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 id="2147483669" r:id="rId5"/>
  </p:sldMasterIdLst>
  <p:notesMasterIdLst>
    <p:notesMasterId r:id="rId38"/>
  </p:notesMasterIdLst>
  <p:handoutMasterIdLst>
    <p:handoutMasterId r:id="rId39"/>
  </p:handoutMasterIdLst>
  <p:sldIdLst>
    <p:sldId id="747" r:id="rId6"/>
    <p:sldId id="666" r:id="rId7"/>
    <p:sldId id="724" r:id="rId8"/>
    <p:sldId id="748" r:id="rId9"/>
    <p:sldId id="726" r:id="rId10"/>
    <p:sldId id="749" r:id="rId11"/>
    <p:sldId id="760" r:id="rId12"/>
    <p:sldId id="665" r:id="rId13"/>
    <p:sldId id="705" r:id="rId14"/>
    <p:sldId id="732" r:id="rId15"/>
    <p:sldId id="722" r:id="rId16"/>
    <p:sldId id="723" r:id="rId17"/>
    <p:sldId id="750" r:id="rId18"/>
    <p:sldId id="711" r:id="rId19"/>
    <p:sldId id="729" r:id="rId20"/>
    <p:sldId id="730" r:id="rId21"/>
    <p:sldId id="751" r:id="rId22"/>
    <p:sldId id="735" r:id="rId23"/>
    <p:sldId id="736" r:id="rId24"/>
    <p:sldId id="739" r:id="rId25"/>
    <p:sldId id="737" r:id="rId26"/>
    <p:sldId id="738" r:id="rId27"/>
    <p:sldId id="734" r:id="rId28"/>
    <p:sldId id="753" r:id="rId29"/>
    <p:sldId id="754" r:id="rId30"/>
    <p:sldId id="755" r:id="rId31"/>
    <p:sldId id="756" r:id="rId32"/>
    <p:sldId id="742" r:id="rId33"/>
    <p:sldId id="743" r:id="rId34"/>
    <p:sldId id="757" r:id="rId35"/>
    <p:sldId id="759" r:id="rId36"/>
    <p:sldId id="758" r:id="rId37"/>
  </p:sldIdLst>
  <p:sldSz cx="9144000" cy="6858000" type="screen4x3"/>
  <p:notesSz cx="7023100" cy="9309100"/>
  <p:embeddedFontLst>
    <p:embeddedFont>
      <p:font typeface="ＭＳ Ｐゴシック" panose="020B0600070205080204" pitchFamily="34" charset="-128"/>
      <p:regular r:id="rId40"/>
    </p:embeddedFont>
    <p:embeddedFont>
      <p:font typeface="Calibri" panose="020F0502020204030204" pitchFamily="34" charset="0"/>
      <p:regular r:id="rId41"/>
      <p:bold r:id="rId42"/>
      <p:italic r:id="rId43"/>
      <p:boldItalic r:id="rId44"/>
    </p:embeddedFont>
    <p:embeddedFont>
      <p:font typeface="Times" panose="02020603050405020304" pitchFamily="18" charset="0"/>
      <p:regular r:id="rId45"/>
      <p:bold r:id="rId46"/>
      <p:italic r:id="rId47"/>
      <p:boldItalic r:id="rId48"/>
    </p:embeddedFont>
  </p:embeddedFontLst>
  <p:defaultTextStyle>
    <a:defPPr>
      <a:defRPr lang="en-US"/>
    </a:defPPr>
    <a:lvl1pPr algn="l" rtl="0" fontAlgn="base">
      <a:spcBef>
        <a:spcPct val="0"/>
      </a:spcBef>
      <a:spcAft>
        <a:spcPct val="0"/>
      </a:spcAft>
      <a:defRPr sz="2400" kern="1200">
        <a:solidFill>
          <a:schemeClr val="tx1"/>
        </a:solidFill>
        <a:latin typeface="Times" pitchFamily="-60" charset="0"/>
        <a:ea typeface="ＭＳ Ｐゴシック" pitchFamily="-60" charset="-128"/>
        <a:cs typeface="ＭＳ Ｐゴシック" pitchFamily="-60" charset="-128"/>
      </a:defRPr>
    </a:lvl1pPr>
    <a:lvl2pPr marL="457200" algn="l" rtl="0" fontAlgn="base">
      <a:spcBef>
        <a:spcPct val="0"/>
      </a:spcBef>
      <a:spcAft>
        <a:spcPct val="0"/>
      </a:spcAft>
      <a:defRPr sz="2400" kern="1200">
        <a:solidFill>
          <a:schemeClr val="tx1"/>
        </a:solidFill>
        <a:latin typeface="Times" pitchFamily="-60" charset="0"/>
        <a:ea typeface="ＭＳ Ｐゴシック" pitchFamily="-60" charset="-128"/>
        <a:cs typeface="ＭＳ Ｐゴシック" pitchFamily="-60" charset="-128"/>
      </a:defRPr>
    </a:lvl2pPr>
    <a:lvl3pPr marL="914400" algn="l" rtl="0" fontAlgn="base">
      <a:spcBef>
        <a:spcPct val="0"/>
      </a:spcBef>
      <a:spcAft>
        <a:spcPct val="0"/>
      </a:spcAft>
      <a:defRPr sz="2400" kern="1200">
        <a:solidFill>
          <a:schemeClr val="tx1"/>
        </a:solidFill>
        <a:latin typeface="Times" pitchFamily="-60" charset="0"/>
        <a:ea typeface="ＭＳ Ｐゴシック" pitchFamily="-60" charset="-128"/>
        <a:cs typeface="ＭＳ Ｐゴシック" pitchFamily="-60" charset="-128"/>
      </a:defRPr>
    </a:lvl3pPr>
    <a:lvl4pPr marL="1371600" algn="l" rtl="0" fontAlgn="base">
      <a:spcBef>
        <a:spcPct val="0"/>
      </a:spcBef>
      <a:spcAft>
        <a:spcPct val="0"/>
      </a:spcAft>
      <a:defRPr sz="2400" kern="1200">
        <a:solidFill>
          <a:schemeClr val="tx1"/>
        </a:solidFill>
        <a:latin typeface="Times" pitchFamily="-60" charset="0"/>
        <a:ea typeface="ＭＳ Ｐゴシック" pitchFamily="-60" charset="-128"/>
        <a:cs typeface="ＭＳ Ｐゴシック" pitchFamily="-60" charset="-128"/>
      </a:defRPr>
    </a:lvl4pPr>
    <a:lvl5pPr marL="1828800" algn="l" rtl="0" fontAlgn="base">
      <a:spcBef>
        <a:spcPct val="0"/>
      </a:spcBef>
      <a:spcAft>
        <a:spcPct val="0"/>
      </a:spcAft>
      <a:defRPr sz="2400" kern="1200">
        <a:solidFill>
          <a:schemeClr val="tx1"/>
        </a:solidFill>
        <a:latin typeface="Times" pitchFamily="-60" charset="0"/>
        <a:ea typeface="ＭＳ Ｐゴシック" pitchFamily="-60" charset="-128"/>
        <a:cs typeface="ＭＳ Ｐゴシック" pitchFamily="-60" charset="-128"/>
      </a:defRPr>
    </a:lvl5pPr>
    <a:lvl6pPr marL="2286000" algn="l" defTabSz="457200" rtl="0" eaLnBrk="1" latinLnBrk="0" hangingPunct="1">
      <a:defRPr sz="2400" kern="1200">
        <a:solidFill>
          <a:schemeClr val="tx1"/>
        </a:solidFill>
        <a:latin typeface="Times" pitchFamily="-60" charset="0"/>
        <a:ea typeface="ＭＳ Ｐゴシック" pitchFamily="-60" charset="-128"/>
        <a:cs typeface="ＭＳ Ｐゴシック" pitchFamily="-60" charset="-128"/>
      </a:defRPr>
    </a:lvl6pPr>
    <a:lvl7pPr marL="2743200" algn="l" defTabSz="457200" rtl="0" eaLnBrk="1" latinLnBrk="0" hangingPunct="1">
      <a:defRPr sz="2400" kern="1200">
        <a:solidFill>
          <a:schemeClr val="tx1"/>
        </a:solidFill>
        <a:latin typeface="Times" pitchFamily="-60" charset="0"/>
        <a:ea typeface="ＭＳ Ｐゴシック" pitchFamily="-60" charset="-128"/>
        <a:cs typeface="ＭＳ Ｐゴシック" pitchFamily="-60" charset="-128"/>
      </a:defRPr>
    </a:lvl7pPr>
    <a:lvl8pPr marL="3200400" algn="l" defTabSz="457200" rtl="0" eaLnBrk="1" latinLnBrk="0" hangingPunct="1">
      <a:defRPr sz="2400" kern="1200">
        <a:solidFill>
          <a:schemeClr val="tx1"/>
        </a:solidFill>
        <a:latin typeface="Times" pitchFamily="-60" charset="0"/>
        <a:ea typeface="ＭＳ Ｐゴシック" pitchFamily="-60" charset="-128"/>
        <a:cs typeface="ＭＳ Ｐゴシック" pitchFamily="-60" charset="-128"/>
      </a:defRPr>
    </a:lvl8pPr>
    <a:lvl9pPr marL="3657600" algn="l" defTabSz="457200" rtl="0" eaLnBrk="1" latinLnBrk="0" hangingPunct="1">
      <a:defRPr sz="2400" kern="1200">
        <a:solidFill>
          <a:schemeClr val="tx1"/>
        </a:solidFill>
        <a:latin typeface="Times" pitchFamily="-60" charset="0"/>
        <a:ea typeface="ＭＳ Ｐゴシック" pitchFamily="-60" charset="-128"/>
        <a:cs typeface="ＭＳ Ｐゴシック" pitchFamily="-60"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0023"/>
    <a:srgbClr val="757575"/>
    <a:srgbClr val="FF00FF"/>
    <a:srgbClr val="0549D1"/>
    <a:srgbClr val="0440B8"/>
    <a:srgbClr val="056CD5"/>
    <a:srgbClr val="00A040"/>
    <a:srgbClr val="D10023"/>
    <a:srgbClr val="CB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39" autoAdjust="0"/>
    <p:restoredTop sz="59281" autoAdjust="0"/>
  </p:normalViewPr>
  <p:slideViewPr>
    <p:cSldViewPr snapToGrid="0">
      <p:cViewPr>
        <p:scale>
          <a:sx n="70" d="100"/>
          <a:sy n="70" d="100"/>
        </p:scale>
        <p:origin x="-2100" y="318"/>
      </p:cViewPr>
      <p:guideLst>
        <p:guide orient="horz" pos="2680"/>
        <p:guide pos="683"/>
        <p:guide pos="1837"/>
        <p:guide pos="31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60"/>
    </p:cViewPr>
  </p:sorterViewPr>
  <p:notesViewPr>
    <p:cSldViewPr snapToGrid="0">
      <p:cViewPr>
        <p:scale>
          <a:sx n="100" d="100"/>
          <a:sy n="100" d="100"/>
        </p:scale>
        <p:origin x="-1404" y="-78"/>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3.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8754" name="Rectangle 2"/>
          <p:cNvSpPr>
            <a:spLocks noGrp="1" noChangeArrowheads="1"/>
          </p:cNvSpPr>
          <p:nvPr>
            <p:ph type="hdr" sz="quarter"/>
          </p:nvPr>
        </p:nvSpPr>
        <p:spPr bwMode="auto">
          <a:xfrm>
            <a:off x="1" y="2"/>
            <a:ext cx="3043665" cy="464174"/>
          </a:xfrm>
          <a:prstGeom prst="rect">
            <a:avLst/>
          </a:prstGeom>
          <a:noFill/>
          <a:ln w="9525">
            <a:noFill/>
            <a:miter lim="800000"/>
            <a:headEnd/>
            <a:tailEnd/>
          </a:ln>
          <a:effectLst/>
        </p:spPr>
        <p:txBody>
          <a:bodyPr vert="horz" wrap="square" lIns="93292" tIns="46645" rIns="93292" bIns="46645" numCol="1" anchor="t" anchorCtr="0" compatLnSpc="1">
            <a:prstTxWarp prst="textNoShape">
              <a:avLst/>
            </a:prstTxWarp>
          </a:bodyPr>
          <a:lstStyle>
            <a:lvl1pPr defTabSz="933248" eaLnBrk="0" hangingPunct="0">
              <a:defRPr sz="1200" b="0" dirty="0">
                <a:latin typeface="Times New Roman" pitchFamily="-109" charset="0"/>
                <a:ea typeface="+mn-ea"/>
                <a:cs typeface="+mn-cs"/>
              </a:defRPr>
            </a:lvl1pPr>
          </a:lstStyle>
          <a:p>
            <a:pPr>
              <a:defRPr/>
            </a:pPr>
            <a:endParaRPr lang="en-US"/>
          </a:p>
        </p:txBody>
      </p:sp>
      <p:sp>
        <p:nvSpPr>
          <p:cNvPr id="458755" name="Rectangle 3"/>
          <p:cNvSpPr>
            <a:spLocks noGrp="1" noChangeArrowheads="1"/>
          </p:cNvSpPr>
          <p:nvPr>
            <p:ph type="dt" sz="quarter" idx="1"/>
          </p:nvPr>
        </p:nvSpPr>
        <p:spPr bwMode="auto">
          <a:xfrm>
            <a:off x="3979436" y="2"/>
            <a:ext cx="3043664" cy="464174"/>
          </a:xfrm>
          <a:prstGeom prst="rect">
            <a:avLst/>
          </a:prstGeom>
          <a:noFill/>
          <a:ln w="9525">
            <a:noFill/>
            <a:miter lim="800000"/>
            <a:headEnd/>
            <a:tailEnd/>
          </a:ln>
          <a:effectLst/>
        </p:spPr>
        <p:txBody>
          <a:bodyPr vert="horz" wrap="square" lIns="93292" tIns="46645" rIns="93292" bIns="46645" numCol="1" anchor="t" anchorCtr="0" compatLnSpc="1">
            <a:prstTxWarp prst="textNoShape">
              <a:avLst/>
            </a:prstTxWarp>
          </a:bodyPr>
          <a:lstStyle>
            <a:lvl1pPr algn="r" defTabSz="933248" eaLnBrk="0" hangingPunct="0">
              <a:defRPr sz="1200" b="0" dirty="0">
                <a:latin typeface="Times New Roman" pitchFamily="-109" charset="0"/>
                <a:ea typeface="+mn-ea"/>
                <a:cs typeface="+mn-cs"/>
              </a:defRPr>
            </a:lvl1pPr>
          </a:lstStyle>
          <a:p>
            <a:pPr>
              <a:defRPr/>
            </a:pPr>
            <a:endParaRPr lang="en-US"/>
          </a:p>
        </p:txBody>
      </p:sp>
      <p:sp>
        <p:nvSpPr>
          <p:cNvPr id="458756" name="Rectangle 4"/>
          <p:cNvSpPr>
            <a:spLocks noGrp="1" noChangeArrowheads="1"/>
          </p:cNvSpPr>
          <p:nvPr>
            <p:ph type="ftr" sz="quarter" idx="2"/>
          </p:nvPr>
        </p:nvSpPr>
        <p:spPr bwMode="auto">
          <a:xfrm>
            <a:off x="1" y="8844926"/>
            <a:ext cx="3043665" cy="464174"/>
          </a:xfrm>
          <a:prstGeom prst="rect">
            <a:avLst/>
          </a:prstGeom>
          <a:noFill/>
          <a:ln w="9525">
            <a:noFill/>
            <a:miter lim="800000"/>
            <a:headEnd/>
            <a:tailEnd/>
          </a:ln>
          <a:effectLst/>
        </p:spPr>
        <p:txBody>
          <a:bodyPr vert="horz" wrap="square" lIns="93292" tIns="46645" rIns="93292" bIns="46645" numCol="1" anchor="b" anchorCtr="0" compatLnSpc="1">
            <a:prstTxWarp prst="textNoShape">
              <a:avLst/>
            </a:prstTxWarp>
          </a:bodyPr>
          <a:lstStyle>
            <a:lvl1pPr defTabSz="933248" eaLnBrk="0" hangingPunct="0">
              <a:defRPr sz="1200" b="0" dirty="0">
                <a:latin typeface="Times New Roman" pitchFamily="-109" charset="0"/>
                <a:ea typeface="+mn-ea"/>
                <a:cs typeface="+mn-cs"/>
              </a:defRPr>
            </a:lvl1pPr>
          </a:lstStyle>
          <a:p>
            <a:pPr>
              <a:defRPr/>
            </a:pPr>
            <a:endParaRPr lang="en-US"/>
          </a:p>
        </p:txBody>
      </p:sp>
      <p:sp>
        <p:nvSpPr>
          <p:cNvPr id="458757" name="Rectangle 5"/>
          <p:cNvSpPr>
            <a:spLocks noGrp="1" noChangeArrowheads="1"/>
          </p:cNvSpPr>
          <p:nvPr>
            <p:ph type="sldNum" sz="quarter" idx="3"/>
          </p:nvPr>
        </p:nvSpPr>
        <p:spPr bwMode="auto">
          <a:xfrm>
            <a:off x="3979436" y="8844926"/>
            <a:ext cx="3043664" cy="464174"/>
          </a:xfrm>
          <a:prstGeom prst="rect">
            <a:avLst/>
          </a:prstGeom>
          <a:noFill/>
          <a:ln w="9525">
            <a:noFill/>
            <a:miter lim="800000"/>
            <a:headEnd/>
            <a:tailEnd/>
          </a:ln>
          <a:effectLst/>
        </p:spPr>
        <p:txBody>
          <a:bodyPr vert="horz" wrap="square" lIns="93292" tIns="46645" rIns="93292" bIns="46645" numCol="1" anchor="b" anchorCtr="0" compatLnSpc="1">
            <a:prstTxWarp prst="textNoShape">
              <a:avLst/>
            </a:prstTxWarp>
          </a:bodyPr>
          <a:lstStyle>
            <a:lvl1pPr algn="r" defTabSz="933248" eaLnBrk="0" hangingPunct="0">
              <a:defRPr sz="1200">
                <a:latin typeface="Times New Roman" pitchFamily="18" charset="0"/>
                <a:ea typeface="ＭＳ Ｐゴシック" pitchFamily="34" charset="-128"/>
                <a:cs typeface="+mn-cs"/>
              </a:defRPr>
            </a:lvl1pPr>
          </a:lstStyle>
          <a:p>
            <a:pPr>
              <a:defRPr/>
            </a:pPr>
            <a:fld id="{3FA91CBE-44FB-4068-A9A5-AEA5FF237174}" type="slidenum">
              <a:rPr lang="en-US"/>
              <a:pPr>
                <a:defRPr/>
              </a:pPr>
              <a:t>‹#›</a:t>
            </a:fld>
            <a:endParaRPr lang="en-US" dirty="0"/>
          </a:p>
        </p:txBody>
      </p:sp>
    </p:spTree>
    <p:extLst>
      <p:ext uri="{BB962C8B-B14F-4D97-AF65-F5344CB8AC3E}">
        <p14:creationId xmlns:p14="http://schemas.microsoft.com/office/powerpoint/2010/main" val="3295000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1" y="2"/>
            <a:ext cx="3043665" cy="464174"/>
          </a:xfrm>
          <a:prstGeom prst="rect">
            <a:avLst/>
          </a:prstGeom>
          <a:noFill/>
          <a:ln w="9525">
            <a:noFill/>
            <a:miter lim="800000"/>
            <a:headEnd/>
            <a:tailEnd/>
          </a:ln>
          <a:effectLst/>
        </p:spPr>
        <p:txBody>
          <a:bodyPr vert="horz" wrap="square" lIns="93292" tIns="46645" rIns="93292" bIns="46645" numCol="1" anchor="t" anchorCtr="0" compatLnSpc="1">
            <a:prstTxWarp prst="textNoShape">
              <a:avLst/>
            </a:prstTxWarp>
          </a:bodyPr>
          <a:lstStyle>
            <a:lvl1pPr defTabSz="933248" eaLnBrk="0" hangingPunct="0">
              <a:defRPr sz="1200" b="0" dirty="0">
                <a:latin typeface="Times" pitchFamily="-109" charset="0"/>
                <a:ea typeface="+mn-ea"/>
                <a:cs typeface="+mn-cs"/>
              </a:defRPr>
            </a:lvl1pPr>
          </a:lstStyle>
          <a:p>
            <a:pPr>
              <a:defRPr/>
            </a:pPr>
            <a:endParaRPr lang="en-US"/>
          </a:p>
        </p:txBody>
      </p:sp>
      <p:sp>
        <p:nvSpPr>
          <p:cNvPr id="95235" name="Rectangle 3"/>
          <p:cNvSpPr>
            <a:spLocks noGrp="1" noChangeArrowheads="1"/>
          </p:cNvSpPr>
          <p:nvPr>
            <p:ph type="dt" idx="1"/>
          </p:nvPr>
        </p:nvSpPr>
        <p:spPr bwMode="auto">
          <a:xfrm>
            <a:off x="3979436" y="2"/>
            <a:ext cx="3043664" cy="464174"/>
          </a:xfrm>
          <a:prstGeom prst="rect">
            <a:avLst/>
          </a:prstGeom>
          <a:noFill/>
          <a:ln w="9525">
            <a:noFill/>
            <a:miter lim="800000"/>
            <a:headEnd/>
            <a:tailEnd/>
          </a:ln>
          <a:effectLst/>
        </p:spPr>
        <p:txBody>
          <a:bodyPr vert="horz" wrap="square" lIns="93292" tIns="46645" rIns="93292" bIns="46645" numCol="1" anchor="t" anchorCtr="0" compatLnSpc="1">
            <a:prstTxWarp prst="textNoShape">
              <a:avLst/>
            </a:prstTxWarp>
          </a:bodyPr>
          <a:lstStyle>
            <a:lvl1pPr algn="r" defTabSz="933248" eaLnBrk="0" hangingPunct="0">
              <a:defRPr sz="1200" b="0" dirty="0">
                <a:latin typeface="Times" pitchFamily="-109" charset="0"/>
                <a:ea typeface="+mn-ea"/>
                <a:cs typeface="+mn-cs"/>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1184275" y="698500"/>
            <a:ext cx="4654550" cy="3492500"/>
          </a:xfrm>
          <a:prstGeom prst="rect">
            <a:avLst/>
          </a:prstGeom>
          <a:noFill/>
          <a:ln w="9525">
            <a:solidFill>
              <a:srgbClr val="000000"/>
            </a:solidFill>
            <a:miter lim="800000"/>
            <a:headEnd/>
            <a:tailEnd/>
          </a:ln>
        </p:spPr>
      </p:sp>
      <p:sp>
        <p:nvSpPr>
          <p:cNvPr id="95237" name="Rectangle 5"/>
          <p:cNvSpPr>
            <a:spLocks noGrp="1" noChangeArrowheads="1"/>
          </p:cNvSpPr>
          <p:nvPr>
            <p:ph type="body" sz="quarter" idx="3"/>
          </p:nvPr>
        </p:nvSpPr>
        <p:spPr bwMode="auto">
          <a:xfrm>
            <a:off x="935771" y="4420862"/>
            <a:ext cx="5151560" cy="4188776"/>
          </a:xfrm>
          <a:prstGeom prst="rect">
            <a:avLst/>
          </a:prstGeom>
          <a:noFill/>
          <a:ln w="9525">
            <a:noFill/>
            <a:miter lim="800000"/>
            <a:headEnd/>
            <a:tailEnd/>
          </a:ln>
          <a:effectLst/>
        </p:spPr>
        <p:txBody>
          <a:bodyPr vert="horz" wrap="square" lIns="93292" tIns="46645" rIns="93292" bIns="4664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5238" name="Rectangle 6"/>
          <p:cNvSpPr>
            <a:spLocks noGrp="1" noChangeArrowheads="1"/>
          </p:cNvSpPr>
          <p:nvPr>
            <p:ph type="ftr" sz="quarter" idx="4"/>
          </p:nvPr>
        </p:nvSpPr>
        <p:spPr bwMode="auto">
          <a:xfrm>
            <a:off x="1" y="8844926"/>
            <a:ext cx="3043665" cy="464174"/>
          </a:xfrm>
          <a:prstGeom prst="rect">
            <a:avLst/>
          </a:prstGeom>
          <a:noFill/>
          <a:ln w="9525">
            <a:noFill/>
            <a:miter lim="800000"/>
            <a:headEnd/>
            <a:tailEnd/>
          </a:ln>
          <a:effectLst/>
        </p:spPr>
        <p:txBody>
          <a:bodyPr vert="horz" wrap="square" lIns="93292" tIns="46645" rIns="93292" bIns="46645" numCol="1" anchor="b" anchorCtr="0" compatLnSpc="1">
            <a:prstTxWarp prst="textNoShape">
              <a:avLst/>
            </a:prstTxWarp>
          </a:bodyPr>
          <a:lstStyle>
            <a:lvl1pPr defTabSz="933248" eaLnBrk="0" hangingPunct="0">
              <a:defRPr sz="1200" b="0" dirty="0">
                <a:latin typeface="Times" pitchFamily="-109" charset="0"/>
                <a:ea typeface="+mn-ea"/>
                <a:cs typeface="+mn-cs"/>
              </a:defRPr>
            </a:lvl1pPr>
          </a:lstStyle>
          <a:p>
            <a:pPr>
              <a:defRPr/>
            </a:pPr>
            <a:endParaRPr lang="en-US"/>
          </a:p>
        </p:txBody>
      </p:sp>
      <p:sp>
        <p:nvSpPr>
          <p:cNvPr id="95239" name="Rectangle 7"/>
          <p:cNvSpPr>
            <a:spLocks noGrp="1" noChangeArrowheads="1"/>
          </p:cNvSpPr>
          <p:nvPr>
            <p:ph type="sldNum" sz="quarter" idx="5"/>
          </p:nvPr>
        </p:nvSpPr>
        <p:spPr bwMode="auto">
          <a:xfrm>
            <a:off x="3979436" y="8844926"/>
            <a:ext cx="3043664" cy="464174"/>
          </a:xfrm>
          <a:prstGeom prst="rect">
            <a:avLst/>
          </a:prstGeom>
          <a:noFill/>
          <a:ln w="9525">
            <a:noFill/>
            <a:miter lim="800000"/>
            <a:headEnd/>
            <a:tailEnd/>
          </a:ln>
          <a:effectLst/>
        </p:spPr>
        <p:txBody>
          <a:bodyPr vert="horz" wrap="square" lIns="93292" tIns="46645" rIns="93292" bIns="46645" numCol="1" anchor="b" anchorCtr="0" compatLnSpc="1">
            <a:prstTxWarp prst="textNoShape">
              <a:avLst/>
            </a:prstTxWarp>
          </a:bodyPr>
          <a:lstStyle>
            <a:lvl1pPr algn="r" defTabSz="933248" eaLnBrk="0" hangingPunct="0">
              <a:defRPr sz="1200">
                <a:latin typeface="Times" pitchFamily="84" charset="0"/>
                <a:ea typeface="ＭＳ Ｐゴシック" pitchFamily="34" charset="-128"/>
                <a:cs typeface="+mn-cs"/>
              </a:defRPr>
            </a:lvl1pPr>
          </a:lstStyle>
          <a:p>
            <a:pPr>
              <a:defRPr/>
            </a:pPr>
            <a:fld id="{DA89270A-91FE-415F-A394-902F8DF97874}" type="slidenum">
              <a:rPr lang="en-US"/>
              <a:pPr>
                <a:defRPr/>
              </a:pPr>
              <a:t>‹#›</a:t>
            </a:fld>
            <a:endParaRPr lang="en-US" dirty="0"/>
          </a:p>
        </p:txBody>
      </p:sp>
    </p:spTree>
    <p:extLst>
      <p:ext uri="{BB962C8B-B14F-4D97-AF65-F5344CB8AC3E}">
        <p14:creationId xmlns:p14="http://schemas.microsoft.com/office/powerpoint/2010/main" val="24690993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9" charset="0"/>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Times"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Times"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Times"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Times"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92" tIns="46645" rIns="93292" bIns="46645" anchor="b">
            <a:prstTxWarp prst="textNoShape">
              <a:avLst/>
            </a:prstTxWarp>
          </a:bodyPr>
          <a:lstStyle/>
          <a:p>
            <a:pPr algn="r" defTabSz="933214" eaLnBrk="0" hangingPunct="0"/>
            <a:fld id="{A28F6543-67FC-483E-9153-3BFE8B4BD042}" type="slidenum">
              <a:rPr lang="en-US" sz="1200">
                <a:solidFill>
                  <a:prstClr val="black"/>
                </a:solidFill>
              </a:rPr>
              <a:pPr algn="r" defTabSz="933214" eaLnBrk="0" hangingPunct="0"/>
              <a:t>1</a:t>
            </a:fld>
            <a:endParaRPr lang="en-US" sz="1200" dirty="0">
              <a:solidFill>
                <a:prstClr val="black"/>
              </a:solidFill>
            </a:endParaRPr>
          </a:p>
        </p:txBody>
      </p:sp>
      <p:sp>
        <p:nvSpPr>
          <p:cNvPr id="9218" name="Rectangle 2"/>
          <p:cNvSpPr>
            <a:spLocks noGrp="1" noRot="1" noChangeAspect="1" noChangeArrowheads="1" noTextEdit="1"/>
          </p:cNvSpPr>
          <p:nvPr>
            <p:ph type="sldImg"/>
          </p:nvPr>
        </p:nvSpPr>
        <p:spPr>
          <a:solidFill>
            <a:srgbClr val="FFFFFF"/>
          </a:solidFill>
          <a:ln/>
        </p:spPr>
      </p:sp>
      <p:sp>
        <p:nvSpPr>
          <p:cNvPr id="9219" name="Notes Placeholder 1"/>
          <p:cNvSpPr>
            <a:spLocks noGrp="1"/>
          </p:cNvSpPr>
          <p:nvPr>
            <p:ph type="body" sz="quarter" idx="10"/>
          </p:nvPr>
        </p:nvSpPr>
        <p:spPr>
          <a:noFill/>
          <a:ln/>
        </p:spPr>
        <p:txBody>
          <a:bodyPr/>
          <a:lstStyle/>
          <a:p>
            <a:r>
              <a:rPr lang="en-US" i="1" dirty="0" smtClean="0">
                <a:latin typeface="Times" pitchFamily="-60" charset="0"/>
                <a:ea typeface="Times" pitchFamily="-60" charset="0"/>
                <a:cs typeface="Times" pitchFamily="-60" charset="0"/>
              </a:rPr>
              <a:t>[</a:t>
            </a:r>
            <a:r>
              <a:rPr lang="en-US" i="1" dirty="0" err="1" smtClean="0">
                <a:latin typeface="Times" pitchFamily="-60" charset="0"/>
                <a:ea typeface="Times" pitchFamily="-60" charset="0"/>
                <a:cs typeface="Times" pitchFamily="-60" charset="0"/>
              </a:rPr>
              <a:t>Diapositiva</a:t>
            </a:r>
            <a:r>
              <a:rPr lang="en-US" i="1" baseline="0" dirty="0" smtClean="0">
                <a:latin typeface="Times" pitchFamily="-60" charset="0"/>
                <a:ea typeface="Times" pitchFamily="-60" charset="0"/>
                <a:cs typeface="Times" pitchFamily="-60" charset="0"/>
              </a:rPr>
              <a:t> de EM]</a:t>
            </a:r>
            <a:endParaRPr lang="en-US" i="1" dirty="0" smtClean="0">
              <a:latin typeface="Times" pitchFamily="-60" charset="0"/>
              <a:ea typeface="Times" pitchFamily="-60" charset="0"/>
              <a:cs typeface="Times" pitchFamily="-60" charset="0"/>
            </a:endParaRPr>
          </a:p>
          <a:p>
            <a:endParaRPr lang="en-US" dirty="0" smtClean="0">
              <a:latin typeface="Times" pitchFamily="-60" charset="0"/>
              <a:ea typeface="Times" pitchFamily="-60" charset="0"/>
              <a:cs typeface="Times" pitchFamily="-60" charset="0"/>
            </a:endParaRPr>
          </a:p>
          <a:p>
            <a:r>
              <a:rPr lang="es-US" noProof="0" dirty="0" smtClean="0">
                <a:latin typeface="Times" pitchFamily="-60" charset="0"/>
                <a:ea typeface="Times" pitchFamily="-60" charset="0"/>
                <a:cs typeface="Times" pitchFamily="-60" charset="0"/>
              </a:rPr>
              <a:t>Gracias por estar aquí conmigo hoy.  Me llamo </a:t>
            </a:r>
            <a:r>
              <a:rPr lang="es-US" i="1" noProof="0" dirty="0" smtClean="0">
                <a:latin typeface="Times" pitchFamily="-60" charset="0"/>
                <a:ea typeface="Times" pitchFamily="-60" charset="0"/>
                <a:cs typeface="Times" pitchFamily="-60" charset="0"/>
              </a:rPr>
              <a:t>[preséntese</a:t>
            </a:r>
            <a:r>
              <a:rPr lang="es-US" i="1" baseline="0" noProof="0" dirty="0" smtClean="0">
                <a:latin typeface="Times" pitchFamily="-60" charset="0"/>
                <a:ea typeface="Times" pitchFamily="-60" charset="0"/>
                <a:cs typeface="Times" pitchFamily="-60" charset="0"/>
              </a:rPr>
              <a:t> y explique algo de su experiencia</a:t>
            </a:r>
            <a:r>
              <a:rPr lang="es-US" i="1" noProof="0" dirty="0" smtClean="0">
                <a:latin typeface="Times" pitchFamily="-60" charset="0"/>
                <a:ea typeface="Times" pitchFamily="-60" charset="0"/>
                <a:cs typeface="Times" pitchFamily="-60" charset="0"/>
              </a:rPr>
              <a:t>.]</a:t>
            </a:r>
          </a:p>
          <a:p>
            <a:endParaRPr lang="es-US" noProof="0" dirty="0" smtClean="0">
              <a:latin typeface="Times" pitchFamily="-60" charset="0"/>
              <a:ea typeface="Times" pitchFamily="-60" charset="0"/>
              <a:cs typeface="Times" pitchFamily="-60" charset="0"/>
            </a:endParaRPr>
          </a:p>
          <a:p>
            <a:r>
              <a:rPr lang="es-US" noProof="0" dirty="0" smtClean="0">
                <a:latin typeface="Times" pitchFamily="-60" charset="0"/>
                <a:ea typeface="Times" pitchFamily="-60" charset="0"/>
                <a:cs typeface="Times" pitchFamily="-60" charset="0"/>
              </a:rPr>
              <a:t>Sin duda, los últimos años</a:t>
            </a:r>
            <a:r>
              <a:rPr lang="es-US" baseline="0" noProof="0" dirty="0" smtClean="0">
                <a:latin typeface="Times" pitchFamily="-60" charset="0"/>
                <a:ea typeface="Times" pitchFamily="-60" charset="0"/>
                <a:cs typeface="Times" pitchFamily="-60" charset="0"/>
              </a:rPr>
              <a:t> han sido difíciles económicamente</a:t>
            </a:r>
            <a:r>
              <a:rPr lang="es-US" noProof="0" dirty="0" smtClean="0">
                <a:latin typeface="Times" pitchFamily="-60" charset="0"/>
                <a:ea typeface="Times" pitchFamily="-60" charset="0"/>
                <a:cs typeface="Times" pitchFamily="-60" charset="0"/>
              </a:rPr>
              <a:t>. Pero hoy vamos a hablar de una</a:t>
            </a:r>
            <a:r>
              <a:rPr lang="es-US" baseline="0" noProof="0" dirty="0" smtClean="0">
                <a:latin typeface="Times" pitchFamily="-60" charset="0"/>
                <a:ea typeface="Times" pitchFamily="-60" charset="0"/>
                <a:cs typeface="Times" pitchFamily="-60" charset="0"/>
              </a:rPr>
              <a:t> manera muy eficaz para mejorar el panorama de su jubilación</a:t>
            </a:r>
            <a:r>
              <a:rPr lang="es-US" noProof="0" dirty="0" smtClean="0">
                <a:latin typeface="Times" pitchFamily="-60" charset="0"/>
                <a:ea typeface="Times" pitchFamily="-60" charset="0"/>
                <a:cs typeface="Times" pitchFamily="-60" charset="0"/>
              </a:rPr>
              <a:t>. Me</a:t>
            </a:r>
            <a:r>
              <a:rPr lang="es-US" baseline="0" noProof="0" dirty="0" smtClean="0">
                <a:latin typeface="Times" pitchFamily="-60" charset="0"/>
                <a:ea typeface="Times" pitchFamily="-60" charset="0"/>
                <a:cs typeface="Times" pitchFamily="-60" charset="0"/>
              </a:rPr>
              <a:t> refiero al inscribirse en el plan para la jubilación de su compañía</a:t>
            </a:r>
            <a:r>
              <a:rPr lang="es-US" noProof="0" dirty="0" smtClean="0">
                <a:latin typeface="Times" pitchFamily="-60" charset="0"/>
                <a:ea typeface="Times" pitchFamily="-60" charset="0"/>
                <a:cs typeface="Times" pitchFamily="-60" charset="0"/>
              </a:rPr>
              <a:t>.</a:t>
            </a:r>
          </a:p>
          <a:p>
            <a:endParaRPr lang="en-US" dirty="0">
              <a:latin typeface="Times" pitchFamily="-60" charset="0"/>
              <a:ea typeface="Times" pitchFamily="-60" charset="0"/>
              <a:cs typeface="Times" pitchFamily="-60"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66" tIns="46631" rIns="93266" bIns="46631" anchor="b">
            <a:prstTxWarp prst="textNoShape">
              <a:avLst/>
            </a:prstTxWarp>
          </a:bodyPr>
          <a:lstStyle/>
          <a:p>
            <a:pPr algn="r" defTabSz="930007" eaLnBrk="0" hangingPunct="0"/>
            <a:fld id="{D196266B-EC2B-4766-ABE4-8AF5BD68ABE1}" type="slidenum">
              <a:rPr lang="en-US" sz="1200"/>
              <a:pPr algn="r" defTabSz="930007" eaLnBrk="0" hangingPunct="0"/>
              <a:t>10</a:t>
            </a:fld>
            <a:endParaRPr lang="en-US" sz="1200" dirty="0"/>
          </a:p>
        </p:txBody>
      </p:sp>
      <p:sp>
        <p:nvSpPr>
          <p:cNvPr id="37890" name="Rectangle 2"/>
          <p:cNvSpPr>
            <a:spLocks noGrp="1" noRot="1" noChangeAspect="1" noChangeArrowheads="1" noTextEdit="1"/>
          </p:cNvSpPr>
          <p:nvPr>
            <p:ph type="sldImg"/>
          </p:nvPr>
        </p:nvSpPr>
        <p:spPr>
          <a:solidFill>
            <a:srgbClr val="FFFFFF"/>
          </a:solidFill>
          <a:ln/>
        </p:spPr>
      </p:sp>
      <p:sp>
        <p:nvSpPr>
          <p:cNvPr id="37891" name="Rectangle 3"/>
          <p:cNvSpPr>
            <a:spLocks noGrp="1" noChangeArrowheads="1"/>
          </p:cNvSpPr>
          <p:nvPr>
            <p:ph type="body" idx="3"/>
          </p:nvPr>
        </p:nvSpPr>
        <p:spPr>
          <a:solidFill>
            <a:srgbClr val="FFFFFF"/>
          </a:solidFill>
          <a:ln/>
        </p:spPr>
        <p:txBody>
          <a:bodyPr/>
          <a:lstStyle/>
          <a:p>
            <a:pPr eaLnBrk="1" hangingPunct="1">
              <a:spcBef>
                <a:spcPct val="0"/>
              </a:spcBef>
            </a:pPr>
            <a:r>
              <a:rPr lang="es-US" i="1" noProof="0" dirty="0" smtClean="0">
                <a:solidFill>
                  <a:srgbClr val="FF0000"/>
                </a:solidFill>
                <a:latin typeface="Times" pitchFamily="-60" charset="0"/>
                <a:ea typeface="Times" pitchFamily="-60" charset="0"/>
                <a:cs typeface="Times" pitchFamily="-60" charset="0"/>
              </a:rPr>
              <a:t>[USE ESTA DIAPOSITIVA ÚNICAMENTE</a:t>
            </a:r>
            <a:r>
              <a:rPr lang="es-US" i="1" baseline="0" noProof="0" dirty="0" smtClean="0">
                <a:solidFill>
                  <a:srgbClr val="FF0000"/>
                </a:solidFill>
                <a:latin typeface="Times" pitchFamily="-60" charset="0"/>
                <a:ea typeface="Times" pitchFamily="-60" charset="0"/>
                <a:cs typeface="Times" pitchFamily="-60" charset="0"/>
              </a:rPr>
              <a:t> SI EL EMPLEADOR OFRECE UNA CONTRIBUCIÓN PARALELA</a:t>
            </a:r>
            <a:r>
              <a:rPr lang="es-US" i="1" noProof="0" dirty="0" smtClean="0">
                <a:solidFill>
                  <a:srgbClr val="FF0000"/>
                </a:solidFill>
                <a:latin typeface="Times" pitchFamily="-60" charset="0"/>
                <a:ea typeface="Times" pitchFamily="-60" charset="0"/>
                <a:cs typeface="Times" pitchFamily="-60" charset="0"/>
              </a:rPr>
              <a:t>] </a:t>
            </a:r>
          </a:p>
          <a:p>
            <a:pPr eaLnBrk="1" hangingPunct="1">
              <a:spcBef>
                <a:spcPct val="0"/>
              </a:spcBef>
            </a:pPr>
            <a:endParaRPr lang="es-US" i="1" noProof="0" dirty="0" smtClean="0">
              <a:solidFill>
                <a:srgbClr val="FF0000"/>
              </a:solidFill>
              <a:latin typeface="Times" pitchFamily="-60" charset="0"/>
              <a:ea typeface="Times" pitchFamily="-60" charset="0"/>
              <a:cs typeface="Times" pitchFamily="-60" charset="0"/>
            </a:endParaRPr>
          </a:p>
          <a:p>
            <a:pPr eaLnBrk="1" hangingPunct="1">
              <a:spcBef>
                <a:spcPct val="0"/>
              </a:spcBef>
            </a:pPr>
            <a:r>
              <a:rPr lang="es-US" noProof="0" dirty="0" smtClean="0">
                <a:latin typeface="Times" pitchFamily="-60" charset="0"/>
                <a:ea typeface="Times" pitchFamily="-60" charset="0"/>
                <a:cs typeface="Times" pitchFamily="-60" charset="0"/>
              </a:rPr>
              <a:t>Y eso es sólo con </a:t>
            </a:r>
            <a:r>
              <a:rPr lang="es-US" i="1" noProof="0" dirty="0" smtClean="0">
                <a:latin typeface="Times" pitchFamily="-60" charset="0"/>
                <a:ea typeface="Times" pitchFamily="-60" charset="0"/>
                <a:cs typeface="Times" pitchFamily="-60" charset="0"/>
              </a:rPr>
              <a:t>su </a:t>
            </a:r>
            <a:r>
              <a:rPr lang="es-US" noProof="0" dirty="0" smtClean="0">
                <a:latin typeface="Times" pitchFamily="-60" charset="0"/>
                <a:ea typeface="Times" pitchFamily="-60" charset="0"/>
                <a:cs typeface="Times" pitchFamily="-60" charset="0"/>
              </a:rPr>
              <a:t>aportación. Pero</a:t>
            </a:r>
            <a:r>
              <a:rPr lang="es-US" baseline="0" noProof="0" dirty="0" smtClean="0">
                <a:latin typeface="Times" pitchFamily="-60" charset="0"/>
                <a:ea typeface="Times" pitchFamily="-60" charset="0"/>
                <a:cs typeface="Times" pitchFamily="-60" charset="0"/>
              </a:rPr>
              <a:t> el efecto de bola de nieve es aun mejor con las contribuciones paralelas de su empleador</a:t>
            </a:r>
            <a:r>
              <a:rPr lang="es-US" noProof="0" dirty="0" smtClean="0">
                <a:latin typeface="Times" pitchFamily="-60" charset="0"/>
                <a:ea typeface="Times" pitchFamily="-60" charset="0"/>
                <a:cs typeface="Times" pitchFamily="-60" charset="0"/>
              </a:rPr>
              <a:t>. Recuerde, las contribuciones paralelas de su empleador</a:t>
            </a:r>
            <a:r>
              <a:rPr lang="es-US" baseline="0" noProof="0" dirty="0" smtClean="0">
                <a:latin typeface="Times" pitchFamily="-60" charset="0"/>
                <a:ea typeface="Times" pitchFamily="-60" charset="0"/>
                <a:cs typeface="Times" pitchFamily="-60" charset="0"/>
              </a:rPr>
              <a:t> también permanecerán en el plan para continuar creciendo de forma compuesta, año tras año</a:t>
            </a:r>
            <a:r>
              <a:rPr lang="es-US" noProof="0" dirty="0" smtClean="0">
                <a:latin typeface="Times" pitchFamily="-60" charset="0"/>
                <a:ea typeface="Times" pitchFamily="-60" charset="0"/>
                <a:cs typeface="Times" pitchFamily="-60" charset="0"/>
              </a:rPr>
              <a:t>. Es el mismo efecto de bola de nieve, pero sobre las contribuciones</a:t>
            </a:r>
            <a:r>
              <a:rPr lang="es-US" baseline="0" noProof="0" dirty="0" smtClean="0">
                <a:latin typeface="Times" pitchFamily="-60" charset="0"/>
                <a:ea typeface="Times" pitchFamily="-60" charset="0"/>
                <a:cs typeface="Times" pitchFamily="-60" charset="0"/>
              </a:rPr>
              <a:t> de su empleador</a:t>
            </a:r>
            <a:r>
              <a:rPr lang="es-US" noProof="0" dirty="0" smtClean="0">
                <a:latin typeface="Times" pitchFamily="-60" charset="0"/>
                <a:ea typeface="Times" pitchFamily="-60" charset="0"/>
                <a:cs typeface="Times" pitchFamily="-60" charset="0"/>
              </a:rPr>
              <a:t>.</a:t>
            </a:r>
          </a:p>
          <a:p>
            <a:pPr eaLnBrk="1" hangingPunct="1">
              <a:spcBef>
                <a:spcPct val="0"/>
              </a:spcBef>
            </a:pPr>
            <a:endParaRPr lang="es-US" noProof="0" dirty="0" smtClean="0">
              <a:latin typeface="Times" pitchFamily="-60" charset="0"/>
              <a:ea typeface="Times" pitchFamily="-60" charset="0"/>
              <a:cs typeface="Times" pitchFamily="-60" charset="0"/>
            </a:endParaRPr>
          </a:p>
          <a:p>
            <a:pPr eaLnBrk="1" hangingPunct="1">
              <a:spcBef>
                <a:spcPct val="0"/>
              </a:spcBef>
            </a:pPr>
            <a:r>
              <a:rPr lang="es-US" noProof="0" dirty="0" smtClean="0">
                <a:latin typeface="Times" pitchFamily="-60" charset="0"/>
                <a:ea typeface="Times" pitchFamily="-60" charset="0"/>
                <a:cs typeface="Times" pitchFamily="-60" charset="0"/>
              </a:rPr>
              <a:t>Al aportar lo suficiente para aprovechar</a:t>
            </a:r>
            <a:r>
              <a:rPr lang="es-US" baseline="0" noProof="0" dirty="0" smtClean="0">
                <a:latin typeface="Times" pitchFamily="-60" charset="0"/>
                <a:ea typeface="Times" pitchFamily="-60" charset="0"/>
                <a:cs typeface="Times" pitchFamily="-60" charset="0"/>
              </a:rPr>
              <a:t> completamente de las contribuciones de su empleador, usted tiene la capacidad para acumular significativamente más en el mismo período de 35 años</a:t>
            </a:r>
            <a:r>
              <a:rPr lang="es-US" noProof="0" dirty="0" smtClean="0">
                <a:latin typeface="Times" pitchFamily="-60" charset="0"/>
                <a:ea typeface="Times" pitchFamily="-60" charset="0"/>
                <a:cs typeface="Times" pitchFamily="-60" charset="0"/>
              </a:rPr>
              <a:t>. </a:t>
            </a:r>
          </a:p>
          <a:p>
            <a:pPr eaLnBrk="1" hangingPunct="1">
              <a:spcBef>
                <a:spcPct val="0"/>
              </a:spcBef>
            </a:pPr>
            <a:endParaRPr lang="es-US" noProof="0" dirty="0" smtClean="0">
              <a:latin typeface="Times" pitchFamily="-60" charset="0"/>
              <a:ea typeface="Times" pitchFamily="-60" charset="0"/>
              <a:cs typeface="Times" pitchFamily="-60" charset="0"/>
            </a:endParaRPr>
          </a:p>
          <a:p>
            <a:pPr defTabSz="882762" eaLnBrk="1" hangingPunct="1">
              <a:spcBef>
                <a:spcPct val="0"/>
              </a:spcBef>
              <a:defRPr/>
            </a:pPr>
            <a:r>
              <a:rPr lang="es-US" noProof="0" dirty="0" smtClean="0">
                <a:latin typeface="Times" pitchFamily="-60" charset="0"/>
                <a:ea typeface="Times" pitchFamily="-60" charset="0"/>
                <a:cs typeface="Times" pitchFamily="-60" charset="0"/>
              </a:rPr>
              <a:t>Estos son muchos recursos extra para su futuro y ¡</a:t>
            </a:r>
            <a:r>
              <a:rPr lang="es-ES" noProof="0" dirty="0" smtClean="0">
                <a:latin typeface="Times" pitchFamily="-60" charset="0"/>
                <a:ea typeface="Times" pitchFamily="-60" charset="0"/>
                <a:cs typeface="Times" pitchFamily="-60" charset="0"/>
              </a:rPr>
              <a:t>seguro que le pondrán una sonrisa a cualquiera</a:t>
            </a:r>
            <a:r>
              <a:rPr lang="es-US" baseline="0" noProof="0" dirty="0" smtClean="0">
                <a:latin typeface="Times" pitchFamily="-60" charset="0"/>
                <a:ea typeface="Times" pitchFamily="-60" charset="0"/>
                <a:cs typeface="Times" pitchFamily="-60" charset="0"/>
              </a:rPr>
              <a:t>!</a:t>
            </a:r>
            <a:endParaRPr lang="es-US" noProof="0" dirty="0" smtClean="0">
              <a:latin typeface="Times" pitchFamily="-60" charset="0"/>
              <a:ea typeface="Times" pitchFamily="-60" charset="0"/>
              <a:cs typeface="Times" pitchFamily="-60" charset="0"/>
            </a:endParaRPr>
          </a:p>
          <a:p>
            <a:pPr eaLnBrk="1" hangingPunct="1">
              <a:spcBef>
                <a:spcPct val="0"/>
              </a:spcBef>
            </a:pPr>
            <a:endParaRPr lang="es-US" noProof="0" dirty="0" smtClean="0">
              <a:latin typeface="Times" pitchFamily="-60" charset="0"/>
              <a:ea typeface="Times" pitchFamily="-60" charset="0"/>
              <a:cs typeface="Times" pitchFamily="-60"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p>
            <a:pPr defTabSz="931611"/>
            <a:fld id="{AFC97F7F-CD5D-40A2-A774-F911F49BE8C9}" type="slidenum">
              <a:rPr lang="en-US">
                <a:latin typeface="Times" pitchFamily="-60" charset="0"/>
                <a:ea typeface="ＭＳ Ｐゴシック" pitchFamily="-60" charset="-128"/>
                <a:cs typeface="ＭＳ Ｐゴシック" pitchFamily="-60" charset="-128"/>
              </a:rPr>
              <a:pPr defTabSz="931611"/>
              <a:t>11</a:t>
            </a:fld>
            <a:endParaRPr lang="en-US" dirty="0">
              <a:latin typeface="Times" pitchFamily="-60" charset="0"/>
              <a:ea typeface="ＭＳ Ｐゴシック" pitchFamily="-60" charset="-128"/>
              <a:cs typeface="ＭＳ Ｐゴシック" pitchFamily="-60" charset="-128"/>
            </a:endParaRPr>
          </a:p>
        </p:txBody>
      </p:sp>
      <p:sp>
        <p:nvSpPr>
          <p:cNvPr id="39938" name="Rectangle 2"/>
          <p:cNvSpPr>
            <a:spLocks noGrp="1" noRot="1" noChangeAspect="1" noChangeArrowheads="1" noTextEdit="1"/>
          </p:cNvSpPr>
          <p:nvPr>
            <p:ph type="sldImg"/>
          </p:nvPr>
        </p:nvSpPr>
        <p:spPr>
          <a:solidFill>
            <a:srgbClr val="FFFFFF"/>
          </a:solidFill>
          <a:ln/>
        </p:spPr>
      </p:sp>
      <p:sp>
        <p:nvSpPr>
          <p:cNvPr id="39939" name="Rectangle 3"/>
          <p:cNvSpPr>
            <a:spLocks noGrp="1" noChangeArrowheads="1"/>
          </p:cNvSpPr>
          <p:nvPr>
            <p:ph type="body" idx="1"/>
          </p:nvPr>
        </p:nvSpPr>
        <p:spPr>
          <a:xfrm>
            <a:off x="469493" y="4420864"/>
            <a:ext cx="6040703" cy="4564916"/>
          </a:xfrm>
          <a:solidFill>
            <a:srgbClr val="FFFFFF"/>
          </a:solidFill>
          <a:ln/>
        </p:spPr>
        <p:txBody>
          <a:bodyPr/>
          <a:lstStyle/>
          <a:p>
            <a:pPr eaLnBrk="1" hangingPunct="1">
              <a:spcBef>
                <a:spcPct val="0"/>
              </a:spcBef>
              <a:spcAft>
                <a:spcPts val="606"/>
              </a:spcAft>
            </a:pPr>
            <a:r>
              <a:rPr lang="es-US" sz="1000" i="1" dirty="0" smtClean="0">
                <a:solidFill>
                  <a:srgbClr val="FF0000"/>
                </a:solidFill>
                <a:latin typeface="Times" pitchFamily="-60" charset="0"/>
                <a:ea typeface="Times" pitchFamily="-60" charset="0"/>
                <a:cs typeface="Times" pitchFamily="-60" charset="0"/>
              </a:rPr>
              <a:t>[USE ESTA DIAPOSITIVA ÚNICAMENTE SI EL EMPLEADOR OFRECE UNA CONTRIBUCIÓN PARALELA]</a:t>
            </a:r>
          </a:p>
          <a:p>
            <a:pPr eaLnBrk="1" hangingPunct="1">
              <a:spcBef>
                <a:spcPct val="0"/>
              </a:spcBef>
              <a:spcAft>
                <a:spcPts val="606"/>
              </a:spcAft>
            </a:pPr>
            <a:endParaRPr lang="es-US" sz="1000" i="1" dirty="0" smtClean="0">
              <a:solidFill>
                <a:srgbClr val="FF0000"/>
              </a:solidFill>
              <a:latin typeface="Times" pitchFamily="-60" charset="0"/>
              <a:ea typeface="Times" pitchFamily="-60" charset="0"/>
              <a:cs typeface="Times" pitchFamily="-60" charset="0"/>
            </a:endParaRPr>
          </a:p>
          <a:p>
            <a:pPr eaLnBrk="1" hangingPunct="1">
              <a:spcBef>
                <a:spcPct val="0"/>
              </a:spcBef>
              <a:spcAft>
                <a:spcPts val="606"/>
              </a:spcAft>
            </a:pPr>
            <a:r>
              <a:rPr lang="es-US" sz="1000" dirty="0" smtClean="0">
                <a:latin typeface="Times" pitchFamily="-60" charset="0"/>
                <a:ea typeface="Times" pitchFamily="-60" charset="0"/>
                <a:cs typeface="Times" pitchFamily="-60" charset="0"/>
              </a:rPr>
              <a:t>Hemos visto que ahorrar pronto, aunque sea un poco, puede sumar mucho en el futuro. Tomemos unos minutos para hablar de cómo decidir cuál tasa de ahorro es apropiada para usted. El ahorro para la jubilación es tan importante que usted querrá ahorrar todo lo que pueda.  Aunque signifique sacrificar un poco hoy en día unos gastos cotidianos pequeños en los cuales a lo mejor no piensa mucho, en el futuro se alegrará por haberlo hecho.  </a:t>
            </a:r>
          </a:p>
          <a:p>
            <a:pPr eaLnBrk="1" hangingPunct="1">
              <a:spcBef>
                <a:spcPct val="0"/>
              </a:spcBef>
              <a:spcAft>
                <a:spcPts val="606"/>
              </a:spcAft>
            </a:pPr>
            <a:endParaRPr lang="es-US" sz="1000" dirty="0" smtClean="0">
              <a:latin typeface="Times" pitchFamily="-60" charset="0"/>
              <a:ea typeface="Times" pitchFamily="-60" charset="0"/>
              <a:cs typeface="Times" pitchFamily="-60" charset="0"/>
            </a:endParaRPr>
          </a:p>
          <a:p>
            <a:pPr defTabSz="882762" eaLnBrk="1" hangingPunct="1">
              <a:spcBef>
                <a:spcPct val="0"/>
              </a:spcBef>
              <a:spcAft>
                <a:spcPts val="606"/>
              </a:spcAft>
              <a:defRPr/>
            </a:pPr>
            <a:r>
              <a:rPr lang="es-US" sz="1000" dirty="0" smtClean="0">
                <a:latin typeface="Times" pitchFamily="-60" charset="0"/>
                <a:ea typeface="Times" pitchFamily="-60" charset="0"/>
                <a:cs typeface="Times" pitchFamily="-60" charset="0"/>
              </a:rPr>
              <a:t>Aunque la situación de cada persona es un poco diferente, hay tres metas que son fáciles de recordar y vale la pena intentar conseguirlas. </a:t>
            </a:r>
            <a:r>
              <a:rPr lang="es-ES" dirty="0" smtClean="0"/>
              <a:t>Queremos que sea cómodo para usted el intentar alcanzar cualquiera de estas metas,</a:t>
            </a:r>
            <a:r>
              <a:rPr lang="es-US" sz="1000" dirty="0" smtClean="0">
                <a:latin typeface="Times" pitchFamily="-60" charset="0"/>
                <a:ea typeface="Times" pitchFamily="-60" charset="0"/>
                <a:cs typeface="Times" pitchFamily="-60" charset="0"/>
              </a:rPr>
              <a:t> pero le animamos a esforzarse un poco si puede.  Y si pensaba aceptar una cantidad más baja, mire a ver si puede alcanzar uno de estos tres niveles. </a:t>
            </a:r>
          </a:p>
          <a:p>
            <a:pPr eaLnBrk="1" hangingPunct="1">
              <a:spcBef>
                <a:spcPct val="0"/>
              </a:spcBef>
              <a:spcAft>
                <a:spcPts val="606"/>
              </a:spcAft>
            </a:pPr>
            <a:endParaRPr lang="es-US" sz="1000" dirty="0" smtClean="0">
              <a:latin typeface="Times" pitchFamily="-60" charset="0"/>
              <a:ea typeface="Times" pitchFamily="-60" charset="0"/>
              <a:cs typeface="Times" pitchFamily="-60" charset="0"/>
            </a:endParaRPr>
          </a:p>
          <a:p>
            <a:pPr eaLnBrk="1" hangingPunct="1">
              <a:spcBef>
                <a:spcPct val="0"/>
              </a:spcBef>
              <a:spcAft>
                <a:spcPts val="606"/>
              </a:spcAft>
            </a:pPr>
            <a:r>
              <a:rPr lang="es-US" sz="1000" dirty="0" smtClean="0">
                <a:latin typeface="Times" pitchFamily="-60" charset="0"/>
                <a:ea typeface="Times" pitchFamily="-60" charset="0"/>
                <a:cs typeface="Times" pitchFamily="-60" charset="0"/>
              </a:rPr>
              <a:t>La primera meta: considere aportar por lo menos lo suficiente para recibir la contribución paralela máxima de su empleador. </a:t>
            </a:r>
            <a:r>
              <a:rPr lang="es-US" sz="1000" i="1" dirty="0" smtClean="0">
                <a:latin typeface="Times" pitchFamily="-60" charset="0"/>
                <a:ea typeface="Times" pitchFamily="-60" charset="0"/>
                <a:cs typeface="Times" pitchFamily="-60" charset="0"/>
              </a:rPr>
              <a:t>[En su caso, su empleador iguala hasta el X% de su salario. Así que, si no está aportando por lo menos X%, ¡usted está perdiendo dinero gratis de su empleador!]</a:t>
            </a:r>
          </a:p>
          <a:p>
            <a:pPr eaLnBrk="1" hangingPunct="1">
              <a:spcBef>
                <a:spcPct val="0"/>
              </a:spcBef>
              <a:spcAft>
                <a:spcPts val="606"/>
              </a:spcAft>
            </a:pPr>
            <a:r>
              <a:rPr lang="es-US" sz="1000" dirty="0" smtClean="0">
                <a:latin typeface="Times" pitchFamily="-60" charset="0"/>
                <a:ea typeface="Times" pitchFamily="-60" charset="0"/>
                <a:cs typeface="Times" pitchFamily="-60" charset="0"/>
              </a:rPr>
              <a:t>Una vez que logre esa meta, o si ya está pensando en ahorrar algo más, quizás desee intentar aportar el 10% de su pago. Muchos especialistas en la planeación de jubilación consideran esto como regla general al aportar el dinero de hoy para los gastos de mañana.</a:t>
            </a:r>
          </a:p>
          <a:p>
            <a:pPr eaLnBrk="1" hangingPunct="1">
              <a:spcBef>
                <a:spcPct val="0"/>
              </a:spcBef>
              <a:spcAft>
                <a:spcPts val="606"/>
              </a:spcAft>
            </a:pPr>
            <a:endParaRPr lang="es-US" sz="1000" dirty="0" smtClean="0">
              <a:latin typeface="Times" pitchFamily="-60" charset="0"/>
              <a:ea typeface="Times" pitchFamily="-60" charset="0"/>
              <a:cs typeface="Times" pitchFamily="-60" charset="0"/>
            </a:endParaRPr>
          </a:p>
          <a:p>
            <a:pPr eaLnBrk="1" hangingPunct="1">
              <a:spcBef>
                <a:spcPct val="0"/>
              </a:spcBef>
              <a:spcAft>
                <a:spcPts val="606"/>
              </a:spcAft>
            </a:pPr>
            <a:r>
              <a:rPr lang="es-US" sz="1000" dirty="0" smtClean="0">
                <a:latin typeface="Times" pitchFamily="-60" charset="0"/>
                <a:ea typeface="Times" pitchFamily="-60" charset="0"/>
                <a:cs typeface="Times" pitchFamily="-60" charset="0"/>
              </a:rPr>
              <a:t>El último paso sería intentar aportar la cantidad máxima permitida en su plan </a:t>
            </a:r>
            <a:r>
              <a:rPr lang="es-US" sz="1000" i="1" dirty="0" smtClean="0">
                <a:latin typeface="Times" pitchFamily="-60" charset="0"/>
                <a:ea typeface="Times" pitchFamily="-60" charset="0"/>
                <a:cs typeface="Times" pitchFamily="-60" charset="0"/>
              </a:rPr>
              <a:t>[$17,500 este año, y si tiene más de 50 años, hasta $23,000]</a:t>
            </a:r>
            <a:r>
              <a:rPr lang="es-US" sz="1000" dirty="0" smtClean="0">
                <a:latin typeface="Times" pitchFamily="-60" charset="0"/>
                <a:ea typeface="Times" pitchFamily="-60" charset="0"/>
                <a:cs typeface="Times" pitchFamily="-60" charset="0"/>
              </a:rPr>
              <a:t>. Esto realmente le pondrá en el camino hacia una jubilación más brillante.</a:t>
            </a:r>
          </a:p>
          <a:p>
            <a:pPr eaLnBrk="1" hangingPunct="1">
              <a:spcBef>
                <a:spcPct val="0"/>
              </a:spcBef>
              <a:spcAft>
                <a:spcPts val="606"/>
              </a:spcAft>
            </a:pPr>
            <a:endParaRPr lang="es-US" sz="1000" dirty="0" smtClean="0">
              <a:latin typeface="Times" pitchFamily="-60" charset="0"/>
              <a:ea typeface="Times" pitchFamily="-60" charset="0"/>
              <a:cs typeface="Times" pitchFamily="-60" charset="0"/>
            </a:endParaRPr>
          </a:p>
          <a:p>
            <a:pPr eaLnBrk="1" hangingPunct="1">
              <a:spcBef>
                <a:spcPct val="0"/>
              </a:spcBef>
              <a:spcAft>
                <a:spcPts val="606"/>
              </a:spcAft>
            </a:pPr>
            <a:r>
              <a:rPr lang="es-US" sz="1000" dirty="0" smtClean="0">
                <a:latin typeface="Times" pitchFamily="-60" charset="0"/>
                <a:ea typeface="Times" pitchFamily="-60" charset="0"/>
                <a:cs typeface="Times" pitchFamily="-60" charset="0"/>
              </a:rPr>
              <a:t>No importa dónde empieza y hasta dónde llega, es importante tener estas metas en mente y hacer todo lo posible para alcanzar la siguiente meta más alta con el tiempo, y cuanto antes, mejor.</a:t>
            </a:r>
            <a:endParaRPr lang="es-US" sz="1000" dirty="0">
              <a:latin typeface="Times" pitchFamily="-60" charset="0"/>
              <a:ea typeface="Times" pitchFamily="-60" charset="0"/>
              <a:cs typeface="Times" pitchFamily="-60"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pPr defTabSz="931611"/>
            <a:fld id="{EE45EE78-5EE3-4D03-8FD4-877069AA8C32}" type="slidenum">
              <a:rPr lang="en-US">
                <a:latin typeface="Times" pitchFamily="-60" charset="0"/>
                <a:ea typeface="ＭＳ Ｐゴシック" pitchFamily="-60" charset="-128"/>
                <a:cs typeface="ＭＳ Ｐゴシック" pitchFamily="-60" charset="-128"/>
              </a:rPr>
              <a:pPr defTabSz="931611"/>
              <a:t>12</a:t>
            </a:fld>
            <a:endParaRPr lang="en-US" dirty="0">
              <a:latin typeface="Times" pitchFamily="-60" charset="0"/>
              <a:ea typeface="ＭＳ Ｐゴシック" pitchFamily="-60" charset="-128"/>
              <a:cs typeface="ＭＳ Ｐゴシック" pitchFamily="-60" charset="-128"/>
            </a:endParaRPr>
          </a:p>
        </p:txBody>
      </p:sp>
      <p:sp>
        <p:nvSpPr>
          <p:cNvPr id="41986" name="Rectangle 2"/>
          <p:cNvSpPr>
            <a:spLocks noGrp="1" noRot="1" noChangeAspect="1" noChangeArrowheads="1" noTextEdit="1"/>
          </p:cNvSpPr>
          <p:nvPr>
            <p:ph type="sldImg"/>
          </p:nvPr>
        </p:nvSpPr>
        <p:spPr>
          <a:solidFill>
            <a:srgbClr val="FFFFFF"/>
          </a:solidFill>
          <a:ln/>
        </p:spPr>
      </p:sp>
      <p:sp>
        <p:nvSpPr>
          <p:cNvPr id="41987" name="Rectangle 3"/>
          <p:cNvSpPr>
            <a:spLocks noGrp="1" noChangeArrowheads="1"/>
          </p:cNvSpPr>
          <p:nvPr>
            <p:ph type="body" idx="1"/>
          </p:nvPr>
        </p:nvSpPr>
        <p:spPr>
          <a:xfrm>
            <a:off x="483966" y="4420864"/>
            <a:ext cx="6040702" cy="4426475"/>
          </a:xfrm>
          <a:solidFill>
            <a:srgbClr val="FFFFFF"/>
          </a:solidFill>
          <a:ln/>
        </p:spPr>
        <p:txBody>
          <a:bodyPr/>
          <a:lstStyle/>
          <a:p>
            <a:pPr eaLnBrk="1" hangingPunct="1">
              <a:spcBef>
                <a:spcPct val="0"/>
              </a:spcBef>
              <a:spcAft>
                <a:spcPts val="606"/>
              </a:spcAft>
            </a:pPr>
            <a:r>
              <a:rPr lang="es-US" i="1" dirty="0" smtClean="0">
                <a:solidFill>
                  <a:srgbClr val="FF0000"/>
                </a:solidFill>
                <a:latin typeface="Times" pitchFamily="-60" charset="0"/>
                <a:ea typeface="Times" pitchFamily="-60" charset="0"/>
                <a:cs typeface="Times" pitchFamily="-60" charset="0"/>
              </a:rPr>
              <a:t>[</a:t>
            </a:r>
            <a:r>
              <a:rPr lang="es-US" i="1" noProof="0" dirty="0" smtClean="0">
                <a:solidFill>
                  <a:srgbClr val="FF0000"/>
                </a:solidFill>
                <a:latin typeface="Times" pitchFamily="-60" charset="0"/>
                <a:ea typeface="Times" pitchFamily="-60" charset="0"/>
                <a:cs typeface="Times" pitchFamily="-60" charset="0"/>
              </a:rPr>
              <a:t>USE ESTA DIAPOSITIVA ÚNICAMENTE</a:t>
            </a:r>
            <a:r>
              <a:rPr lang="es-US" i="1" baseline="0" noProof="0" dirty="0" smtClean="0">
                <a:solidFill>
                  <a:srgbClr val="FF0000"/>
                </a:solidFill>
                <a:latin typeface="Times" pitchFamily="-60" charset="0"/>
                <a:ea typeface="Times" pitchFamily="-60" charset="0"/>
                <a:cs typeface="Times" pitchFamily="-60" charset="0"/>
              </a:rPr>
              <a:t> SI EL EMPLEADOR NO OFRECE UNA CONTRIBUCIÓN PARALELA]</a:t>
            </a:r>
            <a:r>
              <a:rPr lang="es-US" i="1" dirty="0" smtClean="0">
                <a:solidFill>
                  <a:srgbClr val="FF0000"/>
                </a:solidFill>
                <a:latin typeface="Times" pitchFamily="-60" charset="0"/>
                <a:ea typeface="Times" pitchFamily="-60" charset="0"/>
                <a:cs typeface="Times" pitchFamily="-60" charset="0"/>
              </a:rPr>
              <a:t> </a:t>
            </a:r>
          </a:p>
          <a:p>
            <a:pPr eaLnBrk="1" hangingPunct="1">
              <a:spcBef>
                <a:spcPct val="0"/>
              </a:spcBef>
              <a:spcAft>
                <a:spcPts val="606"/>
              </a:spcAft>
            </a:pPr>
            <a:r>
              <a:rPr lang="es-US" dirty="0" smtClean="0">
                <a:latin typeface="Times" pitchFamily="-60" charset="0"/>
                <a:ea typeface="Times" pitchFamily="-60" charset="0"/>
                <a:cs typeface="Times" pitchFamily="-60" charset="0"/>
              </a:rPr>
              <a:t>Hemos visto que ahorrar pronto, aunque sea un poco, puede sumar mucho en el futuro. Tomemos unos minutos para hablar de cómo decidir cuál tasa de ahorro es apropiada para usted. El ahorro para la jubilación es tan importante que usted querrá ahorrar todo lo que pueda.  Aunque signifique sacrificar un poco hoy en día unos gastos cotidianos pequeños en los cuales a lo mejor no piensa mucho, en el futuro se alegrará por haberlo hecho.  </a:t>
            </a:r>
          </a:p>
          <a:p>
            <a:pPr defTabSz="882762" eaLnBrk="1" hangingPunct="1">
              <a:spcBef>
                <a:spcPct val="0"/>
              </a:spcBef>
              <a:spcAft>
                <a:spcPts val="606"/>
              </a:spcAft>
              <a:defRPr/>
            </a:pPr>
            <a:r>
              <a:rPr lang="es-US" dirty="0" smtClean="0">
                <a:latin typeface="Times" pitchFamily="-60" charset="0"/>
                <a:ea typeface="Times" pitchFamily="-60" charset="0"/>
                <a:cs typeface="Times" pitchFamily="-60" charset="0"/>
              </a:rPr>
              <a:t>Aunque la situación de cada persona es un poco diferente, hay tres metas que son fáciles de recordar y vale la pena intentar conseguirlas. </a:t>
            </a:r>
            <a:r>
              <a:rPr lang="es-ES" dirty="0" smtClean="0">
                <a:latin typeface="Times" pitchFamily="-60" charset="0"/>
                <a:ea typeface="Times" pitchFamily="-60" charset="0"/>
                <a:cs typeface="Times" pitchFamily="-60" charset="0"/>
              </a:rPr>
              <a:t>Queremos que sea cómodo para usted el intentar alcanzar cualquiera de estas metas, pero le animamos a esforzarse un poco si puede</a:t>
            </a:r>
            <a:r>
              <a:rPr lang="es-US" dirty="0" smtClean="0">
                <a:latin typeface="Times" pitchFamily="-60" charset="0"/>
                <a:ea typeface="Times" pitchFamily="-60" charset="0"/>
                <a:cs typeface="Times" pitchFamily="-60" charset="0"/>
              </a:rPr>
              <a:t>.  Y si pensaba aceptar una cantidad más baja, mire a ver si puede alcanzar uno de estos tres niveles. </a:t>
            </a:r>
          </a:p>
          <a:p>
            <a:pPr eaLnBrk="1" hangingPunct="1">
              <a:spcBef>
                <a:spcPct val="0"/>
              </a:spcBef>
              <a:spcAft>
                <a:spcPts val="606"/>
              </a:spcAft>
            </a:pPr>
            <a:r>
              <a:rPr lang="es-US" dirty="0" smtClean="0">
                <a:latin typeface="Times" pitchFamily="-60" charset="0"/>
                <a:ea typeface="Times" pitchFamily="-60" charset="0"/>
                <a:cs typeface="Times" pitchFamily="-60" charset="0"/>
              </a:rPr>
              <a:t>La primera meta: para empezar, considere aportar por lo menos 5% de su pago actual.</a:t>
            </a:r>
          </a:p>
          <a:p>
            <a:pPr eaLnBrk="1" hangingPunct="1">
              <a:spcBef>
                <a:spcPct val="0"/>
              </a:spcBef>
              <a:spcAft>
                <a:spcPts val="606"/>
              </a:spcAft>
            </a:pPr>
            <a:r>
              <a:rPr lang="es-US" dirty="0" smtClean="0">
                <a:latin typeface="Times" pitchFamily="-60" charset="0"/>
                <a:ea typeface="Times" pitchFamily="-60" charset="0"/>
                <a:cs typeface="Times" pitchFamily="-60" charset="0"/>
              </a:rPr>
              <a:t>Una vez que logre esa meta, o si ya está pensando en ahorrar algo más, quizás desee intentar aportar el 10% de su pago. Muchos especialistas en la planeación de jubilación consideran esto como regla general al aportar el dinero de hoy para los gastos de mañana.</a:t>
            </a:r>
          </a:p>
          <a:p>
            <a:pPr eaLnBrk="1" hangingPunct="1">
              <a:spcBef>
                <a:spcPct val="0"/>
              </a:spcBef>
              <a:spcAft>
                <a:spcPts val="606"/>
              </a:spcAft>
            </a:pPr>
            <a:r>
              <a:rPr lang="es-US" dirty="0" smtClean="0">
                <a:latin typeface="Times" pitchFamily="-60" charset="0"/>
                <a:ea typeface="Times" pitchFamily="-60" charset="0"/>
                <a:cs typeface="Times" pitchFamily="-60" charset="0"/>
              </a:rPr>
              <a:t>El último paso sería intentar aportar la cantidad máxima permitida en su plan </a:t>
            </a:r>
            <a:r>
              <a:rPr lang="es-US" i="1" dirty="0" smtClean="0">
                <a:latin typeface="Times" pitchFamily="-60" charset="0"/>
                <a:ea typeface="Times" pitchFamily="-60" charset="0"/>
                <a:cs typeface="Times" pitchFamily="-60" charset="0"/>
              </a:rPr>
              <a:t>[$17,500 este año, y si tiene más de 50 años, hasta $23,000]</a:t>
            </a:r>
            <a:r>
              <a:rPr lang="es-US" dirty="0" smtClean="0">
                <a:latin typeface="Times" pitchFamily="-60" charset="0"/>
                <a:ea typeface="Times" pitchFamily="-60" charset="0"/>
                <a:cs typeface="Times" pitchFamily="-60" charset="0"/>
              </a:rPr>
              <a:t>. Esto realmente le pondrá en el camino hacia una jubilación más brillante.</a:t>
            </a:r>
          </a:p>
          <a:p>
            <a:pPr eaLnBrk="1" hangingPunct="1">
              <a:spcBef>
                <a:spcPct val="0"/>
              </a:spcBef>
              <a:spcAft>
                <a:spcPts val="606"/>
              </a:spcAft>
            </a:pPr>
            <a:r>
              <a:rPr lang="es-US" dirty="0" smtClean="0">
                <a:latin typeface="Times" pitchFamily="-60" charset="0"/>
                <a:ea typeface="Times" pitchFamily="-60" charset="0"/>
                <a:cs typeface="Times" pitchFamily="-60" charset="0"/>
              </a:rPr>
              <a:t>No importa dónde empieza y hasta dónde llega, es importante tener estas metas en mente y hacer todo lo posible para alcanzar la siguiente meta más alta con el tiempo, y cuanto antes, mejor.</a:t>
            </a:r>
            <a:endParaRPr lang="es-US" dirty="0">
              <a:latin typeface="Times" pitchFamily="-60" charset="0"/>
              <a:ea typeface="Times" pitchFamily="-60" charset="0"/>
              <a:cs typeface="Times" pitchFamily="-60"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80" tIns="46638" rIns="93280" bIns="46638" anchor="b">
            <a:prstTxWarp prst="textNoShape">
              <a:avLst/>
            </a:prstTxWarp>
          </a:bodyPr>
          <a:lstStyle/>
          <a:p>
            <a:pPr algn="r" defTabSz="931611" eaLnBrk="0" hangingPunct="0"/>
            <a:fld id="{78FED64C-B22C-4B4A-8CF3-41E8ACF42C86}" type="slidenum">
              <a:rPr lang="en-US" sz="1200"/>
              <a:pPr algn="r" defTabSz="931611" eaLnBrk="0" hangingPunct="0"/>
              <a:t>13</a:t>
            </a:fld>
            <a:endParaRPr lang="en-US" sz="1200" dirty="0"/>
          </a:p>
        </p:txBody>
      </p:sp>
      <p:sp>
        <p:nvSpPr>
          <p:cNvPr id="44034" name="Rectangle 2"/>
          <p:cNvSpPr>
            <a:spLocks noGrp="1" noRot="1" noChangeAspect="1" noChangeArrowheads="1" noTextEdit="1"/>
          </p:cNvSpPr>
          <p:nvPr>
            <p:ph type="sldImg"/>
          </p:nvPr>
        </p:nvSpPr>
        <p:spPr>
          <a:solidFill>
            <a:srgbClr val="FFFFFF"/>
          </a:solidFill>
          <a:ln/>
        </p:spPr>
      </p:sp>
      <p:sp>
        <p:nvSpPr>
          <p:cNvPr id="44035" name="Rectangle 3"/>
          <p:cNvSpPr>
            <a:spLocks noGrp="1" noChangeArrowheads="1"/>
          </p:cNvSpPr>
          <p:nvPr>
            <p:ph type="body" idx="1"/>
          </p:nvPr>
        </p:nvSpPr>
        <p:spPr>
          <a:solidFill>
            <a:srgbClr val="FFFFFF"/>
          </a:solidFill>
          <a:ln/>
        </p:spPr>
        <p:txBody>
          <a:bodyPr/>
          <a:lstStyle/>
          <a:p>
            <a:pPr eaLnBrk="1" hangingPunct="1">
              <a:spcBef>
                <a:spcPct val="0"/>
              </a:spcBef>
            </a:pPr>
            <a:r>
              <a:rPr lang="es-US" b="0" i="1" noProof="0" dirty="0" smtClean="0">
                <a:latin typeface="Times" pitchFamily="-60" charset="0"/>
                <a:ea typeface="Times" pitchFamily="-60" charset="0"/>
                <a:cs typeface="Times" pitchFamily="-60" charset="0"/>
              </a:rPr>
              <a:t>[USE</a:t>
            </a:r>
            <a:r>
              <a:rPr lang="es-US" b="0" i="1" baseline="0" noProof="0" dirty="0" smtClean="0">
                <a:latin typeface="Times" pitchFamily="-60" charset="0"/>
                <a:ea typeface="Times" pitchFamily="-60" charset="0"/>
                <a:cs typeface="Times" pitchFamily="-60" charset="0"/>
              </a:rPr>
              <a:t> ESTA DIAPOSITIVA ÚNICAMENTE SI EL PLAN DE OFRECE SERVICIO DE AUTO-AUMENTO  </a:t>
            </a:r>
            <a:r>
              <a:rPr lang="es-US" b="0" i="1" noProof="0" dirty="0" smtClean="0">
                <a:latin typeface="Times" pitchFamily="-60" charset="0"/>
                <a:ea typeface="Times" pitchFamily="-60" charset="0"/>
                <a:cs typeface="Times" pitchFamily="-60" charset="0"/>
              </a:rPr>
              <a:t>]</a:t>
            </a:r>
          </a:p>
          <a:p>
            <a:pPr eaLnBrk="1" hangingPunct="1">
              <a:spcBef>
                <a:spcPct val="0"/>
              </a:spcBef>
            </a:pPr>
            <a:endParaRPr lang="es-US" b="0" baseline="0" noProof="0" dirty="0" smtClean="0">
              <a:latin typeface="Times" pitchFamily="-60" charset="0"/>
              <a:ea typeface="Times" pitchFamily="-60" charset="0"/>
              <a:cs typeface="Times" pitchFamily="-60" charset="0"/>
            </a:endParaRPr>
          </a:p>
          <a:p>
            <a:pPr eaLnBrk="1" hangingPunct="1">
              <a:spcBef>
                <a:spcPct val="0"/>
              </a:spcBef>
            </a:pPr>
            <a:r>
              <a:rPr lang="es-US" b="0" noProof="0" dirty="0" smtClean="0">
                <a:latin typeface="Times" pitchFamily="-60" charset="0"/>
                <a:ea typeface="Times" pitchFamily="-60" charset="0"/>
                <a:cs typeface="Times" pitchFamily="-60" charset="0"/>
              </a:rPr>
              <a:t>De hecho, existe una manera fácil de</a:t>
            </a:r>
            <a:r>
              <a:rPr lang="es-US" b="0" baseline="0" noProof="0" dirty="0" smtClean="0">
                <a:latin typeface="Times" pitchFamily="-60" charset="0"/>
                <a:ea typeface="Times" pitchFamily="-60" charset="0"/>
                <a:cs typeface="Times" pitchFamily="-60" charset="0"/>
              </a:rPr>
              <a:t> ayudarle a alcanzar automáticamente nuevos niveles de ahorro cada año</a:t>
            </a:r>
            <a:r>
              <a:rPr lang="es-US" b="0" noProof="0" dirty="0" smtClean="0">
                <a:latin typeface="Times" pitchFamily="-60" charset="0"/>
                <a:ea typeface="Times" pitchFamily="-60" charset="0"/>
                <a:cs typeface="Times" pitchFamily="-60" charset="0"/>
              </a:rPr>
              <a:t>. Si usted es como muchas personas ocupadas</a:t>
            </a:r>
            <a:r>
              <a:rPr lang="es-US" b="0" noProof="0" dirty="0" smtClean="0">
                <a:solidFill>
                  <a:srgbClr val="000000"/>
                </a:solidFill>
                <a:latin typeface="Times" pitchFamily="-60" charset="0"/>
                <a:ea typeface="Times" pitchFamily="-60" charset="0"/>
                <a:cs typeface="Times" pitchFamily="-60" charset="0"/>
              </a:rPr>
              <a:t>, aumentar</a:t>
            </a:r>
            <a:r>
              <a:rPr lang="es-US" b="0" baseline="0" noProof="0" dirty="0" smtClean="0">
                <a:solidFill>
                  <a:srgbClr val="000000"/>
                </a:solidFill>
                <a:latin typeface="Times" pitchFamily="-60" charset="0"/>
                <a:ea typeface="Times" pitchFamily="-60" charset="0"/>
                <a:cs typeface="Times" pitchFamily="-60" charset="0"/>
              </a:rPr>
              <a:t> sus aportaciones al plan de ahorros para la jubilación a lo mejor no es su primera prioridad</a:t>
            </a:r>
            <a:r>
              <a:rPr lang="es-US" b="0" noProof="0" dirty="0" smtClean="0">
                <a:solidFill>
                  <a:srgbClr val="000000"/>
                </a:solidFill>
                <a:latin typeface="Times" pitchFamily="-60" charset="0"/>
                <a:ea typeface="Times" pitchFamily="-60" charset="0"/>
                <a:cs typeface="Times" pitchFamily="-60" charset="0"/>
              </a:rPr>
              <a:t>.  Pero </a:t>
            </a:r>
            <a:r>
              <a:rPr lang="es-US" b="0" baseline="0" noProof="0" dirty="0" smtClean="0">
                <a:solidFill>
                  <a:srgbClr val="000000"/>
                </a:solidFill>
                <a:latin typeface="Times" pitchFamily="-60" charset="0"/>
                <a:ea typeface="Times" pitchFamily="-60" charset="0"/>
                <a:cs typeface="Times" pitchFamily="-60" charset="0"/>
              </a:rPr>
              <a:t>con el tiempo, </a:t>
            </a:r>
            <a:r>
              <a:rPr lang="es-US" b="0" noProof="0" dirty="0" smtClean="0">
                <a:solidFill>
                  <a:srgbClr val="000000"/>
                </a:solidFill>
                <a:latin typeface="Times" pitchFamily="-60" charset="0"/>
                <a:ea typeface="Times" pitchFamily="-60" charset="0"/>
                <a:cs typeface="Times" pitchFamily="-60" charset="0"/>
              </a:rPr>
              <a:t>incluso</a:t>
            </a:r>
            <a:r>
              <a:rPr lang="es-US" b="0" baseline="0" noProof="0" dirty="0" smtClean="0">
                <a:solidFill>
                  <a:srgbClr val="000000"/>
                </a:solidFill>
                <a:latin typeface="Times" pitchFamily="-60" charset="0"/>
                <a:ea typeface="Times" pitchFamily="-60" charset="0"/>
                <a:cs typeface="Times" pitchFamily="-60" charset="0"/>
              </a:rPr>
              <a:t> los aumentos pequeños y regulares pueden tener un gran impacto en sus ahorros de jubilación</a:t>
            </a:r>
            <a:r>
              <a:rPr lang="es-US" b="0" noProof="0" dirty="0" smtClean="0">
                <a:solidFill>
                  <a:srgbClr val="000000"/>
                </a:solidFill>
                <a:latin typeface="Times" pitchFamily="-60" charset="0"/>
                <a:ea typeface="Times" pitchFamily="-60" charset="0"/>
                <a:cs typeface="Times" pitchFamily="-60" charset="0"/>
              </a:rPr>
              <a:t>. </a:t>
            </a:r>
            <a:r>
              <a:rPr lang="es-US" b="0" baseline="0" noProof="0" dirty="0" smtClean="0">
                <a:solidFill>
                  <a:srgbClr val="000000"/>
                </a:solidFill>
                <a:latin typeface="Times" pitchFamily="-60" charset="0"/>
                <a:ea typeface="Times" pitchFamily="-60" charset="0"/>
                <a:cs typeface="Times" pitchFamily="-60" charset="0"/>
              </a:rPr>
              <a:t> Para facilitarle esto, Transamerica ofrece un servicio </a:t>
            </a:r>
            <a:r>
              <a:rPr lang="es-US" sz="1200" dirty="0" smtClean="0">
                <a:latin typeface="Calibri" pitchFamily="-60" charset="0"/>
              </a:rPr>
              <a:t>de auto-aumento</a:t>
            </a:r>
            <a:r>
              <a:rPr lang="es-US" b="0" noProof="0" dirty="0" smtClean="0">
                <a:solidFill>
                  <a:sysClr val="windowText" lastClr="000000"/>
                </a:solidFill>
                <a:latin typeface="Times" pitchFamily="-60" charset="0"/>
                <a:ea typeface="Times" pitchFamily="-60" charset="0"/>
                <a:cs typeface="Times" pitchFamily="-60" charset="0"/>
              </a:rPr>
              <a:t>. </a:t>
            </a:r>
          </a:p>
          <a:p>
            <a:pPr eaLnBrk="1" hangingPunct="1">
              <a:spcBef>
                <a:spcPct val="0"/>
              </a:spcBef>
            </a:pPr>
            <a:endParaRPr lang="es-US" b="0" noProof="0" dirty="0" smtClean="0">
              <a:solidFill>
                <a:srgbClr val="000000"/>
              </a:solidFill>
              <a:latin typeface="Times" pitchFamily="-60" charset="0"/>
              <a:ea typeface="Times" pitchFamily="-60" charset="0"/>
              <a:cs typeface="Times" pitchFamily="-60" charset="0"/>
            </a:endParaRPr>
          </a:p>
          <a:p>
            <a:pPr eaLnBrk="1" hangingPunct="1">
              <a:spcBef>
                <a:spcPct val="0"/>
              </a:spcBef>
            </a:pPr>
            <a:r>
              <a:rPr lang="es-US" b="0" noProof="0" dirty="0" smtClean="0">
                <a:latin typeface="Times" pitchFamily="-60" charset="0"/>
                <a:ea typeface="Times" pitchFamily="-60" charset="0"/>
                <a:cs typeface="Times" pitchFamily="-60" charset="0"/>
              </a:rPr>
              <a:t>Nada</a:t>
            </a:r>
            <a:r>
              <a:rPr lang="es-US" b="0" baseline="0" noProof="0" dirty="0" smtClean="0">
                <a:latin typeface="Times" pitchFamily="-60" charset="0"/>
                <a:ea typeface="Times" pitchFamily="-60" charset="0"/>
                <a:cs typeface="Times" pitchFamily="-60" charset="0"/>
              </a:rPr>
              <a:t> más tiene que elegir cuánto desea aumentar sus ahorros cada año y el </a:t>
            </a:r>
            <a:r>
              <a:rPr lang="es-US" b="0" baseline="0" noProof="0" dirty="0" smtClean="0">
                <a:solidFill>
                  <a:srgbClr val="000000"/>
                </a:solidFill>
                <a:latin typeface="Times" pitchFamily="-60" charset="0"/>
                <a:ea typeface="Times" pitchFamily="-60" charset="0"/>
                <a:cs typeface="Times" pitchFamily="-60" charset="0"/>
              </a:rPr>
              <a:t>servicio </a:t>
            </a:r>
            <a:r>
              <a:rPr lang="es-US" sz="1200" dirty="0" smtClean="0">
                <a:latin typeface="Calibri" pitchFamily="-60" charset="0"/>
              </a:rPr>
              <a:t>de auto-aumento</a:t>
            </a:r>
            <a:r>
              <a:rPr lang="es-US" b="0" noProof="0" dirty="0" smtClean="0">
                <a:latin typeface="Times" pitchFamily="-60" charset="0"/>
                <a:ea typeface="Times" pitchFamily="-60" charset="0"/>
                <a:cs typeface="Times" pitchFamily="-60" charset="0"/>
              </a:rPr>
              <a:t> hace</a:t>
            </a:r>
            <a:r>
              <a:rPr lang="es-US" b="0" baseline="0" noProof="0" dirty="0" smtClean="0">
                <a:latin typeface="Times" pitchFamily="-60" charset="0"/>
                <a:ea typeface="Times" pitchFamily="-60" charset="0"/>
                <a:cs typeface="Times" pitchFamily="-60" charset="0"/>
              </a:rPr>
              <a:t> lo demás</a:t>
            </a:r>
            <a:r>
              <a:rPr lang="es-US" b="0" noProof="0" dirty="0" smtClean="0">
                <a:solidFill>
                  <a:srgbClr val="000000"/>
                </a:solidFill>
                <a:latin typeface="Times" pitchFamily="-60" charset="0"/>
                <a:ea typeface="Times" pitchFamily="-60" charset="0"/>
                <a:cs typeface="Times" pitchFamily="-60" charset="0"/>
              </a:rPr>
              <a:t>.  ¿El resultado? Sus</a:t>
            </a:r>
            <a:r>
              <a:rPr lang="es-US" b="0" baseline="0" noProof="0" dirty="0" smtClean="0">
                <a:solidFill>
                  <a:srgbClr val="000000"/>
                </a:solidFill>
                <a:latin typeface="Times" pitchFamily="-60" charset="0"/>
                <a:ea typeface="Times" pitchFamily="-60" charset="0"/>
                <a:cs typeface="Times" pitchFamily="-60" charset="0"/>
              </a:rPr>
              <a:t> ahorros se incrementan automáticamente cada año, sin que usted tenga que recordar solicitar ese aumento</a:t>
            </a:r>
            <a:r>
              <a:rPr lang="es-US" b="0" noProof="0" dirty="0" smtClean="0">
                <a:solidFill>
                  <a:srgbClr val="000000"/>
                </a:solidFill>
                <a:latin typeface="Times" pitchFamily="-60" charset="0"/>
                <a:ea typeface="Times" pitchFamily="-60" charset="0"/>
                <a:cs typeface="Times" pitchFamily="-60" charset="0"/>
              </a:rPr>
              <a:t>. Comprometerse a este paso importante al inscribirse al plan hoy significará que no</a:t>
            </a:r>
            <a:r>
              <a:rPr lang="es-US" b="0" baseline="0" noProof="0" dirty="0" smtClean="0">
                <a:solidFill>
                  <a:srgbClr val="000000"/>
                </a:solidFill>
                <a:latin typeface="Times" pitchFamily="-60" charset="0"/>
                <a:ea typeface="Times" pitchFamily="-60" charset="0"/>
                <a:cs typeface="Times" pitchFamily="-60" charset="0"/>
              </a:rPr>
              <a:t> se olvidará después</a:t>
            </a:r>
            <a:r>
              <a:rPr lang="es-US" b="0" noProof="0" dirty="0" smtClean="0">
                <a:solidFill>
                  <a:srgbClr val="000000"/>
                </a:solidFill>
                <a:latin typeface="Times" pitchFamily="-60" charset="0"/>
                <a:ea typeface="Times" pitchFamily="-60" charset="0"/>
                <a:cs typeface="Times" pitchFamily="-60" charset="0"/>
              </a:rPr>
              <a:t>. Por</a:t>
            </a:r>
            <a:r>
              <a:rPr lang="es-US" b="0" baseline="0" noProof="0" dirty="0" smtClean="0">
                <a:solidFill>
                  <a:srgbClr val="000000"/>
                </a:solidFill>
                <a:latin typeface="Times" pitchFamily="-60" charset="0"/>
                <a:ea typeface="Times" pitchFamily="-60" charset="0"/>
                <a:cs typeface="Times" pitchFamily="-60" charset="0"/>
              </a:rPr>
              <a:t> supuesto, si le gustaría cambiar o eliminar estos incrementos automáticos, usted siempre puede cambiar su elección en cualquier momento.</a:t>
            </a:r>
            <a:endParaRPr lang="es-US" b="0" noProof="0" dirty="0" smtClean="0">
              <a:solidFill>
                <a:srgbClr val="000000"/>
              </a:solidFill>
              <a:latin typeface="Times" pitchFamily="-60" charset="0"/>
              <a:ea typeface="Times" pitchFamily="-60" charset="0"/>
              <a:cs typeface="Times" pitchFamily="-60" charset="0"/>
            </a:endParaRPr>
          </a:p>
          <a:p>
            <a:pPr eaLnBrk="1" hangingPunct="1">
              <a:spcBef>
                <a:spcPct val="0"/>
              </a:spcBef>
            </a:pPr>
            <a:endParaRPr lang="es-US" b="0" noProof="0" dirty="0" smtClean="0">
              <a:latin typeface="Times" pitchFamily="-60" charset="0"/>
              <a:ea typeface="Times" pitchFamily="-60" charset="0"/>
              <a:cs typeface="Times" pitchFamily="-60" charset="0"/>
            </a:endParaRPr>
          </a:p>
          <a:p>
            <a:pPr eaLnBrk="1" hangingPunct="1">
              <a:spcBef>
                <a:spcPct val="0"/>
              </a:spcBef>
            </a:pPr>
            <a:r>
              <a:rPr lang="es-US" b="0" noProof="0" dirty="0" smtClean="0">
                <a:latin typeface="Times" pitchFamily="-60" charset="0"/>
                <a:ea typeface="Times" pitchFamily="-60" charset="0"/>
                <a:cs typeface="Times" pitchFamily="-60" charset="0"/>
              </a:rPr>
              <a:t>Bueno, hemos</a:t>
            </a:r>
            <a:r>
              <a:rPr lang="es-US" b="0" baseline="0" noProof="0" dirty="0" smtClean="0">
                <a:latin typeface="Times" pitchFamily="-60" charset="0"/>
                <a:ea typeface="Times" pitchFamily="-60" charset="0"/>
                <a:cs typeface="Times" pitchFamily="-60" charset="0"/>
              </a:rPr>
              <a:t> hablado de por qué es importante ahorrar y hacer aumentos regulares con el tiempo</a:t>
            </a:r>
            <a:r>
              <a:rPr lang="es-US" b="0" noProof="0" dirty="0" smtClean="0">
                <a:latin typeface="Times" pitchFamily="-60" charset="0"/>
                <a:ea typeface="Times" pitchFamily="-60" charset="0"/>
                <a:cs typeface="Times" pitchFamily="-60" charset="0"/>
              </a:rPr>
              <a:t>. Ahora hablemos de por qué</a:t>
            </a:r>
            <a:r>
              <a:rPr lang="es-US" b="0" baseline="0" noProof="0" dirty="0" smtClean="0">
                <a:latin typeface="Times" pitchFamily="-60" charset="0"/>
                <a:ea typeface="Times" pitchFamily="-60" charset="0"/>
                <a:cs typeface="Times" pitchFamily="-60" charset="0"/>
              </a:rPr>
              <a:t> es importante empezar a ahorrar temprano.</a:t>
            </a:r>
            <a:endParaRPr lang="es-US" b="0" noProof="0" dirty="0" smtClean="0">
              <a:latin typeface="Times" pitchFamily="-60" charset="0"/>
              <a:ea typeface="Times" pitchFamily="-60" charset="0"/>
              <a:cs typeface="Times" pitchFamily="-60" charset="0"/>
            </a:endParaRPr>
          </a:p>
          <a:p>
            <a:pPr eaLnBrk="1" hangingPunct="1">
              <a:spcBef>
                <a:spcPct val="0"/>
              </a:spcBef>
            </a:pPr>
            <a:endParaRPr lang="es-US" b="0" i="1" noProof="0" dirty="0">
              <a:latin typeface="Times" pitchFamily="-60" charset="0"/>
              <a:ea typeface="Times" pitchFamily="-60" charset="0"/>
              <a:cs typeface="Times" pitchFamily="-60"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80" tIns="46638" rIns="93280" bIns="46638" anchor="b">
            <a:prstTxWarp prst="textNoShape">
              <a:avLst/>
            </a:prstTxWarp>
          </a:bodyPr>
          <a:lstStyle/>
          <a:p>
            <a:pPr algn="r" defTabSz="931611" eaLnBrk="0" hangingPunct="0"/>
            <a:fld id="{E1CD9B3E-5482-4507-BEAB-B5F1A28AA0A3}" type="slidenum">
              <a:rPr lang="en-US" sz="1200"/>
              <a:pPr algn="r" defTabSz="931611" eaLnBrk="0" hangingPunct="0"/>
              <a:t>14</a:t>
            </a:fld>
            <a:endParaRPr lang="en-US" sz="1200" dirty="0"/>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noFill/>
          <a:ln/>
        </p:spPr>
        <p:txBody>
          <a:bodyPr/>
          <a:lstStyle/>
          <a:p>
            <a:pPr defTabSz="914630" eaLnBrk="1" hangingPunct="1">
              <a:spcBef>
                <a:spcPct val="0"/>
              </a:spcBef>
              <a:defRPr/>
            </a:pPr>
            <a:r>
              <a:rPr lang="es-US" b="0" i="1" dirty="0" smtClean="0">
                <a:latin typeface="Times" pitchFamily="-60" charset="0"/>
                <a:ea typeface="Times" pitchFamily="-60" charset="0"/>
                <a:cs typeface="Times" pitchFamily="-60" charset="0"/>
              </a:rPr>
              <a:t>[</a:t>
            </a:r>
            <a:r>
              <a:rPr lang="es-US" b="0" i="1" noProof="0" dirty="0" smtClean="0">
                <a:latin typeface="Times" pitchFamily="-60" charset="0"/>
                <a:ea typeface="Times" pitchFamily="-60" charset="0"/>
                <a:cs typeface="Times" pitchFamily="-60" charset="0"/>
              </a:rPr>
              <a:t>USE</a:t>
            </a:r>
            <a:r>
              <a:rPr lang="es-US" b="0" i="1" baseline="0" noProof="0" dirty="0" smtClean="0">
                <a:latin typeface="Times" pitchFamily="-60" charset="0"/>
                <a:ea typeface="Times" pitchFamily="-60" charset="0"/>
                <a:cs typeface="Times" pitchFamily="-60" charset="0"/>
              </a:rPr>
              <a:t> ESTA DIAPOSITIVA ÚNICAMENTE SI EL PLAN NO OFRECE </a:t>
            </a:r>
            <a:r>
              <a:rPr lang="es-US" b="0" i="1" cap="all" baseline="0" noProof="0" dirty="0" smtClean="0">
                <a:solidFill>
                  <a:srgbClr val="000000"/>
                </a:solidFill>
                <a:latin typeface="Times" pitchFamily="-60" charset="0"/>
                <a:ea typeface="Times" pitchFamily="-60" charset="0"/>
                <a:cs typeface="Times" pitchFamily="-60" charset="0"/>
              </a:rPr>
              <a:t>servicio </a:t>
            </a:r>
            <a:r>
              <a:rPr lang="es-US" sz="1200" i="1" cap="all" dirty="0" smtClean="0">
                <a:latin typeface="Calibri" pitchFamily="-60" charset="0"/>
              </a:rPr>
              <a:t>de auto-aumento</a:t>
            </a:r>
            <a:r>
              <a:rPr lang="es-US" sz="1200" dirty="0" smtClean="0">
                <a:latin typeface="Calibri" pitchFamily="-60" charset="0"/>
              </a:rPr>
              <a:t>]</a:t>
            </a:r>
            <a:endParaRPr lang="es-US" b="0" i="1" dirty="0" smtClean="0">
              <a:latin typeface="Times" pitchFamily="-60" charset="0"/>
              <a:ea typeface="Times" pitchFamily="-60" charset="0"/>
              <a:cs typeface="Times" pitchFamily="-60" charset="0"/>
            </a:endParaRPr>
          </a:p>
          <a:p>
            <a:pPr eaLnBrk="1" hangingPunct="1">
              <a:spcBef>
                <a:spcPct val="0"/>
              </a:spcBef>
            </a:pPr>
            <a:endParaRPr lang="es-US" b="0" dirty="0" smtClean="0">
              <a:latin typeface="Times" pitchFamily="-60" charset="0"/>
              <a:ea typeface="Times" pitchFamily="-60" charset="0"/>
              <a:cs typeface="Times" pitchFamily="-60" charset="0"/>
            </a:endParaRPr>
          </a:p>
          <a:p>
            <a:pPr eaLnBrk="1" hangingPunct="1">
              <a:spcBef>
                <a:spcPct val="0"/>
              </a:spcBef>
            </a:pPr>
            <a:endParaRPr lang="es-US" b="0" dirty="0" smtClean="0">
              <a:latin typeface="Times" pitchFamily="-60" charset="0"/>
              <a:ea typeface="Times" pitchFamily="-60" charset="0"/>
              <a:cs typeface="Times" pitchFamily="-60" charset="0"/>
            </a:endParaRPr>
          </a:p>
          <a:p>
            <a:pPr eaLnBrk="1" hangingPunct="1">
              <a:spcBef>
                <a:spcPct val="0"/>
              </a:spcBef>
            </a:pPr>
            <a:r>
              <a:rPr lang="es-US" b="0" dirty="0" smtClean="0">
                <a:latin typeface="Times" pitchFamily="-60" charset="0"/>
                <a:ea typeface="Times" pitchFamily="-60" charset="0"/>
                <a:cs typeface="Times" pitchFamily="-60" charset="0"/>
              </a:rPr>
              <a:t>Una</a:t>
            </a:r>
            <a:r>
              <a:rPr lang="es-US" b="0" baseline="0" dirty="0" smtClean="0">
                <a:latin typeface="Times" pitchFamily="-60" charset="0"/>
                <a:ea typeface="Times" pitchFamily="-60" charset="0"/>
                <a:cs typeface="Times" pitchFamily="-60" charset="0"/>
              </a:rPr>
              <a:t> manera de alcanzar el siguiente nivel de ahorro es considerar incrementar sus ahorros un poco, cada año</a:t>
            </a:r>
            <a:r>
              <a:rPr lang="es-US" b="0" dirty="0" smtClean="0">
                <a:latin typeface="Times" pitchFamily="-60" charset="0"/>
                <a:ea typeface="Times" pitchFamily="-60" charset="0"/>
                <a:cs typeface="Times" pitchFamily="-60" charset="0"/>
              </a:rPr>
              <a:t>. C</a:t>
            </a:r>
            <a:r>
              <a:rPr lang="es-US" b="0" baseline="0" dirty="0" smtClean="0">
                <a:latin typeface="Times" pitchFamily="-60" charset="0"/>
                <a:ea typeface="Times" pitchFamily="-60" charset="0"/>
                <a:cs typeface="Times" pitchFamily="-60" charset="0"/>
              </a:rPr>
              <a:t>uando se inscriba en el plan hoy, marque un día en su calendario, quizás el día de su cumpleaños o un año a partir de hoy</a:t>
            </a:r>
            <a:r>
              <a:rPr lang="es-US" b="0" dirty="0" smtClean="0">
                <a:latin typeface="Times" pitchFamily="-60" charset="0"/>
                <a:ea typeface="Times" pitchFamily="-60" charset="0"/>
                <a:cs typeface="Times" pitchFamily="-60" charset="0"/>
              </a:rPr>
              <a:t>, como un recordatorio constante para considerar el incremento de su tasa de</a:t>
            </a:r>
            <a:r>
              <a:rPr lang="es-US" b="0" baseline="0" dirty="0" smtClean="0">
                <a:latin typeface="Times" pitchFamily="-60" charset="0"/>
                <a:ea typeface="Times" pitchFamily="-60" charset="0"/>
                <a:cs typeface="Times" pitchFamily="-60" charset="0"/>
              </a:rPr>
              <a:t> aportación</a:t>
            </a:r>
            <a:r>
              <a:rPr lang="es-US" b="0" dirty="0" smtClean="0">
                <a:latin typeface="Times" pitchFamily="-60" charset="0"/>
                <a:ea typeface="Times" pitchFamily="-60" charset="0"/>
                <a:cs typeface="Times" pitchFamily="-60" charset="0"/>
              </a:rPr>
              <a:t>. Aún el 1% al año realmente</a:t>
            </a:r>
            <a:r>
              <a:rPr lang="es-US" b="0" baseline="0" dirty="0" smtClean="0">
                <a:latin typeface="Times" pitchFamily="-60" charset="0"/>
                <a:ea typeface="Times" pitchFamily="-60" charset="0"/>
                <a:cs typeface="Times" pitchFamily="-60" charset="0"/>
              </a:rPr>
              <a:t> puede sumar mucho con el tiempo</a:t>
            </a:r>
            <a:r>
              <a:rPr lang="es-US" b="0" dirty="0" smtClean="0">
                <a:latin typeface="Times" pitchFamily="-60" charset="0"/>
                <a:ea typeface="Times" pitchFamily="-60" charset="0"/>
                <a:cs typeface="Times" pitchFamily="-60" charset="0"/>
              </a:rPr>
              <a:t>. ¡Piénselo</a:t>
            </a:r>
            <a:r>
              <a:rPr lang="es-US" b="0" baseline="0" dirty="0" smtClean="0">
                <a:latin typeface="Times" pitchFamily="-60" charset="0"/>
                <a:ea typeface="Times" pitchFamily="-60" charset="0"/>
                <a:cs typeface="Times" pitchFamily="-60" charset="0"/>
              </a:rPr>
              <a:t> como un regalo de cumpleaños para su futura jubilación</a:t>
            </a:r>
            <a:r>
              <a:rPr lang="es-US" b="0" dirty="0" smtClean="0">
                <a:latin typeface="Times" pitchFamily="-60" charset="0"/>
                <a:ea typeface="Times" pitchFamily="-60" charset="0"/>
                <a:cs typeface="Times" pitchFamily="-60" charset="0"/>
              </a:rPr>
              <a:t>!</a:t>
            </a:r>
          </a:p>
          <a:p>
            <a:pPr eaLnBrk="1" hangingPunct="1">
              <a:spcBef>
                <a:spcPct val="0"/>
              </a:spcBef>
            </a:pPr>
            <a:endParaRPr lang="es-US" b="0" dirty="0" smtClean="0">
              <a:latin typeface="Times" pitchFamily="-60" charset="0"/>
              <a:ea typeface="Times" pitchFamily="-60" charset="0"/>
              <a:cs typeface="Times" pitchFamily="-60" charset="0"/>
            </a:endParaRPr>
          </a:p>
          <a:p>
            <a:pPr eaLnBrk="1" hangingPunct="1">
              <a:spcBef>
                <a:spcPct val="0"/>
              </a:spcBef>
            </a:pPr>
            <a:r>
              <a:rPr lang="es-US" b="0" dirty="0" smtClean="0">
                <a:latin typeface="Times" pitchFamily="-60" charset="0"/>
                <a:ea typeface="Times" pitchFamily="-60" charset="0"/>
                <a:cs typeface="Times" pitchFamily="-60" charset="0"/>
              </a:rPr>
              <a:t>Hemos hablado de </a:t>
            </a:r>
            <a:r>
              <a:rPr lang="es-US" b="0" baseline="0" dirty="0" smtClean="0">
                <a:latin typeface="Times" pitchFamily="-60" charset="0"/>
                <a:ea typeface="Times" pitchFamily="-60" charset="0"/>
                <a:cs typeface="Times" pitchFamily="-60" charset="0"/>
              </a:rPr>
              <a:t>porqué es importante ahorrar y hacer incrementos regulares con el tiempo. Ahora miremos por qué es importante empezar a ahorrar temprano</a:t>
            </a:r>
            <a:r>
              <a:rPr lang="es-US" b="0" dirty="0" smtClean="0">
                <a:latin typeface="Times" pitchFamily="-60" charset="0"/>
                <a:ea typeface="Times" pitchFamily="-60" charset="0"/>
                <a:cs typeface="Times" pitchFamily="-60" charset="0"/>
              </a:rPr>
              <a:t>.</a:t>
            </a:r>
          </a:p>
          <a:p>
            <a:pPr eaLnBrk="1" hangingPunct="1">
              <a:spcBef>
                <a:spcPct val="0"/>
              </a:spcBef>
            </a:pPr>
            <a:endParaRPr lang="es-US" b="0" i="1" dirty="0">
              <a:latin typeface="Times" pitchFamily="-60" charset="0"/>
              <a:ea typeface="Times" pitchFamily="-60" charset="0"/>
              <a:cs typeface="Times" pitchFamily="-60"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92" tIns="46645" rIns="93292" bIns="46645" anchor="b">
            <a:prstTxWarp prst="textNoShape">
              <a:avLst/>
            </a:prstTxWarp>
          </a:bodyPr>
          <a:lstStyle/>
          <a:p>
            <a:pPr algn="r" defTabSz="933214" eaLnBrk="0" hangingPunct="0"/>
            <a:fld id="{E5AA7F2E-332A-44FF-B510-75A24FC6373E}" type="slidenum">
              <a:rPr lang="en-US" sz="1200"/>
              <a:pPr algn="r" defTabSz="933214" eaLnBrk="0" hangingPunct="0"/>
              <a:t>15</a:t>
            </a:fld>
            <a:endParaRPr lang="en-US" sz="1200" dirty="0"/>
          </a:p>
        </p:txBody>
      </p:sp>
      <p:sp>
        <p:nvSpPr>
          <p:cNvPr id="48130" name="Rectangle 2"/>
          <p:cNvSpPr>
            <a:spLocks noGrp="1" noRot="1" noChangeAspect="1" noChangeArrowheads="1" noTextEdit="1"/>
          </p:cNvSpPr>
          <p:nvPr>
            <p:ph type="sldImg"/>
          </p:nvPr>
        </p:nvSpPr>
        <p:spPr>
          <a:solidFill>
            <a:srgbClr val="FFFFFF"/>
          </a:solidFill>
          <a:ln/>
        </p:spPr>
      </p:sp>
      <p:sp>
        <p:nvSpPr>
          <p:cNvPr id="48131" name="Rectangle 3"/>
          <p:cNvSpPr>
            <a:spLocks noGrp="1" noChangeArrowheads="1"/>
          </p:cNvSpPr>
          <p:nvPr>
            <p:ph type="body" idx="1"/>
          </p:nvPr>
        </p:nvSpPr>
        <p:spPr>
          <a:xfrm>
            <a:off x="935771" y="4420863"/>
            <a:ext cx="5151560" cy="4656151"/>
          </a:xfrm>
          <a:solidFill>
            <a:srgbClr val="FFFFFF"/>
          </a:solidFill>
          <a:ln/>
        </p:spPr>
        <p:txBody>
          <a:bodyPr/>
          <a:lstStyle/>
          <a:p>
            <a:pPr eaLnBrk="1" hangingPunct="1">
              <a:spcBef>
                <a:spcPct val="0"/>
              </a:spcBef>
            </a:pPr>
            <a:r>
              <a:rPr lang="es-US" noProof="0" dirty="0" smtClean="0">
                <a:latin typeface="Times" pitchFamily="-60" charset="0"/>
                <a:ea typeface="Times" pitchFamily="-60" charset="0"/>
                <a:cs typeface="Times" pitchFamily="-60" charset="0"/>
              </a:rPr>
              <a:t>Otra</a:t>
            </a:r>
            <a:r>
              <a:rPr lang="es-US" baseline="0" noProof="0" dirty="0" smtClean="0">
                <a:latin typeface="Times" pitchFamily="-60" charset="0"/>
                <a:ea typeface="Times" pitchFamily="-60" charset="0"/>
                <a:cs typeface="Times" pitchFamily="-60" charset="0"/>
              </a:rPr>
              <a:t> escusa que escucho es que, “Bueno, no puedo empezar ahora. Quizás el año que viene</a:t>
            </a:r>
            <a:r>
              <a:rPr lang="es-US" noProof="0" dirty="0" smtClean="0">
                <a:latin typeface="Times" pitchFamily="-60" charset="0"/>
                <a:ea typeface="Times" pitchFamily="-60" charset="0"/>
                <a:cs typeface="Times" pitchFamily="-60" charset="0"/>
              </a:rPr>
              <a:t>.” </a:t>
            </a:r>
          </a:p>
          <a:p>
            <a:pPr eaLnBrk="1" hangingPunct="1">
              <a:spcBef>
                <a:spcPct val="0"/>
              </a:spcBef>
            </a:pPr>
            <a:endParaRPr lang="es-US" noProof="0" dirty="0" smtClean="0">
              <a:latin typeface="Times" pitchFamily="-60" charset="0"/>
              <a:ea typeface="Times" pitchFamily="-60" charset="0"/>
              <a:cs typeface="Times" pitchFamily="-60" charset="0"/>
            </a:endParaRPr>
          </a:p>
          <a:p>
            <a:pPr eaLnBrk="1" hangingPunct="1">
              <a:spcBef>
                <a:spcPct val="0"/>
              </a:spcBef>
            </a:pPr>
            <a:r>
              <a:rPr lang="es-US" noProof="0" dirty="0" smtClean="0">
                <a:latin typeface="Times" pitchFamily="-60" charset="0"/>
                <a:ea typeface="Times" pitchFamily="-60" charset="0"/>
                <a:cs typeface="Times" pitchFamily="-60" charset="0"/>
              </a:rPr>
              <a:t>Para todos</a:t>
            </a:r>
            <a:r>
              <a:rPr lang="es-US" baseline="0" noProof="0" dirty="0" smtClean="0">
                <a:latin typeface="Times" pitchFamily="-60" charset="0"/>
                <a:ea typeface="Times" pitchFamily="-60" charset="0"/>
                <a:cs typeface="Times" pitchFamily="-60" charset="0"/>
              </a:rPr>
              <a:t> de ustedes que sienten la tentación de decir esto, consideren el cuento de Juan y Julia. Los dos tienen </a:t>
            </a:r>
            <a:r>
              <a:rPr lang="es-US" noProof="0" dirty="0" smtClean="0">
                <a:latin typeface="Times" pitchFamily="-60" charset="0"/>
                <a:ea typeface="Times" pitchFamily="-60" charset="0"/>
                <a:cs typeface="Times" pitchFamily="-60" charset="0"/>
              </a:rPr>
              <a:t>21 años y trabajan para</a:t>
            </a:r>
            <a:r>
              <a:rPr lang="es-US" baseline="0" noProof="0" dirty="0" smtClean="0">
                <a:latin typeface="Times" pitchFamily="-60" charset="0"/>
                <a:ea typeface="Times" pitchFamily="-60" charset="0"/>
                <a:cs typeface="Times" pitchFamily="-60" charset="0"/>
              </a:rPr>
              <a:t> un empleador que ofrece un plan de ahorros para la jubilación, parecido al plan que tienen ustedes</a:t>
            </a:r>
            <a:r>
              <a:rPr lang="es-US" noProof="0" dirty="0" smtClean="0">
                <a:latin typeface="Times" pitchFamily="-60" charset="0"/>
                <a:ea typeface="Times" pitchFamily="-60" charset="0"/>
                <a:cs typeface="Times" pitchFamily="-60" charset="0"/>
              </a:rPr>
              <a:t>.</a:t>
            </a:r>
          </a:p>
          <a:p>
            <a:pPr eaLnBrk="1" hangingPunct="1">
              <a:spcBef>
                <a:spcPct val="0"/>
              </a:spcBef>
            </a:pPr>
            <a:endParaRPr lang="es-US" noProof="0" dirty="0" smtClean="0">
              <a:latin typeface="Times" pitchFamily="-60" charset="0"/>
              <a:ea typeface="Times" pitchFamily="-60" charset="0"/>
              <a:cs typeface="Times" pitchFamily="-60" charset="0"/>
            </a:endParaRPr>
          </a:p>
          <a:p>
            <a:pPr eaLnBrk="1" hangingPunct="1">
              <a:spcBef>
                <a:spcPct val="0"/>
              </a:spcBef>
            </a:pPr>
            <a:r>
              <a:rPr lang="es-US" noProof="0" dirty="0" smtClean="0">
                <a:latin typeface="Times" pitchFamily="-60" charset="0"/>
                <a:ea typeface="Times" pitchFamily="-60" charset="0"/>
                <a:cs typeface="Times" pitchFamily="-60" charset="0"/>
              </a:rPr>
              <a:t>Julia decide empezar a ahorrar $30 a la semana en seguida. Ella</a:t>
            </a:r>
            <a:r>
              <a:rPr lang="es-US" baseline="0" noProof="0" dirty="0" smtClean="0">
                <a:latin typeface="Times" pitchFamily="-60" charset="0"/>
                <a:ea typeface="Times" pitchFamily="-60" charset="0"/>
                <a:cs typeface="Times" pitchFamily="-60" charset="0"/>
              </a:rPr>
              <a:t> aporta continuamente durante </a:t>
            </a:r>
            <a:r>
              <a:rPr lang="es-US" noProof="0" dirty="0" smtClean="0">
                <a:latin typeface="Times" pitchFamily="-60" charset="0"/>
                <a:ea typeface="Times" pitchFamily="-60" charset="0"/>
                <a:cs typeface="Times" pitchFamily="-60" charset="0"/>
              </a:rPr>
              <a:t>14 años y entonces para, pero</a:t>
            </a:r>
            <a:r>
              <a:rPr lang="es-US" baseline="0" noProof="0" dirty="0" smtClean="0">
                <a:latin typeface="Times" pitchFamily="-60" charset="0"/>
                <a:ea typeface="Times" pitchFamily="-60" charset="0"/>
                <a:cs typeface="Times" pitchFamily="-60" charset="0"/>
              </a:rPr>
              <a:t> deja su dinero en su plan para que crezca durante los siguientes </a:t>
            </a:r>
            <a:r>
              <a:rPr lang="es-US" noProof="0" dirty="0" smtClean="0">
                <a:latin typeface="Times" pitchFamily="-60" charset="0"/>
                <a:ea typeface="Times" pitchFamily="-60" charset="0"/>
                <a:cs typeface="Times" pitchFamily="-60" charset="0"/>
              </a:rPr>
              <a:t>30 años. Por otro lado, Juan espera hasta tener 35 años para empezar a ahorrar</a:t>
            </a:r>
            <a:r>
              <a:rPr lang="es-US" baseline="0" noProof="0" dirty="0" smtClean="0">
                <a:latin typeface="Times" pitchFamily="-60" charset="0"/>
                <a:ea typeface="Times" pitchFamily="-60" charset="0"/>
                <a:cs typeface="Times" pitchFamily="-60" charset="0"/>
              </a:rPr>
              <a:t> </a:t>
            </a:r>
            <a:r>
              <a:rPr lang="es-US" noProof="0" dirty="0" smtClean="0">
                <a:latin typeface="Times" pitchFamily="-60" charset="0"/>
                <a:ea typeface="Times" pitchFamily="-60" charset="0"/>
                <a:cs typeface="Times" pitchFamily="-60" charset="0"/>
              </a:rPr>
              <a:t>$30 a la semana, y aporta durante los siguientes 30 años. </a:t>
            </a:r>
          </a:p>
          <a:p>
            <a:pPr eaLnBrk="1" hangingPunct="1">
              <a:spcBef>
                <a:spcPct val="0"/>
              </a:spcBef>
            </a:pPr>
            <a:endParaRPr lang="es-US" noProof="0" dirty="0" smtClean="0">
              <a:latin typeface="Times" pitchFamily="-60" charset="0"/>
              <a:ea typeface="Times" pitchFamily="-60" charset="0"/>
              <a:cs typeface="Times" pitchFamily="-60" charset="0"/>
            </a:endParaRPr>
          </a:p>
          <a:p>
            <a:pPr eaLnBrk="1" hangingPunct="1">
              <a:spcBef>
                <a:spcPct val="0"/>
              </a:spcBef>
            </a:pPr>
            <a:r>
              <a:rPr lang="es-US" noProof="0" dirty="0" smtClean="0">
                <a:latin typeface="Times" pitchFamily="-60" charset="0"/>
                <a:ea typeface="Times" pitchFamily="-60" charset="0"/>
                <a:cs typeface="Times" pitchFamily="-60" charset="0"/>
              </a:rPr>
              <a:t>¿Cuál de los</a:t>
            </a:r>
            <a:r>
              <a:rPr lang="es-US" baseline="0" noProof="0" dirty="0" smtClean="0">
                <a:latin typeface="Times" pitchFamily="-60" charset="0"/>
                <a:ea typeface="Times" pitchFamily="-60" charset="0"/>
                <a:cs typeface="Times" pitchFamily="-60" charset="0"/>
              </a:rPr>
              <a:t> dos piensan ustedes tendrá más dinero al jubilarse</a:t>
            </a:r>
            <a:r>
              <a:rPr lang="es-US" noProof="0" dirty="0" smtClean="0">
                <a:latin typeface="Times" pitchFamily="-60" charset="0"/>
                <a:ea typeface="Times" pitchFamily="-60" charset="0"/>
                <a:cs typeface="Times" pitchFamily="-60" charset="0"/>
              </a:rPr>
              <a:t>? </a:t>
            </a:r>
            <a:r>
              <a:rPr lang="es-US" i="1" noProof="0" dirty="0" smtClean="0">
                <a:latin typeface="Times" pitchFamily="-60" charset="0"/>
                <a:ea typeface="Times" pitchFamily="-60" charset="0"/>
                <a:cs typeface="Times" pitchFamily="-60" charset="0"/>
              </a:rPr>
              <a:t>[pida participación del grupo]</a:t>
            </a:r>
            <a:endParaRPr lang="es-US" noProof="0" dirty="0" smtClean="0">
              <a:latin typeface="Times" pitchFamily="-60" charset="0"/>
              <a:ea typeface="Times" pitchFamily="-60" charset="0"/>
              <a:cs typeface="Times" pitchFamily="-60" charset="0"/>
            </a:endParaRPr>
          </a:p>
          <a:p>
            <a:pPr eaLnBrk="1" hangingPunct="1">
              <a:spcBef>
                <a:spcPct val="0"/>
              </a:spcBef>
            </a:pPr>
            <a:endParaRPr lang="es-US" i="1" noProof="0" dirty="0">
              <a:latin typeface="Times" pitchFamily="-60" charset="0"/>
              <a:ea typeface="Times" pitchFamily="-60" charset="0"/>
              <a:cs typeface="Times" pitchFamily="-60"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92" tIns="46645" rIns="93292" bIns="46645" anchor="b">
            <a:prstTxWarp prst="textNoShape">
              <a:avLst/>
            </a:prstTxWarp>
          </a:bodyPr>
          <a:lstStyle/>
          <a:p>
            <a:pPr algn="r" defTabSz="933214" eaLnBrk="0" hangingPunct="0"/>
            <a:fld id="{C8228BCB-D4C0-4543-9739-63365D8E8879}" type="slidenum">
              <a:rPr lang="en-US" sz="1200"/>
              <a:pPr algn="r" defTabSz="933214" eaLnBrk="0" hangingPunct="0"/>
              <a:t>16</a:t>
            </a:fld>
            <a:endParaRPr lang="en-US" sz="1200" dirty="0"/>
          </a:p>
        </p:txBody>
      </p:sp>
      <p:sp>
        <p:nvSpPr>
          <p:cNvPr id="50178" name="Rectangle 2"/>
          <p:cNvSpPr>
            <a:spLocks noGrp="1" noRot="1" noChangeAspect="1" noChangeArrowheads="1" noTextEdit="1"/>
          </p:cNvSpPr>
          <p:nvPr>
            <p:ph type="sldImg"/>
          </p:nvPr>
        </p:nvSpPr>
        <p:spPr>
          <a:solidFill>
            <a:srgbClr val="FFFFFF"/>
          </a:solidFill>
          <a:ln/>
        </p:spPr>
      </p:sp>
      <p:sp>
        <p:nvSpPr>
          <p:cNvPr id="50179" name="Rectangle 3"/>
          <p:cNvSpPr>
            <a:spLocks noGrp="1" noChangeArrowheads="1"/>
          </p:cNvSpPr>
          <p:nvPr>
            <p:ph type="body" idx="1"/>
          </p:nvPr>
        </p:nvSpPr>
        <p:spPr>
          <a:solidFill>
            <a:srgbClr val="FFFFFF"/>
          </a:solidFill>
          <a:ln/>
        </p:spPr>
        <p:txBody>
          <a:bodyPr/>
          <a:lstStyle/>
          <a:p>
            <a:pPr eaLnBrk="1" hangingPunct="1">
              <a:spcBef>
                <a:spcPct val="0"/>
              </a:spcBef>
            </a:pPr>
            <a:r>
              <a:rPr lang="es-US" b="0" noProof="0" dirty="0" smtClean="0">
                <a:latin typeface="Times" pitchFamily="-60" charset="0"/>
                <a:ea typeface="Times" pitchFamily="-60" charset="0"/>
                <a:cs typeface="Times" pitchFamily="-60" charset="0"/>
              </a:rPr>
              <a:t>Las aportaciones totales que</a:t>
            </a:r>
            <a:r>
              <a:rPr lang="es-US" b="0" baseline="0" noProof="0" dirty="0" smtClean="0">
                <a:latin typeface="Times" pitchFamily="-60" charset="0"/>
                <a:ea typeface="Times" pitchFamily="-60" charset="0"/>
                <a:cs typeface="Times" pitchFamily="-60" charset="0"/>
              </a:rPr>
              <a:t> Julia hace a su plan igualan </a:t>
            </a:r>
            <a:r>
              <a:rPr lang="es-US" b="0" noProof="0" dirty="0" smtClean="0">
                <a:latin typeface="Times" pitchFamily="-60" charset="0"/>
                <a:ea typeface="Times" pitchFamily="-60" charset="0"/>
                <a:cs typeface="Times" pitchFamily="-60" charset="0"/>
              </a:rPr>
              <a:t>$21,840,</a:t>
            </a:r>
            <a:r>
              <a:rPr lang="es-US" b="0" baseline="0" noProof="0" dirty="0" smtClean="0">
                <a:latin typeface="Times" pitchFamily="-60" charset="0"/>
                <a:ea typeface="Times" pitchFamily="-60" charset="0"/>
                <a:cs typeface="Times" pitchFamily="-60" charset="0"/>
              </a:rPr>
              <a:t> mientras que Juan aporta más que el doble de esta cantidad, </a:t>
            </a:r>
            <a:r>
              <a:rPr lang="es-US" b="0" noProof="0" dirty="0" smtClean="0">
                <a:latin typeface="Times" pitchFamily="-60" charset="0"/>
                <a:ea typeface="Times" pitchFamily="-60" charset="0"/>
                <a:cs typeface="Times" pitchFamily="-60" charset="0"/>
              </a:rPr>
              <a:t>$46,800.</a:t>
            </a:r>
          </a:p>
          <a:p>
            <a:pPr eaLnBrk="1" hangingPunct="1">
              <a:spcBef>
                <a:spcPct val="0"/>
              </a:spcBef>
            </a:pPr>
            <a:endParaRPr lang="es-US" b="0" noProof="0" dirty="0" smtClean="0">
              <a:latin typeface="Times" pitchFamily="-60" charset="0"/>
              <a:ea typeface="Times" pitchFamily="-60" charset="0"/>
              <a:cs typeface="Times" pitchFamily="-60" charset="0"/>
            </a:endParaRPr>
          </a:p>
          <a:p>
            <a:pPr eaLnBrk="1" hangingPunct="1">
              <a:spcBef>
                <a:spcPct val="0"/>
              </a:spcBef>
            </a:pPr>
            <a:r>
              <a:rPr lang="es-US" b="0" noProof="0" dirty="0" smtClean="0">
                <a:latin typeface="Times" pitchFamily="-60" charset="0"/>
                <a:ea typeface="Times" pitchFamily="-60" charset="0"/>
                <a:cs typeface="Times" pitchFamily="-60" charset="0"/>
              </a:rPr>
              <a:t>Pero, al empezar más</a:t>
            </a:r>
            <a:r>
              <a:rPr lang="es-US" b="0" baseline="0" noProof="0" dirty="0" smtClean="0">
                <a:latin typeface="Times" pitchFamily="-60" charset="0"/>
                <a:ea typeface="Times" pitchFamily="-60" charset="0"/>
                <a:cs typeface="Times" pitchFamily="-60" charset="0"/>
              </a:rPr>
              <a:t> temprano y aprovechar el poder del crecimiento compuesto con impuestos diferidos</a:t>
            </a:r>
            <a:r>
              <a:rPr lang="es-US" b="0" noProof="0" dirty="0" smtClean="0">
                <a:latin typeface="Times" pitchFamily="-60" charset="0"/>
                <a:ea typeface="Times" pitchFamily="-60" charset="0"/>
                <a:cs typeface="Times" pitchFamily="-60" charset="0"/>
              </a:rPr>
              <a:t>, Julia acaba</a:t>
            </a:r>
            <a:r>
              <a:rPr lang="es-US" b="0" baseline="0" noProof="0" dirty="0" smtClean="0">
                <a:latin typeface="Times" pitchFamily="-60" charset="0"/>
                <a:ea typeface="Times" pitchFamily="-60" charset="0"/>
                <a:cs typeface="Times" pitchFamily="-60" charset="0"/>
              </a:rPr>
              <a:t> con casi </a:t>
            </a:r>
            <a:r>
              <a:rPr lang="es-US" b="0" noProof="0" dirty="0" smtClean="0">
                <a:latin typeface="Times" pitchFamily="-60" charset="0"/>
                <a:ea typeface="Times" pitchFamily="-60" charset="0"/>
                <a:cs typeface="Times" pitchFamily="-60" charset="0"/>
              </a:rPr>
              <a:t>$194,000 al jubilarse, comparado con sólo $127,000 para Juan.  </a:t>
            </a:r>
          </a:p>
          <a:p>
            <a:pPr eaLnBrk="1" hangingPunct="1">
              <a:spcBef>
                <a:spcPct val="0"/>
              </a:spcBef>
            </a:pPr>
            <a:endParaRPr lang="es-US" b="0" noProof="0" dirty="0" smtClean="0">
              <a:latin typeface="Times" pitchFamily="-60" charset="0"/>
              <a:ea typeface="Times" pitchFamily="-60" charset="0"/>
              <a:cs typeface="Times" pitchFamily="-60" charset="0"/>
            </a:endParaRPr>
          </a:p>
          <a:p>
            <a:pPr eaLnBrk="1" hangingPunct="1">
              <a:spcBef>
                <a:spcPct val="0"/>
              </a:spcBef>
            </a:pPr>
            <a:r>
              <a:rPr lang="es-US" b="0" noProof="0" dirty="0" smtClean="0">
                <a:latin typeface="Times" pitchFamily="-60" charset="0"/>
                <a:ea typeface="Times" pitchFamily="-60" charset="0"/>
                <a:cs typeface="Times" pitchFamily="-60" charset="0"/>
              </a:rPr>
              <a:t>Es</a:t>
            </a:r>
            <a:r>
              <a:rPr lang="es-US" b="0" baseline="0" noProof="0" dirty="0" smtClean="0">
                <a:latin typeface="Times" pitchFamily="-60" charset="0"/>
                <a:ea typeface="Times" pitchFamily="-60" charset="0"/>
                <a:cs typeface="Times" pitchFamily="-60" charset="0"/>
              </a:rPr>
              <a:t> una diferencia de </a:t>
            </a:r>
            <a:r>
              <a:rPr lang="es-US" b="0" noProof="0" dirty="0" smtClean="0">
                <a:latin typeface="Times" pitchFamily="-60" charset="0"/>
                <a:ea typeface="Times" pitchFamily="-60" charset="0"/>
                <a:cs typeface="Times" pitchFamily="-60" charset="0"/>
              </a:rPr>
              <a:t>$66,928, ¡simplemente por haber</a:t>
            </a:r>
            <a:r>
              <a:rPr lang="es-US" b="0" baseline="0" noProof="0" dirty="0" smtClean="0">
                <a:latin typeface="Times" pitchFamily="-60" charset="0"/>
                <a:ea typeface="Times" pitchFamily="-60" charset="0"/>
                <a:cs typeface="Times" pitchFamily="-60" charset="0"/>
              </a:rPr>
              <a:t> empezado temprano</a:t>
            </a:r>
            <a:r>
              <a:rPr lang="es-US" b="0" noProof="0" dirty="0" smtClean="0">
                <a:latin typeface="Times" pitchFamily="-60" charset="0"/>
                <a:ea typeface="Times" pitchFamily="-60" charset="0"/>
                <a:cs typeface="Times" pitchFamily="-60" charset="0"/>
              </a:rPr>
              <a:t>! Y recuerde, hablamos</a:t>
            </a:r>
            <a:r>
              <a:rPr lang="es-US" b="0" baseline="0" noProof="0" dirty="0" smtClean="0">
                <a:latin typeface="Times" pitchFamily="-60" charset="0"/>
                <a:ea typeface="Times" pitchFamily="-60" charset="0"/>
                <a:cs typeface="Times" pitchFamily="-60" charset="0"/>
              </a:rPr>
              <a:t> de lo que podría ocurrir al ahorrar sólo </a:t>
            </a:r>
            <a:r>
              <a:rPr lang="es-US" b="0" noProof="0" dirty="0" smtClean="0">
                <a:latin typeface="Times" pitchFamily="-60" charset="0"/>
                <a:ea typeface="Times" pitchFamily="-60" charset="0"/>
                <a:cs typeface="Times" pitchFamily="-60" charset="0"/>
              </a:rPr>
              <a:t>$30 a la semana. Además, nuestro ejemplo supone ganancias en</a:t>
            </a:r>
            <a:r>
              <a:rPr lang="es-US" b="0" baseline="0" noProof="0" dirty="0" smtClean="0">
                <a:latin typeface="Times" pitchFamily="-60" charset="0"/>
                <a:ea typeface="Times" pitchFamily="-60" charset="0"/>
                <a:cs typeface="Times" pitchFamily="-60" charset="0"/>
              </a:rPr>
              <a:t> promedio de 6% al año.  Si usted tiene mejores resultados, sus ahorros crecerán aún más.  Obviamente, ésta es sólo una ilustración, y sus resultados específicos variarán, pero usted puede ver las ventajas potenciales de empezar temprano. </a:t>
            </a:r>
            <a:endParaRPr lang="es-US" b="0" noProof="0" dirty="0" smtClean="0">
              <a:latin typeface="Times" pitchFamily="-60" charset="0"/>
              <a:ea typeface="Times" pitchFamily="-60" charset="0"/>
              <a:cs typeface="Times" pitchFamily="-60" charset="0"/>
            </a:endParaRPr>
          </a:p>
          <a:p>
            <a:pPr eaLnBrk="1" hangingPunct="1">
              <a:spcBef>
                <a:spcPct val="0"/>
              </a:spcBef>
            </a:pPr>
            <a:endParaRPr lang="es-US" b="0" noProof="0" dirty="0" smtClean="0">
              <a:latin typeface="Times" pitchFamily="-60" charset="0"/>
              <a:ea typeface="Times" pitchFamily="-60" charset="0"/>
              <a:cs typeface="Times" pitchFamily="-60"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92" tIns="46645" rIns="93292" bIns="46645" anchor="b">
            <a:prstTxWarp prst="textNoShape">
              <a:avLst/>
            </a:prstTxWarp>
          </a:bodyPr>
          <a:lstStyle/>
          <a:p>
            <a:pPr algn="r" defTabSz="933214" eaLnBrk="0" hangingPunct="0"/>
            <a:fld id="{25401A0C-BF68-40A1-9F80-868253122B45}" type="slidenum">
              <a:rPr lang="en-US" sz="1200"/>
              <a:pPr algn="r" defTabSz="933214" eaLnBrk="0" hangingPunct="0"/>
              <a:t>17</a:t>
            </a:fld>
            <a:endParaRPr lang="en-US" sz="1200" dirty="0"/>
          </a:p>
        </p:txBody>
      </p:sp>
      <p:sp>
        <p:nvSpPr>
          <p:cNvPr id="52226" name="Rectangle 2"/>
          <p:cNvSpPr>
            <a:spLocks noGrp="1" noRot="1" noChangeAspect="1" noChangeArrowheads="1" noTextEdit="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p:spPr>
        <p:txBody>
          <a:bodyPr/>
          <a:lstStyle/>
          <a:p>
            <a:pPr eaLnBrk="1" hangingPunct="1">
              <a:spcBef>
                <a:spcPct val="0"/>
              </a:spcBef>
            </a:pPr>
            <a:r>
              <a:rPr lang="es-US" sz="1000" i="1" dirty="0" smtClean="0">
                <a:latin typeface="Times" pitchFamily="-60" charset="0"/>
                <a:ea typeface="Times" pitchFamily="-60" charset="0"/>
                <a:cs typeface="Times" pitchFamily="-60" charset="0"/>
              </a:rPr>
              <a:t>[Diapositiva de EM]</a:t>
            </a:r>
          </a:p>
          <a:p>
            <a:pPr eaLnBrk="1" hangingPunct="1">
              <a:spcBef>
                <a:spcPct val="0"/>
              </a:spcBef>
            </a:pPr>
            <a:endParaRPr lang="es-US" sz="1000" dirty="0" smtClean="0">
              <a:latin typeface="Times" pitchFamily="-60" charset="0"/>
              <a:ea typeface="Times" pitchFamily="-60" charset="0"/>
              <a:cs typeface="Times" pitchFamily="-60" charset="0"/>
            </a:endParaRPr>
          </a:p>
          <a:p>
            <a:pPr eaLnBrk="1" hangingPunct="1">
              <a:spcBef>
                <a:spcPct val="0"/>
              </a:spcBef>
            </a:pPr>
            <a:r>
              <a:rPr lang="es-US" sz="1000" dirty="0" smtClean="0">
                <a:latin typeface="Times" pitchFamily="-60" charset="0"/>
                <a:ea typeface="Times" pitchFamily="-60" charset="0"/>
                <a:cs typeface="Times" pitchFamily="-60" charset="0"/>
              </a:rPr>
              <a:t>Otra escusa que a veces perjudica el ahorro para el futuro es que algunas personas no desean que su dinero esté fuera de su alcance. </a:t>
            </a:r>
          </a:p>
          <a:p>
            <a:pPr eaLnBrk="1" hangingPunct="1">
              <a:spcBef>
                <a:spcPct val="0"/>
              </a:spcBef>
            </a:pPr>
            <a:endParaRPr lang="es-US" sz="1000" dirty="0" smtClean="0">
              <a:latin typeface="Times" pitchFamily="-60" charset="0"/>
              <a:ea typeface="Times" pitchFamily="-60" charset="0"/>
              <a:cs typeface="Times" pitchFamily="-60" charset="0"/>
            </a:endParaRPr>
          </a:p>
          <a:p>
            <a:pPr eaLnBrk="1" hangingPunct="1">
              <a:spcBef>
                <a:spcPct val="0"/>
              </a:spcBef>
            </a:pPr>
            <a:r>
              <a:rPr lang="es-US" sz="1000" dirty="0" smtClean="0">
                <a:latin typeface="Times" pitchFamily="-60" charset="0"/>
                <a:ea typeface="Times" pitchFamily="-60" charset="0"/>
                <a:cs typeface="Times" pitchFamily="-60" charset="0"/>
              </a:rPr>
              <a:t>Es importante entender que cualquier dinero que usted aparta en su plan para la jubilación antes que nada debería destinarse a eso: la jubilación. Sin embargo, si es necesario, usted tiene acceso a su dinero. </a:t>
            </a:r>
          </a:p>
          <a:p>
            <a:pPr eaLnBrk="1" hangingPunct="1">
              <a:spcBef>
                <a:spcPct val="0"/>
              </a:spcBef>
            </a:pPr>
            <a:endParaRPr lang="es-US" sz="1000" dirty="0" smtClean="0">
              <a:latin typeface="Times" pitchFamily="-60" charset="0"/>
              <a:ea typeface="Times" pitchFamily="-60" charset="0"/>
              <a:cs typeface="Times" pitchFamily="-60" charset="0"/>
            </a:endParaRPr>
          </a:p>
          <a:p>
            <a:pPr eaLnBrk="1" hangingPunct="1">
              <a:spcBef>
                <a:spcPct val="0"/>
              </a:spcBef>
            </a:pPr>
            <a:r>
              <a:rPr lang="es-US" sz="1000" dirty="0" smtClean="0">
                <a:latin typeface="Times" pitchFamily="-60" charset="0"/>
                <a:ea typeface="Times" pitchFamily="-60" charset="0"/>
                <a:cs typeface="Times" pitchFamily="-60" charset="0"/>
              </a:rPr>
              <a:t>En el caso de un apuro financiero, posiblemente pueda tomar una distribución libre de impuestos. Tenga en cuenta que para este propósito, “apuro financiero” se define específicamente por el Servicio de Rentas Internas (IRS), y sólo algunas circunstancias determinadas calificarán como un apuro financiero.</a:t>
            </a:r>
          </a:p>
          <a:p>
            <a:pPr eaLnBrk="1" hangingPunct="1">
              <a:spcBef>
                <a:spcPct val="0"/>
              </a:spcBef>
            </a:pPr>
            <a:endParaRPr lang="es-US" sz="1000" dirty="0" smtClean="0">
              <a:latin typeface="Times" pitchFamily="-60" charset="0"/>
              <a:ea typeface="Times" pitchFamily="-60" charset="0"/>
              <a:cs typeface="Times" pitchFamily="-60" charset="0"/>
            </a:endParaRPr>
          </a:p>
          <a:p>
            <a:pPr eaLnBrk="1" hangingPunct="1">
              <a:spcBef>
                <a:spcPct val="0"/>
              </a:spcBef>
            </a:pPr>
            <a:r>
              <a:rPr lang="es-US" sz="1000" dirty="0" smtClean="0">
                <a:latin typeface="Times" pitchFamily="-60" charset="0"/>
                <a:ea typeface="Times" pitchFamily="-60" charset="0"/>
                <a:cs typeface="Times" pitchFamily="-60" charset="0"/>
              </a:rPr>
              <a:t>Además, si usted tiene una necesidad especial, posiblemente pueda tomar un préstamo de su plan. </a:t>
            </a:r>
          </a:p>
          <a:p>
            <a:pPr eaLnBrk="1" hangingPunct="1">
              <a:spcBef>
                <a:spcPct val="0"/>
              </a:spcBef>
            </a:pPr>
            <a:endParaRPr lang="es-US" sz="1000" dirty="0" smtClean="0">
              <a:latin typeface="Times" pitchFamily="-60" charset="0"/>
              <a:ea typeface="Times" pitchFamily="-60" charset="0"/>
              <a:cs typeface="Times" pitchFamily="-60" charset="0"/>
            </a:endParaRPr>
          </a:p>
          <a:p>
            <a:pPr eaLnBrk="1" hangingPunct="1">
              <a:spcBef>
                <a:spcPct val="0"/>
              </a:spcBef>
            </a:pPr>
            <a:r>
              <a:rPr lang="es-US" sz="1000" dirty="0" smtClean="0">
                <a:latin typeface="Times" pitchFamily="-60" charset="0"/>
                <a:ea typeface="Times" pitchFamily="-60" charset="0"/>
                <a:cs typeface="Times" pitchFamily="-60" charset="0"/>
              </a:rPr>
              <a:t>Y si deja la compañía, puede reinvertir sus activos del plan en una cuenta individual para la jubilación (IRA por sus siglas en inglés) o en un plan nuevo. </a:t>
            </a:r>
          </a:p>
          <a:p>
            <a:pPr eaLnBrk="1" hangingPunct="1">
              <a:spcBef>
                <a:spcPct val="0"/>
              </a:spcBef>
            </a:pPr>
            <a:endParaRPr lang="es-US" sz="1000" dirty="0" smtClean="0">
              <a:latin typeface="Times" pitchFamily="-60" charset="0"/>
              <a:ea typeface="Times" pitchFamily="-60" charset="0"/>
              <a:cs typeface="Times" pitchFamily="-60" charset="0"/>
            </a:endParaRPr>
          </a:p>
          <a:p>
            <a:pPr eaLnBrk="1" hangingPunct="1">
              <a:spcBef>
                <a:spcPct val="0"/>
              </a:spcBef>
            </a:pPr>
            <a:r>
              <a:rPr lang="es-US" sz="1000" dirty="0" smtClean="0">
                <a:latin typeface="Times" pitchFamily="-60" charset="0"/>
                <a:ea typeface="Times" pitchFamily="-60" charset="0"/>
                <a:cs typeface="Times" pitchFamily="-60" charset="0"/>
              </a:rPr>
              <a:t>Aún así, antes de retirar un centavo de su plan, es importante que usted considere cuidadosamente las implicaciones tributarias de cada situación. Primero, cualquier dinero que usted retira del plan gravará impuestos como ingreso normal. Peor todavía, si lo hace antes de cumplir los 59 años y medio, posiblemente tenga que enfrentar una multa del 10% del IRS por distribución prematura.</a:t>
            </a:r>
          </a:p>
          <a:p>
            <a:pPr eaLnBrk="1" hangingPunct="1">
              <a:spcBef>
                <a:spcPct val="0"/>
              </a:spcBef>
            </a:pPr>
            <a:endParaRPr lang="es-US" sz="1000" dirty="0" smtClean="0">
              <a:latin typeface="Times" pitchFamily="-60" charset="0"/>
              <a:ea typeface="Times" pitchFamily="-60" charset="0"/>
              <a:cs typeface="Times" pitchFamily="-60" charset="0"/>
            </a:endParaRPr>
          </a:p>
          <a:p>
            <a:pPr eaLnBrk="1" hangingPunct="1">
              <a:spcBef>
                <a:spcPct val="0"/>
              </a:spcBef>
            </a:pPr>
            <a:r>
              <a:rPr lang="es-US" sz="1000" dirty="0" smtClean="0">
                <a:latin typeface="Times" pitchFamily="-60" charset="0"/>
                <a:ea typeface="Times" pitchFamily="-60" charset="0"/>
                <a:cs typeface="Times" pitchFamily="-60" charset="0"/>
              </a:rPr>
              <a:t>Esto no aplica a reinversiones o préstamos con tal de que cumpla con las reglas. Pero puede ser que tomar prestado de su plan sea especialmente malo…así que no lo haga si no es absolutamente necesario.</a:t>
            </a:r>
          </a:p>
          <a:p>
            <a:pPr eaLnBrk="1" hangingPunct="1">
              <a:spcBef>
                <a:spcPct val="0"/>
              </a:spcBef>
            </a:pPr>
            <a:endParaRPr lang="es-US" sz="1000" dirty="0" smtClean="0">
              <a:latin typeface="Times" pitchFamily="-60" charset="0"/>
              <a:ea typeface="Times" pitchFamily="-60" charset="0"/>
              <a:cs typeface="Times" pitchFamily="-60" charset="0"/>
            </a:endParaRPr>
          </a:p>
          <a:p>
            <a:pPr eaLnBrk="1" hangingPunct="1">
              <a:spcBef>
                <a:spcPct val="0"/>
              </a:spcBef>
            </a:pPr>
            <a:r>
              <a:rPr lang="es-US" sz="1000" dirty="0" smtClean="0">
                <a:solidFill>
                  <a:sysClr val="windowText" lastClr="000000"/>
                </a:solidFill>
                <a:latin typeface="Times" pitchFamily="-60" charset="0"/>
                <a:ea typeface="Times" pitchFamily="-60" charset="0"/>
                <a:cs typeface="Times" pitchFamily="-60" charset="0"/>
              </a:rPr>
              <a:t>Si necesita más información, comuníquese con Transamerica o inscríbase para una reunión individual en Internet </a:t>
            </a:r>
            <a:r>
              <a:rPr lang="es-US" sz="1000" i="1" dirty="0" smtClean="0">
                <a:solidFill>
                  <a:sysClr val="windowText" lastClr="000000"/>
                </a:solidFill>
                <a:latin typeface="Times" pitchFamily="-60" charset="0"/>
                <a:ea typeface="Times" pitchFamily="-60" charset="0"/>
                <a:cs typeface="Times" pitchFamily="-60" charset="0"/>
              </a:rPr>
              <a:t>[SÓLO SI SE OFRECE].</a:t>
            </a:r>
          </a:p>
          <a:p>
            <a:pPr eaLnBrk="1" hangingPunct="1">
              <a:spcBef>
                <a:spcPct val="0"/>
              </a:spcBef>
            </a:pPr>
            <a:endParaRPr lang="es-US" sz="1000" dirty="0" smtClean="0">
              <a:latin typeface="Times" pitchFamily="-60" charset="0"/>
              <a:ea typeface="Times" pitchFamily="-60" charset="0"/>
              <a:cs typeface="Times" pitchFamily="-60" charset="0"/>
            </a:endParaRPr>
          </a:p>
          <a:p>
            <a:pPr eaLnBrk="1" hangingPunct="1">
              <a:spcBef>
                <a:spcPct val="0"/>
              </a:spcBef>
            </a:pPr>
            <a:r>
              <a:rPr lang="es-US" sz="1000" dirty="0" smtClean="0">
                <a:latin typeface="Times" pitchFamily="-60" charset="0"/>
                <a:ea typeface="Times" pitchFamily="-60" charset="0"/>
                <a:cs typeface="Times" pitchFamily="-60" charset="0"/>
              </a:rPr>
              <a:t>Muy bien, ahora hablemos de cómo su plan hace que la inversión sea fácil.</a:t>
            </a:r>
          </a:p>
          <a:p>
            <a:pPr eaLnBrk="1" hangingPunct="1">
              <a:spcBef>
                <a:spcPct val="0"/>
              </a:spcBef>
            </a:pPr>
            <a:endParaRPr lang="es-US" sz="1000" dirty="0">
              <a:latin typeface="Times" pitchFamily="-60" charset="0"/>
              <a:ea typeface="Times" pitchFamily="-60" charset="0"/>
              <a:cs typeface="Times" pitchFamily="-60"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92" tIns="46645" rIns="93292" bIns="46645" anchor="b">
            <a:prstTxWarp prst="textNoShape">
              <a:avLst/>
            </a:prstTxWarp>
          </a:bodyPr>
          <a:lstStyle/>
          <a:p>
            <a:pPr algn="r" defTabSz="933214" eaLnBrk="0" hangingPunct="0"/>
            <a:fld id="{ACAC69A2-6E17-4DAE-9E68-9D5221E489C8}" type="slidenum">
              <a:rPr lang="en-US" sz="1200"/>
              <a:pPr algn="r" defTabSz="933214" eaLnBrk="0" hangingPunct="0"/>
              <a:t>18</a:t>
            </a:fld>
            <a:endParaRPr lang="en-US" sz="1200" dirty="0"/>
          </a:p>
        </p:txBody>
      </p:sp>
      <p:sp>
        <p:nvSpPr>
          <p:cNvPr id="37890" name="Rectangle 2"/>
          <p:cNvSpPr>
            <a:spLocks noGrp="1" noRot="1" noChangeAspect="1" noChangeArrowheads="1" noTextEdit="1"/>
          </p:cNvSpPr>
          <p:nvPr>
            <p:ph type="sldImg"/>
          </p:nvPr>
        </p:nvSpPr>
        <p:spPr>
          <a:xfrm>
            <a:off x="1101725" y="258763"/>
            <a:ext cx="4654550" cy="3490912"/>
          </a:xfrm>
          <a:solidFill>
            <a:srgbClr val="FFFFFF"/>
          </a:solidFill>
          <a:ln/>
        </p:spPr>
      </p:sp>
      <p:sp>
        <p:nvSpPr>
          <p:cNvPr id="37891" name="Rectangle 3"/>
          <p:cNvSpPr>
            <a:spLocks noGrp="1" noChangeArrowheads="1"/>
          </p:cNvSpPr>
          <p:nvPr>
            <p:ph type="body" idx="1"/>
          </p:nvPr>
        </p:nvSpPr>
        <p:spPr>
          <a:xfrm>
            <a:off x="446159" y="3915155"/>
            <a:ext cx="5896548" cy="4929771"/>
          </a:xfrm>
          <a:noFill/>
          <a:ln>
            <a:noFill/>
          </a:ln>
        </p:spPr>
        <p:txBody>
          <a:bodyPr/>
          <a:lstStyle/>
          <a:p>
            <a:pPr>
              <a:lnSpc>
                <a:spcPct val="95000"/>
              </a:lnSpc>
            </a:pPr>
            <a:r>
              <a:rPr lang="es-US" i="1" dirty="0" smtClean="0">
                <a:solidFill>
                  <a:srgbClr val="FF0000"/>
                </a:solidFill>
                <a:ea typeface="Times New Roman" pitchFamily="-60" charset="0"/>
                <a:cs typeface="Times New Roman" pitchFamily="-60" charset="0"/>
              </a:rPr>
              <a:t>[USE ESTA DIAPOSITIVA SÓLO SI EL PLAN OFRECE PX + TDF + AAF]</a:t>
            </a:r>
          </a:p>
          <a:p>
            <a:pPr algn="l">
              <a:lnSpc>
                <a:spcPct val="95000"/>
              </a:lnSpc>
            </a:pPr>
            <a:r>
              <a:rPr lang="es-US" dirty="0" smtClean="0">
                <a:ea typeface="ＭＳ Ｐゴシック" charset="-128"/>
                <a:cs typeface="Times" pitchFamily="18" charset="0"/>
              </a:rPr>
              <a:t>La inversión puede parecer una propuesta complicada. Por ejemplo, quizás usted haya escuchado hablar de la importancia de la diversificación, la asignación de activos y el reequilibrio. Afortunadamente, su plan ofrece maneras diferentes de construir y mantener una mezcla de asignación de activos apropiada, al tomar una sola decisión de inversión.  Permítame revisar estas estrategias simplificadas de inversión, cada una de las cuales está diseñada para ser una solución total para su cartera y el 100% de sus aportaciones y contribuciones.</a:t>
            </a:r>
          </a:p>
          <a:p>
            <a:pPr>
              <a:lnSpc>
                <a:spcPct val="95000"/>
              </a:lnSpc>
            </a:pPr>
            <a:r>
              <a:rPr lang="es-US" dirty="0" smtClean="0">
                <a:ea typeface="ＭＳ Ｐゴシック" charset="-128"/>
                <a:cs typeface="Times" pitchFamily="18" charset="0"/>
              </a:rPr>
              <a:t>Primero, PortfolioXpress. Este servicio automatizado está diseñado para emplear los fondos disponibles en su plan para suministrar una mezcla diversificada de inversiones, según el año en el cual usted espera jubilarse [y el nivel de riesgo más cómodo para usted].  El servicio reequilibra su cuenta automáticamente cada trimestre, y gradualmente ajusta sus asignaciones a una mezcla más conservadora con el tiempo, a medida que usted se acerca a la jubilación.</a:t>
            </a:r>
          </a:p>
          <a:p>
            <a:pPr>
              <a:lnSpc>
                <a:spcPct val="95000"/>
              </a:lnSpc>
            </a:pPr>
            <a:r>
              <a:rPr lang="es-US" dirty="0" smtClean="0">
                <a:ea typeface="ＭＳ Ｐゴシック" charset="-128"/>
                <a:cs typeface="Times" pitchFamily="18" charset="0"/>
              </a:rPr>
              <a:t>Los fondos de fecha especificada en su plan </a:t>
            </a:r>
            <a:r>
              <a:rPr lang="es-US" i="1" dirty="0" smtClean="0">
                <a:ea typeface="ＭＳ Ｐゴシック" charset="-128"/>
                <a:cs typeface="Times" pitchFamily="18" charset="0"/>
              </a:rPr>
              <a:t>[REFIÉRASE A LA FAMILIA DE FONDOS DE FECHA ESPECIFICADA POR SU NOMBRE]</a:t>
            </a:r>
            <a:r>
              <a:rPr lang="es-US" dirty="0" smtClean="0">
                <a:ea typeface="ＭＳ Ｐゴシック" charset="-128"/>
                <a:cs typeface="Times" pitchFamily="18" charset="0"/>
              </a:rPr>
              <a:t> se diseñaron para ofrecer otra manera de diversificar al tomar una sola decisión; en este caso, por medio de un solo fondo mutuo. Los administradores de cada fondo asignan sus inversiones en base a un horizonte de tiempo de inversión particular. Normalmente se puede saber la fecha determinada por el año en el nombre del fondo. La mezcla de inversiones del fondo (muchas veces, otros fondos dentro de la misma familia de fondos) típicamente se vuelve más conservadora a medida que se acerca la fecha determinada, y los administradores del fondo suelen reequilibrarlo como sea necesario para mantener la mezcla declarada en su programa de asignación, conocida como una curva de inversión </a:t>
            </a:r>
            <a:r>
              <a:rPr lang="es-US" i="1" dirty="0" smtClean="0">
                <a:ea typeface="ＭＳ Ｐゴシック" charset="-128"/>
                <a:cs typeface="Times" pitchFamily="18" charset="0"/>
              </a:rPr>
              <a:t>(glide path)</a:t>
            </a:r>
            <a:r>
              <a:rPr lang="es-US" dirty="0" smtClean="0">
                <a:ea typeface="ＭＳ Ｐゴシック" charset="-128"/>
                <a:cs typeface="Times" pitchFamily="18" charset="0"/>
              </a:rPr>
              <a:t>. Por lo tanto, usted debería considerar seleccionar el fondo cuyo año especificado es más cercano al año en el cual usted desea jubilarse o anticipa retirar sus activos</a:t>
            </a:r>
            <a:r>
              <a:rPr lang="es-US" dirty="0" smtClean="0">
                <a:ea typeface="ＭＳ Ｐゴシック" pitchFamily="-60" charset="-128"/>
                <a:cs typeface="ＭＳ Ｐゴシック" pitchFamily="-60" charset="-128"/>
              </a:rPr>
              <a:t>.</a:t>
            </a:r>
          </a:p>
          <a:p>
            <a:pPr defTabSz="914630">
              <a:lnSpc>
                <a:spcPct val="95000"/>
              </a:lnSpc>
              <a:defRPr/>
            </a:pPr>
            <a:r>
              <a:rPr lang="es-US" dirty="0" smtClean="0">
                <a:ea typeface="ＭＳ Ｐゴシック" pitchFamily="36" charset="-128"/>
                <a:cs typeface="Times" pitchFamily="18" charset="0"/>
              </a:rPr>
              <a:t>Además usted puede elegir un fondo de asignación de activos. En vez de administrar según un </a:t>
            </a:r>
            <a:r>
              <a:rPr lang="es-US" i="1" dirty="0" smtClean="0">
                <a:ea typeface="ＭＳ Ｐゴシック" pitchFamily="36" charset="-128"/>
                <a:cs typeface="Times" pitchFamily="18" charset="0"/>
              </a:rPr>
              <a:t>año </a:t>
            </a:r>
            <a:r>
              <a:rPr lang="es-US" dirty="0" smtClean="0">
                <a:ea typeface="ＭＳ Ｐゴシック" pitchFamily="36" charset="-128"/>
                <a:cs typeface="Times" pitchFamily="18" charset="0"/>
              </a:rPr>
              <a:t>especificado, estos fondos buscan una </a:t>
            </a:r>
            <a:r>
              <a:rPr lang="es-US" i="1" dirty="0" smtClean="0">
                <a:ea typeface="ＭＳ Ｐゴシック" pitchFamily="36" charset="-128"/>
                <a:cs typeface="Times" pitchFamily="18" charset="0"/>
              </a:rPr>
              <a:t>mezcla </a:t>
            </a:r>
            <a:r>
              <a:rPr lang="es-US" dirty="0" smtClean="0">
                <a:ea typeface="ＭＳ Ｐゴシック" pitchFamily="36" charset="-128"/>
                <a:cs typeface="Times" pitchFamily="18" charset="0"/>
              </a:rPr>
              <a:t>definida y estable de inversiones en acciones y bonos. Usted debería considerar el fondo cuya asignación le parece la más apropiada para usted. Aún así, usted debería entender que mientras que los administradores del fondo </a:t>
            </a:r>
            <a:r>
              <a:rPr lang="es-US" i="1" dirty="0" smtClean="0">
                <a:ea typeface="ＭＳ Ｐゴシック" pitchFamily="36" charset="-128"/>
                <a:cs typeface="Times" pitchFamily="18" charset="0"/>
              </a:rPr>
              <a:t>típicamente reequilibrarán </a:t>
            </a:r>
            <a:r>
              <a:rPr lang="es-US" dirty="0" smtClean="0">
                <a:ea typeface="ＭＳ Ｐゴシック" pitchFamily="36" charset="-128"/>
                <a:cs typeface="Times" pitchFamily="18" charset="0"/>
              </a:rPr>
              <a:t>la cartera para </a:t>
            </a:r>
            <a:r>
              <a:rPr lang="es-US" i="1" dirty="0" smtClean="0">
                <a:ea typeface="ＭＳ Ｐゴシック" pitchFamily="36" charset="-128"/>
                <a:cs typeface="Times" pitchFamily="18" charset="0"/>
              </a:rPr>
              <a:t>mantener </a:t>
            </a:r>
            <a:r>
              <a:rPr lang="es-US" dirty="0" smtClean="0">
                <a:ea typeface="ＭＳ Ｐゴシック" pitchFamily="36" charset="-128"/>
                <a:cs typeface="Times" pitchFamily="18" charset="0"/>
              </a:rPr>
              <a:t>su mezcla declarada, </a:t>
            </a:r>
            <a:r>
              <a:rPr lang="es-US" i="1" dirty="0" smtClean="0">
                <a:ea typeface="ＭＳ Ｐゴシック" pitchFamily="36" charset="-128"/>
                <a:cs typeface="Times" pitchFamily="18" charset="0"/>
              </a:rPr>
              <a:t>típicamente no cambiarán las inversiones para ser más conservadores </a:t>
            </a:r>
            <a:r>
              <a:rPr lang="es-US" dirty="0" smtClean="0">
                <a:ea typeface="ＭＳ Ｐゴシック" pitchFamily="36" charset="-128"/>
                <a:cs typeface="Times" pitchFamily="18" charset="0"/>
              </a:rPr>
              <a:t>con el tiempo. Como siempre, usted debería revisar su estrategia con regularidad y realizar los ajustes necesarios. Por supuesto, debería considerar repasar su situación personal con un profesional en inversiones para determinar la estrategia más apropiada para usted.</a:t>
            </a:r>
          </a:p>
          <a:p>
            <a:pPr>
              <a:lnSpc>
                <a:spcPct val="95000"/>
              </a:lnSpc>
            </a:pPr>
            <a:r>
              <a:rPr lang="es-US" dirty="0" smtClean="0"/>
              <a:t>Ahora como mencioné, esto ha sido sólo un resumen breve de determinadas opciones de inversión ofrecidas en su plan, así que lea las siguientes diapositivas para obtener información importante sobre cada opción. Con mucho gusto responderé cualquier pregunta que puedan tener al final de nuestra sesión.</a:t>
            </a:r>
            <a:endParaRPr lang="es-US" i="1" dirty="0">
              <a:ea typeface="ＭＳ Ｐゴシック" charset="-128"/>
              <a:cs typeface="Times"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92" tIns="46645" rIns="93292" bIns="46645" anchor="b">
            <a:prstTxWarp prst="textNoShape">
              <a:avLst/>
            </a:prstTxWarp>
          </a:bodyPr>
          <a:lstStyle/>
          <a:p>
            <a:pPr algn="r" defTabSz="933214" eaLnBrk="0" hangingPunct="0"/>
            <a:fld id="{ACAC69A2-6E17-4DAE-9E68-9D5221E489C8}" type="slidenum">
              <a:rPr lang="en-US" sz="1200"/>
              <a:pPr algn="r" defTabSz="933214" eaLnBrk="0" hangingPunct="0"/>
              <a:t>19</a:t>
            </a:fld>
            <a:endParaRPr lang="en-US" sz="1200" dirty="0"/>
          </a:p>
        </p:txBody>
      </p:sp>
      <p:sp>
        <p:nvSpPr>
          <p:cNvPr id="37890" name="Rectangle 2"/>
          <p:cNvSpPr>
            <a:spLocks noGrp="1" noRot="1" noChangeAspect="1" noChangeArrowheads="1" noTextEdit="1"/>
          </p:cNvSpPr>
          <p:nvPr>
            <p:ph type="sldImg"/>
          </p:nvPr>
        </p:nvSpPr>
        <p:spPr>
          <a:xfrm>
            <a:off x="1101725" y="258763"/>
            <a:ext cx="4654550" cy="3490912"/>
          </a:xfrm>
          <a:solidFill>
            <a:srgbClr val="FFFFFF"/>
          </a:solidFill>
          <a:ln/>
        </p:spPr>
      </p:sp>
      <p:sp>
        <p:nvSpPr>
          <p:cNvPr id="37891" name="Rectangle 3"/>
          <p:cNvSpPr>
            <a:spLocks noGrp="1" noChangeArrowheads="1"/>
          </p:cNvSpPr>
          <p:nvPr>
            <p:ph type="body" idx="1"/>
          </p:nvPr>
        </p:nvSpPr>
        <p:spPr>
          <a:xfrm>
            <a:off x="345568" y="3952096"/>
            <a:ext cx="5896548" cy="4349243"/>
          </a:xfrm>
          <a:noFill/>
          <a:ln>
            <a:noFill/>
          </a:ln>
        </p:spPr>
        <p:txBody>
          <a:bodyPr/>
          <a:lstStyle/>
          <a:p>
            <a:pPr>
              <a:lnSpc>
                <a:spcPct val="95000"/>
              </a:lnSpc>
            </a:pPr>
            <a:r>
              <a:rPr lang="es-US" sz="1000" i="1" dirty="0" smtClean="0">
                <a:solidFill>
                  <a:srgbClr val="FF0000"/>
                </a:solidFill>
                <a:ea typeface="Times New Roman" pitchFamily="-60" charset="0"/>
                <a:cs typeface="Times New Roman" pitchFamily="-60" charset="0"/>
              </a:rPr>
              <a:t>[USE ESTA DIAPOSITIVA SÓLO SI EL PLAN OFRECE PX + TDF PERO NO DMA O AAF]</a:t>
            </a:r>
          </a:p>
          <a:p>
            <a:pPr algn="l">
              <a:lnSpc>
                <a:spcPct val="95000"/>
              </a:lnSpc>
            </a:pPr>
            <a:r>
              <a:rPr lang="es-US" sz="1000" dirty="0" smtClean="0">
                <a:ea typeface="ＭＳ Ｐゴシック" charset="-128"/>
                <a:cs typeface="Times" pitchFamily="18" charset="0"/>
              </a:rPr>
              <a:t>La inversión puede parecer una propuesta complicada. Por ejemplo, quizás usted haya escuchado hablar de la importancia de la diversificación, la asignación de activos y el reequilibrio. Afortunadamente, su plan ofrece maneras diferentes de construir y mantener una mezcla de asignación de activos apropiada, al tomar una sola decisión de inversión.  Permítame revisar dos estrategias simplificadas de inversión, cada una de las cuales está diseñada para ser una solución total para su cartera y el 100% de sus aportaciones y contribuciones.</a:t>
            </a:r>
          </a:p>
          <a:p>
            <a:pPr>
              <a:lnSpc>
                <a:spcPct val="95000"/>
              </a:lnSpc>
            </a:pPr>
            <a:r>
              <a:rPr lang="es-US" sz="1000" dirty="0" smtClean="0">
                <a:ea typeface="ＭＳ Ｐゴシック" charset="-128"/>
                <a:cs typeface="Times" pitchFamily="18" charset="0"/>
              </a:rPr>
              <a:t>Primero, PortfolioXpress. Este servicio automatizado está diseñado para emplear los fondos disponibles en su plan para suministrar una mezcla diversificada de inversiones, según el año en el cual usted espera jubilarse [y el nivel de riesgo más cómodo para usted].  El servicio reequilibra su cuenta automáticamente cada trimestre, y gradualmente ajusta sus asignaciones a una mezcla más conservadora con el tiempo, a medida que usted se acerca a la jubilación.</a:t>
            </a:r>
          </a:p>
          <a:p>
            <a:pPr>
              <a:lnSpc>
                <a:spcPct val="95000"/>
              </a:lnSpc>
            </a:pPr>
            <a:r>
              <a:rPr lang="es-US" sz="1000" dirty="0" smtClean="0">
                <a:ea typeface="ＭＳ Ｐゴシック" charset="-128"/>
                <a:cs typeface="Times" pitchFamily="18" charset="0"/>
              </a:rPr>
              <a:t>Siguiente, los fondos de fecha especificada en su plan </a:t>
            </a:r>
            <a:r>
              <a:rPr lang="es-US" sz="1000" i="1" dirty="0" smtClean="0">
                <a:ea typeface="ＭＳ Ｐゴシック" charset="-128"/>
                <a:cs typeface="Times" pitchFamily="18" charset="0"/>
              </a:rPr>
              <a:t>[REFIÉRASE A LA FAMILIA DE FONDOS DE FECHA ESPECIFICADA POR SU NOMBRE]</a:t>
            </a:r>
            <a:r>
              <a:rPr lang="es-US" sz="1000" dirty="0" smtClean="0">
                <a:ea typeface="ＭＳ Ｐゴシック" charset="-128"/>
                <a:cs typeface="Times" pitchFamily="18" charset="0"/>
              </a:rPr>
              <a:t> se diseñaron para ofrecer otra manera de diversificar al tomar una sola decisión; en este caso, por medio de un solo fondo mutuo. Los administradores de cada fondo asignan sus inversiones en base a un horizonte de tiempo de inversión particular. Normalmente se puede saber la fecha determinada por el año en el nombre del fondo. La mezcla de inversiones del fondo (muchas veces, otros fondos dentro de la misma familia de fondos) típicamente se vuelve más conservadora a medida que se acerca la fecha determinada, y los administradores del fondo suelen reequilibrarlo como sea necesario para mantener la mezcla declarada en su programa de asignación, conocida como una curva de inversión </a:t>
            </a:r>
            <a:r>
              <a:rPr lang="es-US" sz="1000" i="1" dirty="0" smtClean="0">
                <a:ea typeface="ＭＳ Ｐゴシック" charset="-128"/>
                <a:cs typeface="Times" pitchFamily="18" charset="0"/>
              </a:rPr>
              <a:t>(glide path)</a:t>
            </a:r>
            <a:r>
              <a:rPr lang="es-US" sz="1000" dirty="0" smtClean="0">
                <a:ea typeface="ＭＳ Ｐゴシック" charset="-128"/>
                <a:cs typeface="Times" pitchFamily="18" charset="0"/>
              </a:rPr>
              <a:t>. Por lo tanto, usted debería considerar seleccionar el fondo cuyo año especificado es más cercano al año en el cual usted desea jubilarse o anticipa retirar sus activos</a:t>
            </a:r>
            <a:r>
              <a:rPr lang="es-US" sz="1000" dirty="0" smtClean="0">
                <a:ea typeface="ＭＳ Ｐゴシック" pitchFamily="-60" charset="-128"/>
                <a:cs typeface="ＭＳ Ｐゴシック" pitchFamily="-60" charset="-128"/>
              </a:rPr>
              <a:t>.</a:t>
            </a:r>
          </a:p>
          <a:p>
            <a:pPr>
              <a:lnSpc>
                <a:spcPct val="95000"/>
              </a:lnSpc>
            </a:pPr>
            <a:r>
              <a:rPr lang="es-US" sz="1000" dirty="0" smtClean="0"/>
              <a:t>Ahora como mencioné, esto ha sido sólo un resumen breve de determinadas opciones de inversión ofrecidas en su plan, así que lea las siguientes diapositivas para obtener información importante sobre cada opción. Con mucho gusto responderé cualquier pregunta que puedan tener al final de nuestra sesión.</a:t>
            </a:r>
            <a:endParaRPr lang="es-US" sz="1000" i="1" dirty="0">
              <a:ea typeface="ＭＳ Ｐゴシック" charset="-128"/>
              <a:cs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92" tIns="46645" rIns="93292" bIns="46645" anchor="b">
            <a:prstTxWarp prst="textNoShape">
              <a:avLst/>
            </a:prstTxWarp>
          </a:bodyPr>
          <a:lstStyle/>
          <a:p>
            <a:pPr algn="r" defTabSz="933214" eaLnBrk="0" hangingPunct="0"/>
            <a:fld id="{AD30DFC6-BD13-4915-8123-5515032C1108}" type="slidenum">
              <a:rPr lang="en-US" sz="1200"/>
              <a:pPr algn="r" defTabSz="933214" eaLnBrk="0" hangingPunct="0"/>
              <a:t>2</a:t>
            </a:fld>
            <a:endParaRPr lang="en-US" sz="1200" dirty="0"/>
          </a:p>
        </p:txBody>
      </p:sp>
      <p:sp>
        <p:nvSpPr>
          <p:cNvPr id="11266" name="Rectangle 2"/>
          <p:cNvSpPr>
            <a:spLocks noGrp="1" noRot="1" noChangeAspect="1" noChangeArrowheads="1" noTextEdit="1"/>
          </p:cNvSpPr>
          <p:nvPr>
            <p:ph type="sldImg"/>
          </p:nvPr>
        </p:nvSpPr>
        <p:spPr>
          <a:solidFill>
            <a:srgbClr val="FFFFFF"/>
          </a:solidFill>
          <a:ln/>
        </p:spPr>
      </p:sp>
      <p:sp>
        <p:nvSpPr>
          <p:cNvPr id="11267" name="Notes Placeholder 1"/>
          <p:cNvSpPr>
            <a:spLocks noGrp="1"/>
          </p:cNvSpPr>
          <p:nvPr>
            <p:ph type="body" sz="quarter" idx="10"/>
          </p:nvPr>
        </p:nvSpPr>
        <p:spPr>
          <a:noFill/>
          <a:ln/>
        </p:spPr>
        <p:txBody>
          <a:bodyPr/>
          <a:lstStyle/>
          <a:p>
            <a:pPr eaLnBrk="1" hangingPunct="1">
              <a:spcBef>
                <a:spcPct val="0"/>
              </a:spcBef>
            </a:pPr>
            <a:r>
              <a:rPr lang="es-US" noProof="0" dirty="0" smtClean="0">
                <a:latin typeface="Times" pitchFamily="-60" charset="0"/>
                <a:ea typeface="Times" pitchFamily="-60" charset="0"/>
                <a:cs typeface="Times" pitchFamily="-60" charset="0"/>
              </a:rPr>
              <a:t>Si le pidiera describir su</a:t>
            </a:r>
            <a:r>
              <a:rPr lang="es-US" baseline="0" noProof="0" dirty="0" smtClean="0">
                <a:latin typeface="Times" pitchFamily="-60" charset="0"/>
                <a:ea typeface="Times" pitchFamily="-60" charset="0"/>
                <a:cs typeface="Times" pitchFamily="-60" charset="0"/>
              </a:rPr>
              <a:t> panorama para la jubilación, sin duda muchas emociones vendrían a la mente, dependiendo de dónde se encuentra en el proceso de planeación para la jubilación</a:t>
            </a:r>
            <a:r>
              <a:rPr lang="es-US" noProof="0" dirty="0" smtClean="0">
                <a:latin typeface="Times" pitchFamily="-60" charset="0"/>
                <a:ea typeface="Times" pitchFamily="-60" charset="0"/>
                <a:cs typeface="Times" pitchFamily="-60" charset="0"/>
              </a:rPr>
              <a:t>. ¿Cuál de las siguientes palabras mejor capta sus sentimientos? ¿Está usted…</a:t>
            </a:r>
          </a:p>
          <a:p>
            <a:pPr eaLnBrk="1" hangingPunct="1">
              <a:spcBef>
                <a:spcPct val="0"/>
              </a:spcBef>
            </a:pPr>
            <a:endParaRPr lang="es-US" noProof="0" dirty="0" smtClean="0">
              <a:latin typeface="Times" pitchFamily="-60" charset="0"/>
              <a:ea typeface="Times" pitchFamily="-60" charset="0"/>
              <a:cs typeface="Times" pitchFamily="-60" charset="0"/>
            </a:endParaRPr>
          </a:p>
          <a:p>
            <a:pPr eaLnBrk="1" hangingPunct="1">
              <a:spcBef>
                <a:spcPct val="0"/>
              </a:spcBef>
            </a:pPr>
            <a:r>
              <a:rPr lang="es-US" noProof="0" dirty="0" smtClean="0">
                <a:latin typeface="Times" pitchFamily="-60" charset="0"/>
                <a:ea typeface="Times" pitchFamily="-60" charset="0"/>
                <a:cs typeface="Times" pitchFamily="-60" charset="0"/>
              </a:rPr>
              <a:t>Angustiado por lo que viene? ¿U</a:t>
            </a:r>
            <a:r>
              <a:rPr lang="es-US" baseline="0" noProof="0" dirty="0" smtClean="0">
                <a:latin typeface="Times" pitchFamily="-60" charset="0"/>
                <a:ea typeface="Times" pitchFamily="-60" charset="0"/>
                <a:cs typeface="Times" pitchFamily="-60" charset="0"/>
              </a:rPr>
              <a:t> optimista</a:t>
            </a:r>
            <a:r>
              <a:rPr lang="es-US" noProof="0" dirty="0" smtClean="0">
                <a:latin typeface="Times" pitchFamily="-60" charset="0"/>
                <a:ea typeface="Times" pitchFamily="-60" charset="0"/>
                <a:cs typeface="Times" pitchFamily="-60" charset="0"/>
              </a:rPr>
              <a:t>?</a:t>
            </a:r>
          </a:p>
          <a:p>
            <a:pPr eaLnBrk="1" hangingPunct="1">
              <a:spcBef>
                <a:spcPct val="0"/>
              </a:spcBef>
            </a:pPr>
            <a:endParaRPr lang="es-US" noProof="0" dirty="0" smtClean="0">
              <a:latin typeface="Times" pitchFamily="-60" charset="0"/>
              <a:ea typeface="Times" pitchFamily="-60" charset="0"/>
              <a:cs typeface="Times" pitchFamily="-60" charset="0"/>
            </a:endParaRPr>
          </a:p>
          <a:p>
            <a:pPr eaLnBrk="1" hangingPunct="1">
              <a:spcBef>
                <a:spcPct val="0"/>
              </a:spcBef>
            </a:pPr>
            <a:r>
              <a:rPr lang="es-US" noProof="0" dirty="0" smtClean="0">
                <a:latin typeface="Times" pitchFamily="-60" charset="0"/>
                <a:ea typeface="Times" pitchFamily="-60" charset="0"/>
                <a:cs typeface="Times" pitchFamily="-60" charset="0"/>
              </a:rPr>
              <a:t>¿Está inseguro</a:t>
            </a:r>
            <a:r>
              <a:rPr lang="es-US" baseline="0" noProof="0" dirty="0" smtClean="0">
                <a:latin typeface="Times" pitchFamily="-60" charset="0"/>
                <a:ea typeface="Times" pitchFamily="-60" charset="0"/>
                <a:cs typeface="Times" pitchFamily="-60" charset="0"/>
              </a:rPr>
              <a:t> sobre cómo va a ahorrar suficiente dinero, o está entusiasmado por todas las posibilidades porvenir</a:t>
            </a:r>
            <a:r>
              <a:rPr lang="es-US" noProof="0" dirty="0" smtClean="0">
                <a:latin typeface="Times" pitchFamily="-60" charset="0"/>
                <a:ea typeface="Times" pitchFamily="-60" charset="0"/>
                <a:cs typeface="Times" pitchFamily="-60" charset="0"/>
              </a:rPr>
              <a:t>?</a:t>
            </a:r>
          </a:p>
          <a:p>
            <a:pPr eaLnBrk="1" hangingPunct="1">
              <a:spcBef>
                <a:spcPct val="0"/>
              </a:spcBef>
            </a:pPr>
            <a:endParaRPr lang="es-US" noProof="0" dirty="0" smtClean="0">
              <a:latin typeface="Times" pitchFamily="-60" charset="0"/>
              <a:ea typeface="Times" pitchFamily="-60" charset="0"/>
              <a:cs typeface="Times" pitchFamily="-60" charset="0"/>
            </a:endParaRPr>
          </a:p>
          <a:p>
            <a:pPr eaLnBrk="1" hangingPunct="1">
              <a:spcBef>
                <a:spcPct val="0"/>
              </a:spcBef>
            </a:pPr>
            <a:r>
              <a:rPr lang="es-US" noProof="0" dirty="0" smtClean="0">
                <a:latin typeface="Times" pitchFamily="-60" charset="0"/>
                <a:ea typeface="Times" pitchFamily="-60" charset="0"/>
                <a:cs typeface="Times" pitchFamily="-60" charset="0"/>
              </a:rPr>
              <a:t>Hoy, me gustaría mostrarle</a:t>
            </a:r>
            <a:r>
              <a:rPr lang="es-US" baseline="0" noProof="0" dirty="0" smtClean="0">
                <a:latin typeface="Times" pitchFamily="-60" charset="0"/>
                <a:ea typeface="Times" pitchFamily="-60" charset="0"/>
                <a:cs typeface="Times" pitchFamily="-60" charset="0"/>
              </a:rPr>
              <a:t> cómo puede mirar el lado positivo de su futuro más a menudo, tomando el control de sus finanzas hoy</a:t>
            </a:r>
            <a:r>
              <a:rPr lang="es-US" noProof="0" dirty="0" smtClean="0">
                <a:latin typeface="Times" pitchFamily="-60" charset="0"/>
                <a:ea typeface="Times" pitchFamily="-60" charset="0"/>
                <a:cs typeface="Times" pitchFamily="-60" charset="0"/>
              </a:rPr>
              <a:t>.</a:t>
            </a:r>
          </a:p>
          <a:p>
            <a:pPr eaLnBrk="1" hangingPunct="1">
              <a:spcBef>
                <a:spcPct val="0"/>
              </a:spcBef>
              <a:buFontTx/>
              <a:buChar char="•"/>
            </a:pPr>
            <a:endParaRPr lang="es-US" noProof="0" dirty="0" smtClean="0">
              <a:latin typeface="Times" pitchFamily="-60" charset="0"/>
              <a:ea typeface="Times" pitchFamily="-60" charset="0"/>
              <a:cs typeface="Times" pitchFamily="-60" charset="0"/>
            </a:endParaRPr>
          </a:p>
          <a:p>
            <a:endParaRPr lang="es-US" noProof="0" dirty="0">
              <a:latin typeface="Times" pitchFamily="-60" charset="0"/>
              <a:ea typeface="Times" pitchFamily="-60" charset="0"/>
              <a:cs typeface="Times" pitchFamily="-60"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92" tIns="46645" rIns="93292" bIns="46645" anchor="b">
            <a:prstTxWarp prst="textNoShape">
              <a:avLst/>
            </a:prstTxWarp>
          </a:bodyPr>
          <a:lstStyle/>
          <a:p>
            <a:pPr algn="r" defTabSz="933214" eaLnBrk="0" hangingPunct="0"/>
            <a:fld id="{ACAC69A2-6E17-4DAE-9E68-9D5221E489C8}" type="slidenum">
              <a:rPr lang="en-US" sz="1200"/>
              <a:pPr algn="r" defTabSz="933214" eaLnBrk="0" hangingPunct="0"/>
              <a:t>20</a:t>
            </a:fld>
            <a:endParaRPr lang="en-US" sz="1200" dirty="0"/>
          </a:p>
        </p:txBody>
      </p:sp>
      <p:sp>
        <p:nvSpPr>
          <p:cNvPr id="37890" name="Rectangle 2"/>
          <p:cNvSpPr>
            <a:spLocks noGrp="1" noRot="1" noChangeAspect="1" noChangeArrowheads="1" noTextEdit="1"/>
          </p:cNvSpPr>
          <p:nvPr>
            <p:ph type="sldImg"/>
          </p:nvPr>
        </p:nvSpPr>
        <p:spPr>
          <a:xfrm>
            <a:off x="1101725" y="258763"/>
            <a:ext cx="4654550" cy="3490912"/>
          </a:xfrm>
          <a:solidFill>
            <a:srgbClr val="FFFFFF"/>
          </a:solidFill>
          <a:ln/>
        </p:spPr>
      </p:sp>
      <p:sp>
        <p:nvSpPr>
          <p:cNvPr id="37891" name="Rectangle 3"/>
          <p:cNvSpPr>
            <a:spLocks noGrp="1" noChangeArrowheads="1"/>
          </p:cNvSpPr>
          <p:nvPr>
            <p:ph type="body" idx="1"/>
          </p:nvPr>
        </p:nvSpPr>
        <p:spPr>
          <a:xfrm>
            <a:off x="318134" y="4081389"/>
            <a:ext cx="5896548" cy="4349243"/>
          </a:xfrm>
          <a:noFill/>
          <a:ln>
            <a:noFill/>
          </a:ln>
        </p:spPr>
        <p:txBody>
          <a:bodyPr/>
          <a:lstStyle/>
          <a:p>
            <a:pPr defTabSz="882762">
              <a:lnSpc>
                <a:spcPct val="95000"/>
              </a:lnSpc>
              <a:defRPr/>
            </a:pPr>
            <a:r>
              <a:rPr lang="en-US" sz="1000" i="1" dirty="0" smtClean="0">
                <a:solidFill>
                  <a:srgbClr val="FF0000"/>
                </a:solidFill>
                <a:latin typeface="Times" pitchFamily="18" charset="0"/>
                <a:ea typeface="Times New Roman" pitchFamily="-60" charset="0"/>
                <a:cs typeface="Times" pitchFamily="18" charset="0"/>
              </a:rPr>
              <a:t>[</a:t>
            </a:r>
            <a:r>
              <a:rPr lang="es-ES" sz="1000" i="1" dirty="0" smtClean="0">
                <a:solidFill>
                  <a:srgbClr val="FF0000"/>
                </a:solidFill>
                <a:latin typeface="Times" pitchFamily="18" charset="0"/>
                <a:ea typeface="Times New Roman" pitchFamily="-60" charset="0"/>
                <a:cs typeface="Times" pitchFamily="18" charset="0"/>
              </a:rPr>
              <a:t>USE ESTA DIAPOSITIVA SÓLO SI EL PLAN OFRECE </a:t>
            </a:r>
            <a:r>
              <a:rPr lang="en-US" sz="1000" i="1" dirty="0" smtClean="0">
                <a:solidFill>
                  <a:srgbClr val="FF0000"/>
                </a:solidFill>
                <a:latin typeface="Times" pitchFamily="18" charset="0"/>
                <a:ea typeface="Times New Roman" pitchFamily="-60" charset="0"/>
                <a:cs typeface="Times" pitchFamily="18" charset="0"/>
              </a:rPr>
              <a:t>PX PERO NO TDF, DMA O AAF]</a:t>
            </a:r>
          </a:p>
          <a:p>
            <a:pPr>
              <a:lnSpc>
                <a:spcPct val="95000"/>
              </a:lnSpc>
            </a:pPr>
            <a:endParaRPr lang="en-US" sz="1000" i="1" dirty="0" smtClean="0">
              <a:latin typeface="Times" pitchFamily="18" charset="0"/>
              <a:ea typeface="ＭＳ Ｐゴシック" charset="-128"/>
              <a:cs typeface="Times" pitchFamily="18" charset="0"/>
            </a:endParaRPr>
          </a:p>
          <a:p>
            <a:pPr defTabSz="882762">
              <a:lnSpc>
                <a:spcPct val="95000"/>
              </a:lnSpc>
              <a:defRPr/>
            </a:pPr>
            <a:r>
              <a:rPr lang="es-US" sz="1000" dirty="0" smtClean="0">
                <a:solidFill>
                  <a:srgbClr val="000000"/>
                </a:solidFill>
                <a:latin typeface="Times" pitchFamily="18" charset="0"/>
                <a:ea typeface="ＭＳ Ｐゴシック" charset="-128"/>
                <a:cs typeface="Times" pitchFamily="18" charset="0"/>
              </a:rPr>
              <a:t>La inversión puede parecer una propuesta complicada. Por ejemplo, quizás usted haya escuchado hablar de la importancia de la diversificación, la asignación de activos y el reequilibrio. Afortunadamente, su plan ofrece una manera de construir y mantener una mezcla de asignación de activos apropiada, al tomar una sola decisión de inversión.  Esta estrategia simplificada está diseñada para ser una solución total para su cartera y el 100% de sus aportaciones y contribuciones.</a:t>
            </a:r>
          </a:p>
          <a:p>
            <a:pPr defTabSz="882762">
              <a:lnSpc>
                <a:spcPct val="95000"/>
              </a:lnSpc>
              <a:defRPr/>
            </a:pPr>
            <a:endParaRPr lang="es-US" sz="1000" dirty="0" smtClean="0">
              <a:solidFill>
                <a:srgbClr val="000000"/>
              </a:solidFill>
              <a:latin typeface="Times" pitchFamily="18" charset="0"/>
              <a:ea typeface="ＭＳ Ｐゴシック" charset="-128"/>
              <a:cs typeface="Times" pitchFamily="18" charset="0"/>
            </a:endParaRPr>
          </a:p>
          <a:p>
            <a:pPr defTabSz="882762">
              <a:lnSpc>
                <a:spcPct val="95000"/>
              </a:lnSpc>
              <a:defRPr/>
            </a:pPr>
            <a:r>
              <a:rPr lang="es-US" sz="1000" dirty="0" smtClean="0">
                <a:solidFill>
                  <a:srgbClr val="000000"/>
                </a:solidFill>
                <a:latin typeface="Times" pitchFamily="18" charset="0"/>
                <a:ea typeface="ＭＳ Ｐゴシック" charset="-128"/>
                <a:cs typeface="Times" pitchFamily="18" charset="0"/>
              </a:rPr>
              <a:t>Se llama PortfolioXpress. Este servicio automatizado </a:t>
            </a:r>
            <a:r>
              <a:rPr lang="es-US" sz="1000" dirty="0" smtClean="0">
                <a:latin typeface="Times" pitchFamily="18" charset="0"/>
                <a:ea typeface="ＭＳ Ｐゴシック" charset="-128"/>
                <a:cs typeface="Times" pitchFamily="18" charset="0"/>
              </a:rPr>
              <a:t>está diseñado para emplear </a:t>
            </a:r>
            <a:r>
              <a:rPr lang="es-US" sz="1000" dirty="0" smtClean="0">
                <a:solidFill>
                  <a:srgbClr val="000000"/>
                </a:solidFill>
                <a:latin typeface="Times" pitchFamily="18" charset="0"/>
                <a:ea typeface="ＭＳ Ｐゴシック" charset="-128"/>
                <a:cs typeface="Times" pitchFamily="18" charset="0"/>
              </a:rPr>
              <a:t>los fondos disponibles en su plan para suministrar una mezcla diversificada de inversiones, según el año en el cual usted espera jubilarse [y el nivel de riesgo más cómodo para usted].  El servicio reequilibra su cuenta automáticamente cada trimestre, y gradualmente ajusta sus asignaciones a una mezcla más conservadora con el tiempo, a medida que usted se acerca a la jubilación.</a:t>
            </a:r>
          </a:p>
          <a:p>
            <a:pPr defTabSz="882762" eaLnBrk="1" hangingPunct="1">
              <a:spcBef>
                <a:spcPct val="0"/>
              </a:spcBef>
              <a:defRPr/>
            </a:pPr>
            <a:endParaRPr lang="es-US" sz="1000" dirty="0" smtClean="0">
              <a:solidFill>
                <a:srgbClr val="000000"/>
              </a:solidFill>
              <a:latin typeface="Times" pitchFamily="18" charset="0"/>
              <a:ea typeface="Times" pitchFamily="-60" charset="0"/>
              <a:cs typeface="Times" pitchFamily="18" charset="0"/>
            </a:endParaRPr>
          </a:p>
          <a:p>
            <a:pPr defTabSz="882762">
              <a:lnSpc>
                <a:spcPct val="95000"/>
              </a:lnSpc>
              <a:defRPr/>
            </a:pPr>
            <a:r>
              <a:rPr lang="es-US" sz="1000" dirty="0" smtClean="0">
                <a:solidFill>
                  <a:srgbClr val="000000"/>
                </a:solidFill>
                <a:latin typeface="Times" pitchFamily="18" charset="0"/>
                <a:cs typeface="Times" pitchFamily="18" charset="0"/>
              </a:rPr>
              <a:t>Ahora como mencioné, esto ha sido sólo un resumen breve de una opción de inversión ofrecida en su plan, así que lea las siguientes diapositivas para obtener más información importante. Con mucho gusto responderé cualquier pregunta que puedan tener al final de nuestra sesión</a:t>
            </a:r>
            <a:r>
              <a:rPr lang="en-US" sz="1000" dirty="0" smtClean="0">
                <a:latin typeface="Times" pitchFamily="18" charset="0"/>
                <a:cs typeface="Times" pitchFamily="18" charset="0"/>
              </a:rPr>
              <a:t>.</a:t>
            </a:r>
            <a:endParaRPr lang="en-US" sz="1000" i="1" dirty="0">
              <a:latin typeface="Times" pitchFamily="18" charset="0"/>
              <a:ea typeface="ＭＳ Ｐゴシック" charset="-128"/>
              <a:cs typeface="Times"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92" tIns="46645" rIns="93292" bIns="46645" anchor="b">
            <a:prstTxWarp prst="textNoShape">
              <a:avLst/>
            </a:prstTxWarp>
          </a:bodyPr>
          <a:lstStyle/>
          <a:p>
            <a:pPr algn="r" defTabSz="933214" eaLnBrk="0" hangingPunct="0"/>
            <a:fld id="{ACAC69A2-6E17-4DAE-9E68-9D5221E489C8}" type="slidenum">
              <a:rPr lang="en-US" sz="1200"/>
              <a:pPr algn="r" defTabSz="933214" eaLnBrk="0" hangingPunct="0"/>
              <a:t>21</a:t>
            </a:fld>
            <a:endParaRPr lang="en-US" sz="1200" dirty="0"/>
          </a:p>
        </p:txBody>
      </p:sp>
      <p:sp>
        <p:nvSpPr>
          <p:cNvPr id="37890" name="Rectangle 2"/>
          <p:cNvSpPr>
            <a:spLocks noGrp="1" noRot="1" noChangeAspect="1" noChangeArrowheads="1" noTextEdit="1"/>
          </p:cNvSpPr>
          <p:nvPr>
            <p:ph type="sldImg"/>
          </p:nvPr>
        </p:nvSpPr>
        <p:spPr>
          <a:xfrm>
            <a:off x="1101725" y="258763"/>
            <a:ext cx="4654550" cy="3490912"/>
          </a:xfrm>
          <a:solidFill>
            <a:srgbClr val="FFFFFF"/>
          </a:solidFill>
          <a:ln/>
        </p:spPr>
      </p:sp>
      <p:sp>
        <p:nvSpPr>
          <p:cNvPr id="37891" name="Rectangle 3"/>
          <p:cNvSpPr>
            <a:spLocks noGrp="1" noChangeArrowheads="1"/>
          </p:cNvSpPr>
          <p:nvPr>
            <p:ph type="body" idx="1"/>
          </p:nvPr>
        </p:nvSpPr>
        <p:spPr>
          <a:xfrm>
            <a:off x="345568" y="4210682"/>
            <a:ext cx="5896548" cy="4349243"/>
          </a:xfrm>
          <a:noFill/>
          <a:ln>
            <a:noFill/>
          </a:ln>
        </p:spPr>
        <p:txBody>
          <a:bodyPr/>
          <a:lstStyle/>
          <a:p>
            <a:pPr>
              <a:lnSpc>
                <a:spcPct val="95000"/>
              </a:lnSpc>
            </a:pPr>
            <a:r>
              <a:rPr lang="es-US" sz="1000" i="1" dirty="0" smtClean="0">
                <a:solidFill>
                  <a:srgbClr val="FF0000"/>
                </a:solidFill>
                <a:ea typeface="Times New Roman" pitchFamily="-60" charset="0"/>
                <a:cs typeface="Times New Roman" pitchFamily="-60" charset="0"/>
              </a:rPr>
              <a:t>[USE ESTA DIAPOSITIVA SÓLO SI EL PLAN OFRECE TDF + AAF PERO NO PX O DMA]</a:t>
            </a:r>
          </a:p>
          <a:p>
            <a:pPr algn="l">
              <a:lnSpc>
                <a:spcPct val="95000"/>
              </a:lnSpc>
            </a:pPr>
            <a:r>
              <a:rPr lang="es-US" sz="1000" dirty="0" smtClean="0">
                <a:ea typeface="ＭＳ Ｐゴシック" charset="-128"/>
                <a:cs typeface="Times" pitchFamily="18" charset="0"/>
              </a:rPr>
              <a:t>La inversión puede parecer una propuesta complicada. Por ejemplo, quizás usted haya escuchado hablar de la importancia de la diversificación, la asignación de activos y el reequilibrio. Afortunadamente, su plan ofrece maneras diferentes de construir y mantener una mezcla de asignación de activos apropiada, al tomar una sola decisión de inversión.  Permítame revisar estas estrategias simplificadas de inversión, cada una de las cuales está diseñada para ser una solución total para su cartera y el 100% de sus aportaciones y contribuciones.</a:t>
            </a:r>
          </a:p>
          <a:p>
            <a:pPr>
              <a:lnSpc>
                <a:spcPct val="95000"/>
              </a:lnSpc>
            </a:pPr>
            <a:r>
              <a:rPr lang="es-US" sz="1000" dirty="0" smtClean="0">
                <a:ea typeface="ＭＳ Ｐゴシック" charset="-128"/>
                <a:cs typeface="Times" pitchFamily="18" charset="0"/>
              </a:rPr>
              <a:t>Los fondos de fecha especificada en su plan </a:t>
            </a:r>
            <a:r>
              <a:rPr lang="es-US" sz="1000" i="1" dirty="0" smtClean="0">
                <a:ea typeface="ＭＳ Ｐゴシック" charset="-128"/>
                <a:cs typeface="Times" pitchFamily="18" charset="0"/>
              </a:rPr>
              <a:t>[REFIÉRASE A LA FAMILIA DE FONDOS DE FECHA ESPECIFICADA POR SU NOMBRE]</a:t>
            </a:r>
            <a:r>
              <a:rPr lang="es-US" sz="1000" dirty="0" smtClean="0">
                <a:ea typeface="ＭＳ Ｐゴシック" charset="-128"/>
                <a:cs typeface="Times" pitchFamily="18" charset="0"/>
              </a:rPr>
              <a:t> se diseñaron para ofrecer otra manera de diversificar al tomar una sola decisión; en este caso, por medio de un solo fondo mutuo. Los administradores de cada fondo asignan sus inversiones en base a un horizonte de tiempo de inversión particular. Normalmente se puede saber la fecha determinada por el año en el nombre del fondo. La mezcla de inversiones del fondo (muchas veces, otros fondos dentro de la misma familia de fondos) típicamente se vuelve más conservadora a medida que se acerca la fecha determinada, y los administradores del fondo suelen reequilibrarlo como sea necesario para mantener la mezcla declarada en su programa de asignación, conocida como una curva de inversión </a:t>
            </a:r>
            <a:r>
              <a:rPr lang="es-US" sz="1000" i="1" dirty="0" smtClean="0">
                <a:ea typeface="ＭＳ Ｐゴシック" charset="-128"/>
                <a:cs typeface="Times" pitchFamily="18" charset="0"/>
              </a:rPr>
              <a:t>(glide path)</a:t>
            </a:r>
            <a:r>
              <a:rPr lang="es-US" sz="1000" dirty="0" smtClean="0">
                <a:ea typeface="ＭＳ Ｐゴシック" charset="-128"/>
                <a:cs typeface="Times" pitchFamily="18" charset="0"/>
              </a:rPr>
              <a:t>. Por lo tanto, usted debería considerar seleccionar el fondo cuyo año especificado es más cercano al año en el cual usted desea jubilarse o anticipa retirar sus activos</a:t>
            </a:r>
            <a:r>
              <a:rPr lang="es-US" sz="1000" dirty="0" smtClean="0">
                <a:ea typeface="ＭＳ Ｐゴシック" pitchFamily="-60" charset="-128"/>
                <a:cs typeface="ＭＳ Ｐゴシック" pitchFamily="-60" charset="-128"/>
              </a:rPr>
              <a:t>.</a:t>
            </a:r>
          </a:p>
          <a:p>
            <a:pPr defTabSz="914630">
              <a:lnSpc>
                <a:spcPct val="95000"/>
              </a:lnSpc>
              <a:defRPr/>
            </a:pPr>
            <a:r>
              <a:rPr lang="es-US" sz="1000" dirty="0" smtClean="0">
                <a:ea typeface="ＭＳ Ｐゴシック" pitchFamily="36" charset="-128"/>
                <a:cs typeface="Times" pitchFamily="18" charset="0"/>
              </a:rPr>
              <a:t>Una segunda opción es un llamado fondo de asignación de activos. En vez de administrar según un </a:t>
            </a:r>
            <a:r>
              <a:rPr lang="es-US" sz="1000" i="1" dirty="0" smtClean="0">
                <a:ea typeface="ＭＳ Ｐゴシック" pitchFamily="36" charset="-128"/>
                <a:cs typeface="Times" pitchFamily="18" charset="0"/>
              </a:rPr>
              <a:t>año </a:t>
            </a:r>
            <a:r>
              <a:rPr lang="es-US" sz="1000" dirty="0" smtClean="0">
                <a:ea typeface="ＭＳ Ｐゴシック" pitchFamily="36" charset="-128"/>
                <a:cs typeface="Times" pitchFamily="18" charset="0"/>
              </a:rPr>
              <a:t>especificado, estos fondos buscan una </a:t>
            </a:r>
            <a:r>
              <a:rPr lang="es-US" sz="1000" i="1" dirty="0" smtClean="0">
                <a:ea typeface="ＭＳ Ｐゴシック" pitchFamily="36" charset="-128"/>
                <a:cs typeface="Times" pitchFamily="18" charset="0"/>
              </a:rPr>
              <a:t>mezcla </a:t>
            </a:r>
            <a:r>
              <a:rPr lang="es-US" sz="1000" dirty="0" smtClean="0">
                <a:ea typeface="ＭＳ Ｐゴシック" pitchFamily="36" charset="-128"/>
                <a:cs typeface="Times" pitchFamily="18" charset="0"/>
              </a:rPr>
              <a:t>definida y estable de inversiones en acciones y bonos. Usted debería considerar el fondo cuya asignación le parece la más apropiada para usted. Aún así, usted debería entender que mientras que los administradores del fondo </a:t>
            </a:r>
            <a:r>
              <a:rPr lang="es-US" sz="1000" i="1" dirty="0" smtClean="0">
                <a:ea typeface="ＭＳ Ｐゴシック" pitchFamily="36" charset="-128"/>
                <a:cs typeface="Times" pitchFamily="18" charset="0"/>
              </a:rPr>
              <a:t>típicamente reequilibrarán </a:t>
            </a:r>
            <a:r>
              <a:rPr lang="es-US" sz="1000" dirty="0" smtClean="0">
                <a:ea typeface="ＭＳ Ｐゴシック" pitchFamily="36" charset="-128"/>
                <a:cs typeface="Times" pitchFamily="18" charset="0"/>
              </a:rPr>
              <a:t>la cartera para </a:t>
            </a:r>
            <a:r>
              <a:rPr lang="es-US" sz="1000" i="1" dirty="0" smtClean="0">
                <a:ea typeface="ＭＳ Ｐゴシック" pitchFamily="36" charset="-128"/>
                <a:cs typeface="Times" pitchFamily="18" charset="0"/>
              </a:rPr>
              <a:t>mantener </a:t>
            </a:r>
            <a:r>
              <a:rPr lang="es-US" sz="1000" dirty="0" smtClean="0">
                <a:ea typeface="ＭＳ Ｐゴシック" pitchFamily="36" charset="-128"/>
                <a:cs typeface="Times" pitchFamily="18" charset="0"/>
              </a:rPr>
              <a:t>su mezcla declarada, </a:t>
            </a:r>
            <a:r>
              <a:rPr lang="es-US" sz="1000" i="1" dirty="0" smtClean="0">
                <a:ea typeface="ＭＳ Ｐゴシック" pitchFamily="36" charset="-128"/>
                <a:cs typeface="Times" pitchFamily="18" charset="0"/>
              </a:rPr>
              <a:t>típicamente no cambiarán las inversiones para ser más conservadores </a:t>
            </a:r>
            <a:r>
              <a:rPr lang="es-US" sz="1000" dirty="0" smtClean="0">
                <a:ea typeface="ＭＳ Ｐゴシック" pitchFamily="36" charset="-128"/>
                <a:cs typeface="Times" pitchFamily="18" charset="0"/>
              </a:rPr>
              <a:t>con el tiempo. Como siempre, usted debería revisar su estrategia con regularidad y realizar los ajustes necesarios. Por supuesto, debería considerar repasar su situación personal con un profesional en inversiones para determinar la estrategia más apropiada para usted.</a:t>
            </a:r>
          </a:p>
          <a:p>
            <a:pPr>
              <a:lnSpc>
                <a:spcPct val="95000"/>
              </a:lnSpc>
            </a:pPr>
            <a:r>
              <a:rPr lang="es-US" sz="1000" dirty="0" smtClean="0"/>
              <a:t>Ahora como mencioné, esto ha sido sólo un resumen breve de determinadas opciones de inversión ofrecidas en su plan, así que lea las siguientes diapositivas para obtener información importante sobre cada opción. Con mucho gusto responderé cualquier pregunta que puedan tener al final de nuestra sesión.</a:t>
            </a:r>
            <a:endParaRPr lang="es-US" sz="1000" i="1" dirty="0">
              <a:ea typeface="ＭＳ Ｐゴシック" charset="-128"/>
              <a:cs typeface="Times"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92" tIns="46645" rIns="93292" bIns="46645" anchor="b">
            <a:prstTxWarp prst="textNoShape">
              <a:avLst/>
            </a:prstTxWarp>
          </a:bodyPr>
          <a:lstStyle/>
          <a:p>
            <a:pPr algn="r" defTabSz="933214" eaLnBrk="0" hangingPunct="0"/>
            <a:fld id="{ACAC69A2-6E17-4DAE-9E68-9D5221E489C8}" type="slidenum">
              <a:rPr lang="en-US" sz="1200"/>
              <a:pPr algn="r" defTabSz="933214" eaLnBrk="0" hangingPunct="0"/>
              <a:t>22</a:t>
            </a:fld>
            <a:endParaRPr lang="en-US" sz="1200" dirty="0"/>
          </a:p>
        </p:txBody>
      </p:sp>
      <p:sp>
        <p:nvSpPr>
          <p:cNvPr id="37890" name="Rectangle 2"/>
          <p:cNvSpPr>
            <a:spLocks noGrp="1" noRot="1" noChangeAspect="1" noChangeArrowheads="1" noTextEdit="1"/>
          </p:cNvSpPr>
          <p:nvPr>
            <p:ph type="sldImg"/>
          </p:nvPr>
        </p:nvSpPr>
        <p:spPr>
          <a:xfrm>
            <a:off x="1101725" y="258763"/>
            <a:ext cx="4654550" cy="3490912"/>
          </a:xfrm>
          <a:solidFill>
            <a:srgbClr val="FFFFFF"/>
          </a:solidFill>
          <a:ln/>
        </p:spPr>
      </p:sp>
      <p:sp>
        <p:nvSpPr>
          <p:cNvPr id="37891" name="Rectangle 3"/>
          <p:cNvSpPr>
            <a:spLocks noGrp="1" noChangeArrowheads="1"/>
          </p:cNvSpPr>
          <p:nvPr>
            <p:ph type="body" idx="1"/>
          </p:nvPr>
        </p:nvSpPr>
        <p:spPr>
          <a:xfrm>
            <a:off x="345568" y="4210682"/>
            <a:ext cx="5896548" cy="4349243"/>
          </a:xfrm>
          <a:noFill/>
          <a:ln>
            <a:noFill/>
          </a:ln>
        </p:spPr>
        <p:txBody>
          <a:bodyPr/>
          <a:lstStyle/>
          <a:p>
            <a:pPr>
              <a:lnSpc>
                <a:spcPct val="95000"/>
              </a:lnSpc>
            </a:pPr>
            <a:r>
              <a:rPr lang="es-US" sz="1000" i="1" dirty="0" smtClean="0">
                <a:solidFill>
                  <a:srgbClr val="FF0000"/>
                </a:solidFill>
                <a:ea typeface="Times New Roman" pitchFamily="-60" charset="0"/>
                <a:cs typeface="Times New Roman" pitchFamily="-60" charset="0"/>
              </a:rPr>
              <a:t>[USE ESTA DIAPOSITIVA SI EL PLAN OFRECE TDF PERO NO PX , DMA O AAF; </a:t>
            </a:r>
            <a:r>
              <a:rPr lang="en-US" sz="1000" i="1" dirty="0" smtClean="0">
                <a:latin typeface="Times" pitchFamily="18" charset="0"/>
                <a:ea typeface="Times New Roman" pitchFamily="-60" charset="0"/>
                <a:cs typeface="Times" pitchFamily="18" charset="0"/>
              </a:rPr>
              <a:t>NO UTILICE LA DIAPOSITIVA DE DIVULGACIONES MÚLTIPLES JUNTO CON ESTA</a:t>
            </a:r>
            <a:r>
              <a:rPr lang="es-US" sz="1000" i="1" dirty="0" smtClean="0">
                <a:solidFill>
                  <a:srgbClr val="FF0000"/>
                </a:solidFill>
                <a:ea typeface="Times New Roman" pitchFamily="-60" charset="0"/>
                <a:cs typeface="Times New Roman" pitchFamily="-60" charset="0"/>
              </a:rPr>
              <a:t>]</a:t>
            </a:r>
          </a:p>
          <a:p>
            <a:pPr algn="l">
              <a:lnSpc>
                <a:spcPct val="95000"/>
              </a:lnSpc>
            </a:pPr>
            <a:r>
              <a:rPr lang="es-US" sz="1000" dirty="0" smtClean="0">
                <a:ea typeface="ＭＳ Ｐゴシック" charset="-128"/>
                <a:cs typeface="Times" pitchFamily="18" charset="0"/>
              </a:rPr>
              <a:t>La inversión puede parecer una propuesta complicada. Por ejemplo, quizás usted haya escuchado hablar de la importancia de la diversificación, la asignación de activos y el reequilibrio. Afortunadamente, su plan ofrece una manera de construir y mantener una mezcla de asignación de activos apropiada, al tomar una sola decisión de inversión.  Esta estrategia simplificada de inversión está diseñada para ser una solución total para su cartera y el 100% de sus aportaciones y contribuciones.</a:t>
            </a:r>
          </a:p>
          <a:p>
            <a:pPr>
              <a:lnSpc>
                <a:spcPct val="95000"/>
              </a:lnSpc>
            </a:pPr>
            <a:endParaRPr lang="es-US" sz="1000" dirty="0" smtClean="0">
              <a:ea typeface="ＭＳ Ｐゴシック" charset="-128"/>
              <a:cs typeface="Times" pitchFamily="18" charset="0"/>
            </a:endParaRPr>
          </a:p>
          <a:p>
            <a:pPr>
              <a:lnSpc>
                <a:spcPct val="95000"/>
              </a:lnSpc>
            </a:pPr>
            <a:r>
              <a:rPr lang="es-US" sz="1000" dirty="0" smtClean="0">
                <a:ea typeface="ＭＳ Ｐゴシック" charset="-128"/>
                <a:cs typeface="Times" pitchFamily="18" charset="0"/>
              </a:rPr>
              <a:t>Los fondos de fecha especificada en su plan </a:t>
            </a:r>
            <a:r>
              <a:rPr lang="es-US" sz="1000" i="1" dirty="0" smtClean="0">
                <a:ea typeface="ＭＳ Ｐゴシック" charset="-128"/>
                <a:cs typeface="Times" pitchFamily="18" charset="0"/>
              </a:rPr>
              <a:t>[REFIÉRASE A LA FAMILIA DE FONDOS DE FECHA ESPECIFICADA POR SU NOMBRE]</a:t>
            </a:r>
            <a:r>
              <a:rPr lang="es-US" sz="1000" dirty="0" smtClean="0">
                <a:ea typeface="ＭＳ Ｐゴシック" charset="-128"/>
                <a:cs typeface="Times" pitchFamily="18" charset="0"/>
              </a:rPr>
              <a:t> se diseñaron para ofrecer otra manera de diversificar al tomar una sola decisión; en este caso, por medio de un solo fondo mutuo. Los administradores de cada fondo asignan sus inversiones en base a un horizonte de tiempo de inversión particular. Normalmente se puede saber la fecha determinada por el año en el nombre del fondo. La mezcla de inversiones del fondo (muchas veces, otros fondos dentro de la misma familia de fondos) típicamente se vuelve más conservadora a medida que se acerca la fecha determinada, y los administradores del fondo suelen reequilibrarlo como sea necesario para mantener la mezcla declarada en su programa de asignación, conocida como una curva de inversión </a:t>
            </a:r>
            <a:r>
              <a:rPr lang="es-US" sz="1000" i="1" dirty="0" smtClean="0">
                <a:ea typeface="ＭＳ Ｐゴシック" charset="-128"/>
                <a:cs typeface="Times" pitchFamily="18" charset="0"/>
              </a:rPr>
              <a:t>(glide path)</a:t>
            </a:r>
            <a:r>
              <a:rPr lang="es-US" sz="1000" dirty="0" smtClean="0">
                <a:ea typeface="ＭＳ Ｐゴシック" charset="-128"/>
                <a:cs typeface="Times" pitchFamily="18" charset="0"/>
              </a:rPr>
              <a:t>. Por lo tanto, usted debería considerar seleccionar el fondo cuyo año especificado es más cercano al año en el cual usted desea jubilarse o anticipa retirar sus activos</a:t>
            </a:r>
            <a:r>
              <a:rPr lang="es-US" sz="1000" dirty="0" smtClean="0">
                <a:ea typeface="ＭＳ Ｐゴシック" pitchFamily="-60" charset="-128"/>
                <a:cs typeface="ＭＳ Ｐゴシック" pitchFamily="-60" charset="-128"/>
              </a:rPr>
              <a:t>.</a:t>
            </a:r>
          </a:p>
          <a:p>
            <a:pPr>
              <a:lnSpc>
                <a:spcPct val="95000"/>
              </a:lnSpc>
            </a:pPr>
            <a:endParaRPr lang="es-US" sz="1000" dirty="0" smtClean="0">
              <a:ea typeface="ＭＳ Ｐゴシック" pitchFamily="-60" charset="-128"/>
              <a:cs typeface="ＭＳ Ｐゴシック" pitchFamily="-60" charset="-128"/>
            </a:endParaRPr>
          </a:p>
          <a:p>
            <a:pPr>
              <a:lnSpc>
                <a:spcPct val="95000"/>
              </a:lnSpc>
            </a:pPr>
            <a:r>
              <a:rPr lang="es-ES" sz="1000" dirty="0" smtClean="0"/>
              <a:t>Ahora como mencioné, esto ha sido sólo un resumen breve de una opción de inversión ofrecida en su plan, así que lea las siguientes diapositivas para obtener más información importante. Con mucho gusto responderé cualquier pregunta que puedan tener al final de nuestra sesión.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b="0" i="1" noProof="0" dirty="0" smtClean="0">
                <a:solidFill>
                  <a:srgbClr val="FF0000"/>
                </a:solidFill>
              </a:rPr>
              <a:t>[BORRE LOS SERVICIOS/FONDOS</a:t>
            </a:r>
            <a:r>
              <a:rPr lang="es-US" b="0" i="1" baseline="0" noProof="0" dirty="0" smtClean="0">
                <a:solidFill>
                  <a:srgbClr val="FF0000"/>
                </a:solidFill>
              </a:rPr>
              <a:t> QUE NO SE OFRECEN EN EL PLAN; </a:t>
            </a:r>
            <a:r>
              <a:rPr lang="es-US" b="1" i="1" baseline="0" noProof="0" dirty="0" smtClean="0">
                <a:solidFill>
                  <a:srgbClr val="FF0000"/>
                </a:solidFill>
              </a:rPr>
              <a:t>SI SE OFRECE PX, EL PÁRRAFO SOBRE LOS FONDOS DE FECHA ESPECIFICADA DE JUBILACIÓN DEBE SER INCLUIDO, AUNQUE NO SE OFREZCA TDF</a:t>
            </a:r>
            <a:r>
              <a:rPr lang="es-US" b="0" i="1" baseline="0" noProof="0" dirty="0" smtClean="0">
                <a:solidFill>
                  <a:srgbClr val="FF0000"/>
                </a:solidFill>
              </a:rPr>
              <a:t>]</a:t>
            </a:r>
            <a:endParaRPr lang="es-US" b="0" i="1" noProof="0" dirty="0">
              <a:solidFill>
                <a:srgbClr val="FF0000"/>
              </a:solidFill>
            </a:endParaRPr>
          </a:p>
        </p:txBody>
      </p:sp>
      <p:sp>
        <p:nvSpPr>
          <p:cNvPr id="4" name="Slide Number Placeholder 3"/>
          <p:cNvSpPr>
            <a:spLocks noGrp="1"/>
          </p:cNvSpPr>
          <p:nvPr>
            <p:ph type="sldNum" sz="quarter" idx="10"/>
          </p:nvPr>
        </p:nvSpPr>
        <p:spPr/>
        <p:txBody>
          <a:bodyPr/>
          <a:lstStyle/>
          <a:p>
            <a:pPr>
              <a:defRPr/>
            </a:pPr>
            <a:fld id="{DA89270A-91FE-415F-A394-902F8DF97874}" type="slidenum">
              <a:rPr lang="en-US" smtClean="0"/>
              <a:pPr>
                <a:defRPr/>
              </a:pPr>
              <a:t>23</a:t>
            </a:fld>
            <a:endParaRPr lang="en-US" dirty="0"/>
          </a:p>
        </p:txBody>
      </p:sp>
    </p:spTree>
    <p:extLst>
      <p:ext uri="{BB962C8B-B14F-4D97-AF65-F5344CB8AC3E}">
        <p14:creationId xmlns:p14="http://schemas.microsoft.com/office/powerpoint/2010/main" val="352752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92" tIns="46645" rIns="93292" bIns="46645" anchor="b">
            <a:prstTxWarp prst="textNoShape">
              <a:avLst/>
            </a:prstTxWarp>
          </a:bodyPr>
          <a:lstStyle/>
          <a:p>
            <a:pPr algn="r" defTabSz="933214" eaLnBrk="0" hangingPunct="0"/>
            <a:fld id="{A50DFACA-46A6-4FB4-BD83-DD7B27FB2078}" type="slidenum">
              <a:rPr lang="en-US" sz="1200"/>
              <a:pPr algn="r" defTabSz="933214" eaLnBrk="0" hangingPunct="0"/>
              <a:t>24</a:t>
            </a:fld>
            <a:endParaRPr lang="en-US" sz="1200" dirty="0"/>
          </a:p>
        </p:txBody>
      </p:sp>
      <p:sp>
        <p:nvSpPr>
          <p:cNvPr id="56322" name="Rectangle 2"/>
          <p:cNvSpPr>
            <a:spLocks noGrp="1" noRot="1" noChangeAspect="1" noChangeArrowheads="1" noTextEdit="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p:spPr>
        <p:txBody>
          <a:bodyPr/>
          <a:lstStyle/>
          <a:p>
            <a:r>
              <a:rPr lang="es-US" i="1" noProof="0" dirty="0" smtClean="0">
                <a:latin typeface="Times" pitchFamily="-60" charset="0"/>
                <a:ea typeface="Times" pitchFamily="-60" charset="0"/>
                <a:cs typeface="Times" pitchFamily="-60" charset="0"/>
              </a:rPr>
              <a:t>[Use para planes de EM]</a:t>
            </a:r>
          </a:p>
          <a:p>
            <a:endParaRPr lang="es-US" i="0" noProof="0" dirty="0" smtClean="0">
              <a:latin typeface="Times" pitchFamily="-60" charset="0"/>
              <a:ea typeface="Times" pitchFamily="-60" charset="0"/>
              <a:cs typeface="Times" pitchFamily="-60" charset="0"/>
            </a:endParaRPr>
          </a:p>
          <a:p>
            <a:r>
              <a:rPr lang="es-US" noProof="0" dirty="0" smtClean="0">
                <a:latin typeface="Times" pitchFamily="-60" charset="0"/>
                <a:ea typeface="Times" pitchFamily="-60" charset="0"/>
                <a:cs typeface="Times" pitchFamily="-60" charset="0"/>
              </a:rPr>
              <a:t>Usted puede</a:t>
            </a:r>
            <a:r>
              <a:rPr lang="es-US" baseline="0" noProof="0" dirty="0" smtClean="0">
                <a:latin typeface="Times" pitchFamily="-60" charset="0"/>
                <a:ea typeface="Times" pitchFamily="-60" charset="0"/>
                <a:cs typeface="Times" pitchFamily="-60" charset="0"/>
              </a:rPr>
              <a:t> seguir y administrar su cuenta fácilmente, visitando </a:t>
            </a:r>
            <a:r>
              <a:rPr lang="es-US" noProof="0" dirty="0" smtClean="0">
                <a:latin typeface="Times" pitchFamily="-60" charset="0"/>
                <a:ea typeface="Times" pitchFamily="-60" charset="0"/>
                <a:cs typeface="Times" pitchFamily="-60" charset="0"/>
              </a:rPr>
              <a:t>TA-Retirement.com en su computadora, laptop o </a:t>
            </a:r>
            <a:r>
              <a:rPr lang="es-US" i="1" noProof="0" dirty="0" err="1" smtClean="0">
                <a:latin typeface="Times" pitchFamily="-60" charset="0"/>
                <a:ea typeface="Times" pitchFamily="-60" charset="0"/>
                <a:cs typeface="Times" pitchFamily="-60" charset="0"/>
              </a:rPr>
              <a:t>smartphone</a:t>
            </a:r>
            <a:r>
              <a:rPr lang="es-US" noProof="0" dirty="0" smtClean="0">
                <a:latin typeface="Times" pitchFamily="-60" charset="0"/>
                <a:ea typeface="Times" pitchFamily="-60" charset="0"/>
                <a:cs typeface="Times" pitchFamily="-60" charset="0"/>
              </a:rPr>
              <a:t>. Puede aprender</a:t>
            </a:r>
            <a:r>
              <a:rPr lang="es-US" baseline="0" noProof="0" dirty="0" smtClean="0">
                <a:latin typeface="Times" pitchFamily="-60" charset="0"/>
                <a:ea typeface="Times" pitchFamily="-60" charset="0"/>
                <a:cs typeface="Times" pitchFamily="-60" charset="0"/>
              </a:rPr>
              <a:t> cómo se están desempeñando sus inversiones</a:t>
            </a:r>
            <a:r>
              <a:rPr lang="es-US" noProof="0" dirty="0" smtClean="0">
                <a:latin typeface="Times" pitchFamily="-60" charset="0"/>
                <a:ea typeface="Times" pitchFamily="-60" charset="0"/>
                <a:cs typeface="Times" pitchFamily="-60" charset="0"/>
              </a:rPr>
              <a:t>, actualizar su perfil, ver el historial de sus transacciones</a:t>
            </a:r>
            <a:r>
              <a:rPr lang="es-US" baseline="0" noProof="0" dirty="0" smtClean="0">
                <a:latin typeface="Times" pitchFamily="-60" charset="0"/>
                <a:ea typeface="Times" pitchFamily="-60" charset="0"/>
                <a:cs typeface="Times" pitchFamily="-60" charset="0"/>
              </a:rPr>
              <a:t> y mucho más</a:t>
            </a:r>
            <a:r>
              <a:rPr lang="es-US" noProof="0" dirty="0" smtClean="0">
                <a:latin typeface="Times" pitchFamily="-60" charset="0"/>
                <a:ea typeface="Times" pitchFamily="-60" charset="0"/>
                <a:cs typeface="Times" pitchFamily="-60" charset="0"/>
              </a:rPr>
              <a:t>.</a:t>
            </a:r>
          </a:p>
          <a:p>
            <a:endParaRPr lang="es-US" noProof="0" dirty="0" smtClean="0">
              <a:latin typeface="Times" pitchFamily="-60" charset="0"/>
              <a:ea typeface="Times" pitchFamily="-60" charset="0"/>
              <a:cs typeface="Times" pitchFamily="-60" charset="0"/>
            </a:endParaRPr>
          </a:p>
          <a:p>
            <a:r>
              <a:rPr lang="es-US" noProof="0" dirty="0" smtClean="0">
                <a:latin typeface="Times" pitchFamily="-60" charset="0"/>
                <a:ea typeface="Times" pitchFamily="-60" charset="0"/>
                <a:cs typeface="Times" pitchFamily="-60" charset="0"/>
              </a:rPr>
              <a:t>Pero si esto no es suficiente</a:t>
            </a:r>
            <a:r>
              <a:rPr lang="es-US" baseline="0" noProof="0" dirty="0" smtClean="0">
                <a:latin typeface="Times" pitchFamily="-60" charset="0"/>
                <a:ea typeface="Times" pitchFamily="-60" charset="0"/>
                <a:cs typeface="Times" pitchFamily="-60" charset="0"/>
              </a:rPr>
              <a:t> y usted necesita ayuda, su plan para la jubilación con </a:t>
            </a:r>
            <a:r>
              <a:rPr lang="es-US" noProof="0" dirty="0" smtClean="0">
                <a:latin typeface="Times" pitchFamily="-60" charset="0"/>
                <a:ea typeface="Times" pitchFamily="-60" charset="0"/>
                <a:cs typeface="Times" pitchFamily="-60" charset="0"/>
              </a:rPr>
              <a:t>Transamerica también</a:t>
            </a:r>
            <a:r>
              <a:rPr lang="es-US" baseline="0" noProof="0" dirty="0" smtClean="0">
                <a:latin typeface="Times" pitchFamily="-60" charset="0"/>
                <a:ea typeface="Times" pitchFamily="-60" charset="0"/>
                <a:cs typeface="Times" pitchFamily="-60" charset="0"/>
              </a:rPr>
              <a:t> facilita que reciba ayuda de profesionales</a:t>
            </a:r>
            <a:r>
              <a:rPr lang="es-US" noProof="0" dirty="0" smtClean="0">
                <a:latin typeface="Times" pitchFamily="-60" charset="0"/>
                <a:ea typeface="Times" pitchFamily="-60" charset="0"/>
                <a:cs typeface="Times" pitchFamily="-60" charset="0"/>
              </a:rPr>
              <a:t>.</a:t>
            </a:r>
          </a:p>
          <a:p>
            <a:endParaRPr lang="es-US" i="1" noProof="0" dirty="0">
              <a:latin typeface="Times" pitchFamily="-60" charset="0"/>
              <a:ea typeface="Times" pitchFamily="-60" charset="0"/>
              <a:cs typeface="Times" pitchFamily="-60"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80" tIns="46638" rIns="93280" bIns="46638" anchor="b">
            <a:prstTxWarp prst="textNoShape">
              <a:avLst/>
            </a:prstTxWarp>
          </a:bodyPr>
          <a:lstStyle/>
          <a:p>
            <a:pPr algn="r" defTabSz="931611" eaLnBrk="0" hangingPunct="0"/>
            <a:fld id="{E170B2D1-9843-41A1-A4FB-6DC9F6DE1960}" type="slidenum">
              <a:rPr lang="en-US" sz="1200"/>
              <a:pPr algn="r" defTabSz="931611" eaLnBrk="0" hangingPunct="0"/>
              <a:t>25</a:t>
            </a:fld>
            <a:endParaRPr lang="en-US" sz="1200" dirty="0"/>
          </a:p>
        </p:txBody>
      </p:sp>
      <p:sp>
        <p:nvSpPr>
          <p:cNvPr id="58370" name="Rectangle 2"/>
          <p:cNvSpPr>
            <a:spLocks noGrp="1" noRot="1" noChangeAspect="1" noChangeArrowheads="1" noTextEdit="1"/>
          </p:cNvSpPr>
          <p:nvPr>
            <p:ph type="sldImg"/>
          </p:nvPr>
        </p:nvSpPr>
        <p:spPr>
          <a:solidFill>
            <a:srgbClr val="FFFFFF"/>
          </a:solidFill>
          <a:ln/>
        </p:spPr>
      </p:sp>
      <p:sp>
        <p:nvSpPr>
          <p:cNvPr id="58371" name="Rectangle 3"/>
          <p:cNvSpPr>
            <a:spLocks noGrp="1" noChangeArrowheads="1"/>
          </p:cNvSpPr>
          <p:nvPr>
            <p:ph type="body" idx="1"/>
          </p:nvPr>
        </p:nvSpPr>
        <p:spPr>
          <a:solidFill>
            <a:srgbClr val="FFFFFF"/>
          </a:solidFill>
          <a:ln/>
        </p:spPr>
        <p:txBody>
          <a:bodyPr/>
          <a:lstStyle/>
          <a:p>
            <a:r>
              <a:rPr lang="en-US" i="1" dirty="0" smtClean="0">
                <a:latin typeface="Times New Roman" pitchFamily="-60" charset="0"/>
                <a:ea typeface="Times New Roman" pitchFamily="-60" charset="0"/>
                <a:cs typeface="Times New Roman" pitchFamily="-60" charset="0"/>
              </a:rPr>
              <a:t>[Planes de</a:t>
            </a:r>
            <a:r>
              <a:rPr lang="en-US" i="1" baseline="0" dirty="0" smtClean="0">
                <a:latin typeface="Times New Roman" pitchFamily="-60" charset="0"/>
                <a:ea typeface="Times New Roman" pitchFamily="-60" charset="0"/>
                <a:cs typeface="Times New Roman" pitchFamily="-60" charset="0"/>
              </a:rPr>
              <a:t> EM </a:t>
            </a:r>
            <a:r>
              <a:rPr lang="en-US" i="1" dirty="0" smtClean="0">
                <a:latin typeface="Times New Roman" pitchFamily="-60" charset="0"/>
                <a:ea typeface="Times New Roman" pitchFamily="-60" charset="0"/>
                <a:cs typeface="Times New Roman" pitchFamily="-60" charset="0"/>
              </a:rPr>
              <a:t>en CSC/TAE]</a:t>
            </a:r>
          </a:p>
          <a:p>
            <a:endParaRPr lang="en-US" dirty="0" smtClean="0">
              <a:latin typeface="Times New Roman" pitchFamily="-60" charset="0"/>
              <a:ea typeface="Times New Roman" pitchFamily="-60" charset="0"/>
              <a:cs typeface="Times New Roman" pitchFamily="-60" charset="0"/>
            </a:endParaRPr>
          </a:p>
          <a:p>
            <a:r>
              <a:rPr lang="es-US" noProof="0" dirty="0" smtClean="0">
                <a:latin typeface="Times New Roman" pitchFamily="-60" charset="0"/>
                <a:ea typeface="Times New Roman" pitchFamily="-60" charset="0"/>
                <a:cs typeface="Times New Roman" pitchFamily="-60" charset="0"/>
              </a:rPr>
              <a:t>Además es importante que usted utilice</a:t>
            </a:r>
            <a:r>
              <a:rPr lang="es-US" baseline="0" noProof="0" dirty="0" smtClean="0">
                <a:latin typeface="Times New Roman" pitchFamily="-60" charset="0"/>
                <a:ea typeface="Times New Roman" pitchFamily="-60" charset="0"/>
                <a:cs typeface="Times New Roman" pitchFamily="-60" charset="0"/>
              </a:rPr>
              <a:t> las herramientas que su plan le ofrece para ayudarle a mantenerse en camino</a:t>
            </a:r>
            <a:r>
              <a:rPr lang="es-US" noProof="0" dirty="0" smtClean="0">
                <a:latin typeface="Times New Roman" pitchFamily="-60" charset="0"/>
                <a:ea typeface="Times New Roman" pitchFamily="-60" charset="0"/>
                <a:cs typeface="Times New Roman" pitchFamily="-60" charset="0"/>
              </a:rPr>
              <a:t>.</a:t>
            </a:r>
          </a:p>
          <a:p>
            <a:r>
              <a:rPr lang="es-US" noProof="0" dirty="0" smtClean="0">
                <a:latin typeface="Times New Roman" pitchFamily="-60" charset="0"/>
                <a:ea typeface="Times New Roman" pitchFamily="-60" charset="0"/>
                <a:cs typeface="Times New Roman" pitchFamily="-60" charset="0"/>
              </a:rPr>
              <a:t>Por ejemplo</a:t>
            </a:r>
            <a:r>
              <a:rPr lang="es-US" baseline="0" noProof="0" dirty="0" smtClean="0">
                <a:latin typeface="Times New Roman" pitchFamily="-60" charset="0"/>
                <a:ea typeface="Times New Roman" pitchFamily="-60" charset="0"/>
                <a:cs typeface="Times New Roman" pitchFamily="-60" charset="0"/>
              </a:rPr>
              <a:t>, </a:t>
            </a:r>
            <a:r>
              <a:rPr lang="es-US" noProof="0" dirty="0" smtClean="0">
                <a:latin typeface="Times New Roman" pitchFamily="-60" charset="0"/>
                <a:ea typeface="Times New Roman" pitchFamily="-60" charset="0"/>
                <a:cs typeface="Times New Roman" pitchFamily="-60" charset="0"/>
              </a:rPr>
              <a:t>Transamerica ofrece los indicadores que ve aquí</a:t>
            </a:r>
            <a:r>
              <a:rPr lang="es-US" baseline="0" noProof="0" dirty="0" smtClean="0">
                <a:latin typeface="Times New Roman" pitchFamily="-60" charset="0"/>
                <a:ea typeface="Times New Roman" pitchFamily="-60" charset="0"/>
                <a:cs typeface="Times New Roman" pitchFamily="-60" charset="0"/>
              </a:rPr>
              <a:t> para darle una idea rápida de cómo le va</a:t>
            </a:r>
            <a:r>
              <a:rPr lang="es-US" noProof="0" dirty="0" smtClean="0">
                <a:latin typeface="Times New Roman" pitchFamily="-60" charset="0"/>
                <a:ea typeface="Times New Roman" pitchFamily="-60" charset="0"/>
                <a:cs typeface="Times New Roman" pitchFamily="-60" charset="0"/>
              </a:rPr>
              <a:t>. Se le llama su panorama para</a:t>
            </a:r>
            <a:r>
              <a:rPr lang="es-US" baseline="0" noProof="0" dirty="0" smtClean="0">
                <a:latin typeface="Times New Roman" pitchFamily="-60" charset="0"/>
                <a:ea typeface="Times New Roman" pitchFamily="-60" charset="0"/>
                <a:cs typeface="Times New Roman" pitchFamily="-60" charset="0"/>
              </a:rPr>
              <a:t> la jubilación</a:t>
            </a:r>
            <a:r>
              <a:rPr lang="es-US" noProof="0" dirty="0" smtClean="0">
                <a:latin typeface="Times New Roman" pitchFamily="-60" charset="0"/>
                <a:ea typeface="Times New Roman" pitchFamily="-60" charset="0"/>
                <a:cs typeface="Times New Roman" pitchFamily="-60" charset="0"/>
              </a:rPr>
              <a:t>. Cuando usted ingrese</a:t>
            </a:r>
            <a:r>
              <a:rPr lang="es-US" baseline="0" noProof="0" dirty="0" smtClean="0">
                <a:latin typeface="Times New Roman" pitchFamily="-60" charset="0"/>
                <a:ea typeface="Times New Roman" pitchFamily="-60" charset="0"/>
                <a:cs typeface="Times New Roman" pitchFamily="-60" charset="0"/>
              </a:rPr>
              <a:t> en su cuenta en Internet, verá uno de cuatro iconos del tiempo que refleja cuánto ingreso su estrategia actual probablemente produzca comparado con su meta para la jubilación. Usted también puede experimentar con estrategias alternativas (como por ejemplo aumentar su tasa de ahorro) </a:t>
            </a:r>
            <a:r>
              <a:rPr lang="es-US" noProof="0" dirty="0" smtClean="0">
                <a:latin typeface="Times New Roman" pitchFamily="-60" charset="0"/>
                <a:ea typeface="Times New Roman" pitchFamily="-60" charset="0"/>
                <a:cs typeface="Times New Roman" pitchFamily="-60" charset="0"/>
              </a:rPr>
              <a:t>para ayudarle</a:t>
            </a:r>
            <a:r>
              <a:rPr lang="es-US" baseline="0" noProof="0" dirty="0" smtClean="0">
                <a:latin typeface="Times New Roman" pitchFamily="-60" charset="0"/>
                <a:ea typeface="Times New Roman" pitchFamily="-60" charset="0"/>
                <a:cs typeface="Times New Roman" pitchFamily="-60" charset="0"/>
              </a:rPr>
              <a:t> a mejorar su panorama</a:t>
            </a:r>
            <a:r>
              <a:rPr lang="es-US" noProof="0" dirty="0" smtClean="0">
                <a:latin typeface="Times New Roman" pitchFamily="-60" charset="0"/>
                <a:ea typeface="Times New Roman" pitchFamily="-60" charset="0"/>
                <a:cs typeface="Times New Roman" pitchFamily="-60" charset="0"/>
              </a:rPr>
              <a:t>. Hay mucho más que puede</a:t>
            </a:r>
            <a:r>
              <a:rPr lang="es-US" baseline="0" noProof="0" dirty="0" smtClean="0">
                <a:latin typeface="Times New Roman" pitchFamily="-60" charset="0"/>
                <a:ea typeface="Times New Roman" pitchFamily="-60" charset="0"/>
                <a:cs typeface="Times New Roman" pitchFamily="-60" charset="0"/>
              </a:rPr>
              <a:t> hacer en Internet</a:t>
            </a:r>
            <a:r>
              <a:rPr lang="es-US" noProof="0" dirty="0" smtClean="0">
                <a:latin typeface="Times New Roman" pitchFamily="-60" charset="0"/>
                <a:ea typeface="Times New Roman" pitchFamily="-60" charset="0"/>
                <a:cs typeface="Times New Roman" pitchFamily="-60" charset="0"/>
              </a:rPr>
              <a:t>, así que asegúrese de</a:t>
            </a:r>
            <a:r>
              <a:rPr lang="es-US" baseline="0" noProof="0" dirty="0" smtClean="0">
                <a:latin typeface="Times New Roman" pitchFamily="-60" charset="0"/>
                <a:ea typeface="Times New Roman" pitchFamily="-60" charset="0"/>
                <a:cs typeface="Times New Roman" pitchFamily="-60" charset="0"/>
              </a:rPr>
              <a:t> ingresar con regularidad</a:t>
            </a:r>
            <a:r>
              <a:rPr lang="en-US" dirty="0" smtClean="0">
                <a:latin typeface="Times New Roman" pitchFamily="-60" charset="0"/>
                <a:ea typeface="Times New Roman" pitchFamily="-60" charset="0"/>
                <a:cs typeface="Times New Roman" pitchFamily="-60" charset="0"/>
              </a:rPr>
              <a:t>.</a:t>
            </a:r>
            <a:endParaRPr lang="en-US" dirty="0">
              <a:latin typeface="Times New Roman" pitchFamily="-60" charset="0"/>
              <a:ea typeface="Times New Roman" pitchFamily="-60" charset="0"/>
              <a:cs typeface="Times New Roman" pitchFamily="-60" charset="0"/>
            </a:endParaRPr>
          </a:p>
          <a:p>
            <a:endParaRPr lang="en-US" i="1" dirty="0">
              <a:latin typeface="Times" pitchFamily="-60" charset="0"/>
              <a:ea typeface="Times" pitchFamily="-60" charset="0"/>
              <a:cs typeface="Times" pitchFamily="-60"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80" tIns="46638" rIns="93280" bIns="46638" anchor="b">
            <a:prstTxWarp prst="textNoShape">
              <a:avLst/>
            </a:prstTxWarp>
          </a:bodyPr>
          <a:lstStyle/>
          <a:p>
            <a:pPr algn="r" defTabSz="931611" eaLnBrk="0" hangingPunct="0"/>
            <a:fld id="{E170B2D1-9843-41A1-A4FB-6DC9F6DE1960}" type="slidenum">
              <a:rPr lang="en-US" sz="1200"/>
              <a:pPr algn="r" defTabSz="931611" eaLnBrk="0" hangingPunct="0"/>
              <a:t>26</a:t>
            </a:fld>
            <a:endParaRPr lang="en-US" sz="1200" dirty="0"/>
          </a:p>
        </p:txBody>
      </p:sp>
      <p:sp>
        <p:nvSpPr>
          <p:cNvPr id="58370" name="Rectangle 2"/>
          <p:cNvSpPr>
            <a:spLocks noGrp="1" noRot="1" noChangeAspect="1" noChangeArrowheads="1" noTextEdit="1"/>
          </p:cNvSpPr>
          <p:nvPr>
            <p:ph type="sldImg"/>
          </p:nvPr>
        </p:nvSpPr>
        <p:spPr>
          <a:solidFill>
            <a:srgbClr val="FFFFFF"/>
          </a:solidFill>
          <a:ln/>
        </p:spPr>
      </p:sp>
      <p:sp>
        <p:nvSpPr>
          <p:cNvPr id="58371" name="Rectangle 3"/>
          <p:cNvSpPr>
            <a:spLocks noGrp="1" noChangeArrowheads="1"/>
          </p:cNvSpPr>
          <p:nvPr>
            <p:ph type="body" idx="1"/>
          </p:nvPr>
        </p:nvSpPr>
        <p:spPr>
          <a:solidFill>
            <a:srgbClr val="FFFFFF"/>
          </a:solidFill>
          <a:ln/>
        </p:spPr>
        <p:txBody>
          <a:bodyPr/>
          <a:lstStyle/>
          <a:p>
            <a:r>
              <a:rPr lang="es-US" i="1" noProof="0" dirty="0" smtClean="0">
                <a:latin typeface="Times New Roman" pitchFamily="-60" charset="0"/>
                <a:ea typeface="Times New Roman" pitchFamily="-60" charset="0"/>
                <a:cs typeface="Times New Roman" pitchFamily="-60" charset="0"/>
              </a:rPr>
              <a:t>[Use</a:t>
            </a:r>
            <a:r>
              <a:rPr lang="es-US" i="1" baseline="0" noProof="0" dirty="0" smtClean="0">
                <a:latin typeface="Times New Roman" pitchFamily="-60" charset="0"/>
                <a:ea typeface="Times New Roman" pitchFamily="-60" charset="0"/>
                <a:cs typeface="Times New Roman" pitchFamily="-60" charset="0"/>
              </a:rPr>
              <a:t> para planes de EM en P3]</a:t>
            </a:r>
            <a:endParaRPr lang="es-US" i="1" noProof="0" dirty="0" smtClean="0">
              <a:latin typeface="Times New Roman" pitchFamily="-60" charset="0"/>
              <a:ea typeface="Times New Roman" pitchFamily="-60" charset="0"/>
              <a:cs typeface="Times New Roman" pitchFamily="-60" charset="0"/>
            </a:endParaRPr>
          </a:p>
          <a:p>
            <a:endParaRPr lang="es-US" noProof="0" dirty="0" smtClean="0">
              <a:latin typeface="Times New Roman" pitchFamily="-60" charset="0"/>
              <a:ea typeface="Times New Roman" pitchFamily="-60" charset="0"/>
              <a:cs typeface="Times New Roman" pitchFamily="-60" charset="0"/>
            </a:endParaRPr>
          </a:p>
          <a:p>
            <a:r>
              <a:rPr lang="es-US" noProof="0" dirty="0" smtClean="0">
                <a:latin typeface="Times New Roman" pitchFamily="-60" charset="0"/>
                <a:ea typeface="Times New Roman" pitchFamily="-60" charset="0"/>
                <a:cs typeface="Times New Roman" pitchFamily="-60" charset="0"/>
              </a:rPr>
              <a:t>Además es importante que usted utilice</a:t>
            </a:r>
            <a:r>
              <a:rPr lang="es-US" baseline="0" noProof="0" dirty="0" smtClean="0">
                <a:latin typeface="Times New Roman" pitchFamily="-60" charset="0"/>
                <a:ea typeface="Times New Roman" pitchFamily="-60" charset="0"/>
                <a:cs typeface="Times New Roman" pitchFamily="-60" charset="0"/>
              </a:rPr>
              <a:t> las herramientas que su plan le ofrece para ayudarle a mantenerse en camino</a:t>
            </a:r>
            <a:r>
              <a:rPr lang="es-US" noProof="0" dirty="0" smtClean="0">
                <a:latin typeface="Times New Roman" pitchFamily="-60" charset="0"/>
                <a:ea typeface="Times New Roman" pitchFamily="-60" charset="0"/>
                <a:cs typeface="Times New Roman" pitchFamily="-60" charset="0"/>
              </a:rPr>
              <a:t>.</a:t>
            </a:r>
          </a:p>
          <a:p>
            <a:r>
              <a:rPr lang="es-US" noProof="0" dirty="0" smtClean="0">
                <a:latin typeface="Times New Roman" pitchFamily="-60" charset="0"/>
                <a:ea typeface="Times New Roman" pitchFamily="-60" charset="0"/>
                <a:cs typeface="Times New Roman" pitchFamily="-60" charset="0"/>
              </a:rPr>
              <a:t>Por ejemplo</a:t>
            </a:r>
            <a:r>
              <a:rPr lang="es-US" baseline="0" noProof="0" dirty="0" smtClean="0">
                <a:latin typeface="Times New Roman" pitchFamily="-60" charset="0"/>
                <a:ea typeface="Times New Roman" pitchFamily="-60" charset="0"/>
                <a:cs typeface="Times New Roman" pitchFamily="-60" charset="0"/>
              </a:rPr>
              <a:t>, </a:t>
            </a:r>
            <a:r>
              <a:rPr lang="es-US" noProof="0" dirty="0" smtClean="0">
                <a:latin typeface="Times New Roman" pitchFamily="-60" charset="0"/>
                <a:ea typeface="Times New Roman" pitchFamily="-60" charset="0"/>
                <a:cs typeface="Times New Roman" pitchFamily="-60" charset="0"/>
              </a:rPr>
              <a:t>Transamerica ofrece los indicadores que ve aquí</a:t>
            </a:r>
            <a:r>
              <a:rPr lang="es-US" baseline="0" noProof="0" dirty="0" smtClean="0">
                <a:latin typeface="Times New Roman" pitchFamily="-60" charset="0"/>
                <a:ea typeface="Times New Roman" pitchFamily="-60" charset="0"/>
                <a:cs typeface="Times New Roman" pitchFamily="-60" charset="0"/>
              </a:rPr>
              <a:t> para darle una idea rápida de cómo le va</a:t>
            </a:r>
            <a:r>
              <a:rPr lang="es-US" noProof="0" dirty="0" smtClean="0">
                <a:latin typeface="Times New Roman" pitchFamily="-60" charset="0"/>
                <a:ea typeface="Times New Roman" pitchFamily="-60" charset="0"/>
                <a:cs typeface="Times New Roman" pitchFamily="-60" charset="0"/>
              </a:rPr>
              <a:t>. Se le llama su panorama para</a:t>
            </a:r>
            <a:r>
              <a:rPr lang="es-US" baseline="0" noProof="0" dirty="0" smtClean="0">
                <a:latin typeface="Times New Roman" pitchFamily="-60" charset="0"/>
                <a:ea typeface="Times New Roman" pitchFamily="-60" charset="0"/>
                <a:cs typeface="Times New Roman" pitchFamily="-60" charset="0"/>
              </a:rPr>
              <a:t> la jubilación</a:t>
            </a:r>
            <a:r>
              <a:rPr lang="es-US" noProof="0" dirty="0" smtClean="0">
                <a:latin typeface="Times New Roman" pitchFamily="-60" charset="0"/>
                <a:ea typeface="Times New Roman" pitchFamily="-60" charset="0"/>
                <a:cs typeface="Times New Roman" pitchFamily="-60" charset="0"/>
              </a:rPr>
              <a:t>. Cuando usted ingrese</a:t>
            </a:r>
            <a:r>
              <a:rPr lang="es-US" baseline="0" noProof="0" dirty="0" smtClean="0">
                <a:latin typeface="Times New Roman" pitchFamily="-60" charset="0"/>
                <a:ea typeface="Times New Roman" pitchFamily="-60" charset="0"/>
                <a:cs typeface="Times New Roman" pitchFamily="-60" charset="0"/>
              </a:rPr>
              <a:t> en su cuenta en Internet, verá uno de cuatro iconos del tiempo que refleja cuánto ingreso su estrategia actual probablemente produzca comparado con su meta para la jubilación. Usted también puede experimentar con estrategias alternativas (como por ejemplo aumentar su tasa de ahorro) </a:t>
            </a:r>
            <a:r>
              <a:rPr lang="es-US" noProof="0" dirty="0" smtClean="0">
                <a:latin typeface="Times New Roman" pitchFamily="-60" charset="0"/>
                <a:ea typeface="Times New Roman" pitchFamily="-60" charset="0"/>
                <a:cs typeface="Times New Roman" pitchFamily="-60" charset="0"/>
              </a:rPr>
              <a:t>para ayudarle</a:t>
            </a:r>
            <a:r>
              <a:rPr lang="es-US" baseline="0" noProof="0" dirty="0" smtClean="0">
                <a:latin typeface="Times New Roman" pitchFamily="-60" charset="0"/>
                <a:ea typeface="Times New Roman" pitchFamily="-60" charset="0"/>
                <a:cs typeface="Times New Roman" pitchFamily="-60" charset="0"/>
              </a:rPr>
              <a:t> a mejorar su panorama</a:t>
            </a:r>
            <a:r>
              <a:rPr lang="es-US" noProof="0" dirty="0" smtClean="0">
                <a:latin typeface="Times New Roman" pitchFamily="-60" charset="0"/>
                <a:ea typeface="Times New Roman" pitchFamily="-60" charset="0"/>
                <a:cs typeface="Times New Roman" pitchFamily="-60" charset="0"/>
              </a:rPr>
              <a:t>. Hay mucho más que puede</a:t>
            </a:r>
            <a:r>
              <a:rPr lang="es-US" baseline="0" noProof="0" dirty="0" smtClean="0">
                <a:latin typeface="Times New Roman" pitchFamily="-60" charset="0"/>
                <a:ea typeface="Times New Roman" pitchFamily="-60" charset="0"/>
                <a:cs typeface="Times New Roman" pitchFamily="-60" charset="0"/>
              </a:rPr>
              <a:t> hacer en Internet</a:t>
            </a:r>
            <a:r>
              <a:rPr lang="es-US" noProof="0" dirty="0" smtClean="0">
                <a:latin typeface="Times New Roman" pitchFamily="-60" charset="0"/>
                <a:ea typeface="Times New Roman" pitchFamily="-60" charset="0"/>
                <a:cs typeface="Times New Roman" pitchFamily="-60" charset="0"/>
              </a:rPr>
              <a:t>, así que asegúrese de</a:t>
            </a:r>
            <a:r>
              <a:rPr lang="es-US" baseline="0" noProof="0" dirty="0" smtClean="0">
                <a:latin typeface="Times New Roman" pitchFamily="-60" charset="0"/>
                <a:ea typeface="Times New Roman" pitchFamily="-60" charset="0"/>
                <a:cs typeface="Times New Roman" pitchFamily="-60" charset="0"/>
              </a:rPr>
              <a:t> ingresar con regularidad</a:t>
            </a:r>
            <a:r>
              <a:rPr lang="en-US" dirty="0" smtClean="0">
                <a:latin typeface="Times New Roman" pitchFamily="-60" charset="0"/>
                <a:ea typeface="Times New Roman" pitchFamily="-60" charset="0"/>
                <a:cs typeface="Times New Roman" pitchFamily="-60" charset="0"/>
              </a:rPr>
              <a:t>.</a:t>
            </a:r>
          </a:p>
          <a:p>
            <a:endParaRPr lang="es-US" i="1" noProof="0" dirty="0">
              <a:latin typeface="Times" pitchFamily="-60" charset="0"/>
              <a:ea typeface="Times" pitchFamily="-60" charset="0"/>
              <a:cs typeface="Times" pitchFamily="-60"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92" tIns="46645" rIns="93292" bIns="46645" anchor="b">
            <a:prstTxWarp prst="textNoShape">
              <a:avLst/>
            </a:prstTxWarp>
          </a:bodyPr>
          <a:lstStyle/>
          <a:p>
            <a:pPr algn="r" defTabSz="933214" eaLnBrk="0" hangingPunct="0"/>
            <a:fld id="{5C6AE71E-16BA-4DDA-96BE-BCF7B689851B}" type="slidenum">
              <a:rPr lang="en-US" sz="1200"/>
              <a:pPr algn="r" defTabSz="933214" eaLnBrk="0" hangingPunct="0"/>
              <a:t>27</a:t>
            </a:fld>
            <a:endParaRPr lang="en-US" sz="1200" dirty="0"/>
          </a:p>
        </p:txBody>
      </p:sp>
      <p:sp>
        <p:nvSpPr>
          <p:cNvPr id="60418" name="Rectangle 2"/>
          <p:cNvSpPr>
            <a:spLocks noGrp="1" noRot="1" noChangeAspect="1" noChangeArrowheads="1" noTextEdit="1"/>
          </p:cNvSpPr>
          <p:nvPr>
            <p:ph type="sldImg"/>
          </p:nvPr>
        </p:nvSpPr>
        <p:spPr>
          <a:solidFill>
            <a:srgbClr val="FFFFFF"/>
          </a:solidFill>
          <a:ln/>
        </p:spPr>
      </p:sp>
      <p:sp>
        <p:nvSpPr>
          <p:cNvPr id="60419" name="Rectangle 3"/>
          <p:cNvSpPr>
            <a:spLocks noGrp="1" noChangeArrowheads="1"/>
          </p:cNvSpPr>
          <p:nvPr>
            <p:ph type="body" idx="1"/>
          </p:nvPr>
        </p:nvSpPr>
        <p:spPr>
          <a:solidFill>
            <a:srgbClr val="FFFFFF"/>
          </a:solidFill>
          <a:ln/>
        </p:spPr>
        <p:txBody>
          <a:bodyPr/>
          <a:lstStyle/>
          <a:p>
            <a:r>
              <a:rPr lang="es-US" b="0" i="1" noProof="0" dirty="0" smtClean="0">
                <a:latin typeface="Times" pitchFamily="-60" charset="0"/>
                <a:ea typeface="Times" pitchFamily="-60" charset="0"/>
                <a:cs typeface="Times" pitchFamily="-60" charset="0"/>
              </a:rPr>
              <a:t>[Use para planes de EM: asegúrese de actualizar</a:t>
            </a:r>
            <a:r>
              <a:rPr lang="es-US" b="0" i="1" baseline="0" noProof="0" dirty="0" smtClean="0">
                <a:latin typeface="Times" pitchFamily="-60" charset="0"/>
                <a:ea typeface="Times" pitchFamily="-60" charset="0"/>
                <a:cs typeface="Times" pitchFamily="-60" charset="0"/>
              </a:rPr>
              <a:t> la diapositiva para incluir el teléfono apropiado, según la compañía que mantiene los archivos.</a:t>
            </a:r>
            <a:r>
              <a:rPr lang="es-US" b="0" i="1" noProof="0" dirty="0" smtClean="0">
                <a:latin typeface="Times" pitchFamily="-60" charset="0"/>
                <a:ea typeface="Times" pitchFamily="-60" charset="0"/>
                <a:cs typeface="Times" pitchFamily="-60" charset="0"/>
              </a:rPr>
              <a:t>]</a:t>
            </a:r>
          </a:p>
          <a:p>
            <a:endParaRPr lang="es-US" b="0" noProof="0" dirty="0" smtClean="0">
              <a:latin typeface="Times" pitchFamily="-60" charset="0"/>
              <a:ea typeface="Times" pitchFamily="-60" charset="0"/>
              <a:cs typeface="Times" pitchFamily="-60" charset="0"/>
            </a:endParaRPr>
          </a:p>
          <a:p>
            <a:r>
              <a:rPr lang="es-US" b="0" noProof="0" dirty="0" smtClean="0">
                <a:latin typeface="Times" pitchFamily="-60" charset="0"/>
                <a:ea typeface="Times" pitchFamily="-60" charset="0"/>
                <a:cs typeface="Times" pitchFamily="-60" charset="0"/>
              </a:rPr>
              <a:t>Lo</a:t>
            </a:r>
            <a:r>
              <a:rPr lang="es-US" b="0" baseline="0" noProof="0" dirty="0" smtClean="0">
                <a:latin typeface="Times" pitchFamily="-60" charset="0"/>
                <a:ea typeface="Times" pitchFamily="-60" charset="0"/>
                <a:cs typeface="Times" pitchFamily="-60" charset="0"/>
              </a:rPr>
              <a:t> único que tiene que hacer es llamar al [TAE CSC: 1-800-401</a:t>
            </a:r>
            <a:r>
              <a:rPr lang="es-US" b="0" noProof="0" dirty="0" smtClean="0">
                <a:latin typeface="Times" pitchFamily="-60" charset="0"/>
                <a:ea typeface="Times" pitchFamily="-60" charset="0"/>
                <a:cs typeface="Times" pitchFamily="-60" charset="0"/>
              </a:rPr>
              <a:t>-8726</a:t>
            </a:r>
            <a:r>
              <a:rPr lang="es-US" b="0" noProof="0" dirty="0" smtClean="0">
                <a:latin typeface="Times" pitchFamily="-60" charset="0"/>
                <a:ea typeface="Times" pitchFamily="-60" charset="0"/>
                <a:cs typeface="Times" pitchFamily="-60" charset="0"/>
              </a:rPr>
              <a:t>,</a:t>
            </a:r>
            <a:r>
              <a:rPr lang="es-US" b="0" baseline="0" noProof="0" dirty="0" smtClean="0">
                <a:latin typeface="Times" pitchFamily="-60" charset="0"/>
                <a:ea typeface="Times" pitchFamily="-60" charset="0"/>
                <a:cs typeface="Times" pitchFamily="-60" charset="0"/>
              </a:rPr>
              <a:t> </a:t>
            </a:r>
            <a:r>
              <a:rPr lang="es-US" b="0" baseline="0" noProof="0" dirty="0" smtClean="0">
                <a:latin typeface="Times" pitchFamily="-60" charset="0"/>
                <a:ea typeface="Times" pitchFamily="-60" charset="0"/>
                <a:cs typeface="Times" pitchFamily="-60" charset="0"/>
              </a:rPr>
              <a:t>Diversified: 1-877-234-9293]</a:t>
            </a:r>
            <a:r>
              <a:rPr lang="es-US" b="0" noProof="0" dirty="0" smtClean="0">
                <a:latin typeface="Times" pitchFamily="-60" charset="0"/>
                <a:ea typeface="Times" pitchFamily="-60" charset="0"/>
                <a:cs typeface="Times" pitchFamily="-60" charset="0"/>
              </a:rPr>
              <a:t> para hablar con un representante</a:t>
            </a:r>
            <a:r>
              <a:rPr lang="es-US" b="0" baseline="0" noProof="0" dirty="0" smtClean="0">
                <a:latin typeface="Times" pitchFamily="-60" charset="0"/>
                <a:ea typeface="Times" pitchFamily="-60" charset="0"/>
                <a:cs typeface="Times" pitchFamily="-60" charset="0"/>
              </a:rPr>
              <a:t> de Transamerica quien puede ayudarle a</a:t>
            </a:r>
            <a:r>
              <a:rPr lang="es-US" b="0" noProof="0" dirty="0" smtClean="0">
                <a:latin typeface="Times" pitchFamily="-60" charset="0"/>
                <a:ea typeface="Times" pitchFamily="-60" charset="0"/>
                <a:cs typeface="Times" pitchFamily="-60" charset="0"/>
              </a:rPr>
              <a:t>:</a:t>
            </a:r>
          </a:p>
          <a:p>
            <a:pPr>
              <a:buFontTx/>
              <a:buChar char="•"/>
            </a:pPr>
            <a:r>
              <a:rPr lang="es-US" b="0" noProof="0" dirty="0" smtClean="0">
                <a:latin typeface="Times" pitchFamily="-60" charset="0"/>
                <a:ea typeface="Times" pitchFamily="-60" charset="0"/>
                <a:cs typeface="Times" pitchFamily="-60" charset="0"/>
              </a:rPr>
              <a:t> Cambiar de estrategia,</a:t>
            </a:r>
          </a:p>
          <a:p>
            <a:pPr>
              <a:buFontTx/>
              <a:buChar char="•"/>
            </a:pPr>
            <a:r>
              <a:rPr lang="es-US" b="0" noProof="0" dirty="0" smtClean="0">
                <a:latin typeface="Times" pitchFamily="-60" charset="0"/>
                <a:ea typeface="Times" pitchFamily="-60" charset="0"/>
                <a:cs typeface="Times" pitchFamily="-60" charset="0"/>
              </a:rPr>
              <a:t> Consolidar sus activos, u</a:t>
            </a:r>
          </a:p>
          <a:p>
            <a:pPr>
              <a:buFontTx/>
              <a:buChar char="•"/>
            </a:pPr>
            <a:r>
              <a:rPr lang="es-US" b="0" noProof="0" dirty="0" smtClean="0">
                <a:latin typeface="Times" pitchFamily="-60" charset="0"/>
                <a:ea typeface="Times" pitchFamily="-60" charset="0"/>
                <a:cs typeface="Times" pitchFamily="-60" charset="0"/>
              </a:rPr>
              <a:t> Obtener información sobre su plan para la jubilación.</a:t>
            </a:r>
          </a:p>
          <a:p>
            <a:pPr>
              <a:buFontTx/>
              <a:buNone/>
            </a:pPr>
            <a:endParaRPr lang="es-US" b="0" noProof="0" dirty="0" smtClean="0">
              <a:latin typeface="Times" pitchFamily="-60" charset="0"/>
              <a:ea typeface="Times" pitchFamily="-60" charset="0"/>
              <a:cs typeface="Times" pitchFamily="-60" charset="0"/>
            </a:endParaRPr>
          </a:p>
          <a:p>
            <a:pPr>
              <a:buFontTx/>
              <a:buNone/>
            </a:pPr>
            <a:r>
              <a:rPr lang="es-US" b="0" noProof="0" dirty="0" smtClean="0">
                <a:latin typeface="Times" pitchFamily="-60" charset="0"/>
                <a:ea typeface="Times" pitchFamily="-60" charset="0"/>
                <a:cs typeface="Times" pitchFamily="-60" charset="0"/>
              </a:rPr>
              <a:t>Están</a:t>
            </a:r>
            <a:r>
              <a:rPr lang="es-US" b="0" baseline="0" noProof="0" dirty="0" smtClean="0">
                <a:latin typeface="Times" pitchFamily="-60" charset="0"/>
                <a:ea typeface="Times" pitchFamily="-60" charset="0"/>
                <a:cs typeface="Times" pitchFamily="-60" charset="0"/>
              </a:rPr>
              <a:t> disponibles de lunes a viernes, de las [TAE CSC: 8:00 a.m. a las 8:00 p.m., NAV CSC: 8:00 a.m. a las 8:00 p.m., Diversified: 8:00 a.m. a las 9:00 p.m.], hora del este.</a:t>
            </a:r>
            <a:endParaRPr lang="es-US" b="0" noProof="0" dirty="0" smtClean="0">
              <a:latin typeface="Times" pitchFamily="-60" charset="0"/>
              <a:ea typeface="Times" pitchFamily="-60" charset="0"/>
              <a:cs typeface="Times" pitchFamily="-60" charset="0"/>
            </a:endParaRPr>
          </a:p>
          <a:p>
            <a:endParaRPr lang="es-US" b="0" noProof="0" dirty="0" smtClean="0">
              <a:latin typeface="Times" pitchFamily="-60" charset="0"/>
              <a:ea typeface="Times" pitchFamily="-60" charset="0"/>
              <a:cs typeface="Times" pitchFamily="-60" charset="0"/>
            </a:endParaRPr>
          </a:p>
          <a:p>
            <a:r>
              <a:rPr lang="es-US" b="0" noProof="0" dirty="0" smtClean="0">
                <a:latin typeface="Times" pitchFamily="-60" charset="0"/>
                <a:ea typeface="Times" pitchFamily="-60" charset="0"/>
                <a:cs typeface="Times" pitchFamily="-60" charset="0"/>
              </a:rPr>
              <a:t>A</a:t>
            </a:r>
            <a:r>
              <a:rPr lang="es-US" b="0" baseline="0" noProof="0" dirty="0" smtClean="0">
                <a:latin typeface="Times" pitchFamily="-60" charset="0"/>
                <a:ea typeface="Times" pitchFamily="-60" charset="0"/>
                <a:cs typeface="Times" pitchFamily="-60" charset="0"/>
              </a:rPr>
              <a:t> veces simplemente necesita tener acceso a alguien quien puede ofrecerle apoyo cuando lo necesite</a:t>
            </a:r>
            <a:r>
              <a:rPr lang="es-US" b="0" noProof="0" dirty="0" smtClean="0">
                <a:latin typeface="Times" pitchFamily="-60" charset="0"/>
                <a:ea typeface="Times" pitchFamily="-60" charset="0"/>
                <a:cs typeface="Times" pitchFamily="-60" charset="0"/>
              </a:rPr>
              <a:t>. Con Transamerica, est</a:t>
            </a:r>
            <a:r>
              <a:rPr lang="es-US" b="0" baseline="0" noProof="0" dirty="0" smtClean="0">
                <a:latin typeface="Times" pitchFamily="-60" charset="0"/>
                <a:ea typeface="Times" pitchFamily="-60" charset="0"/>
                <a:cs typeface="Times" pitchFamily="-60" charset="0"/>
              </a:rPr>
              <a:t>o es precisamente lo que recibe</a:t>
            </a:r>
            <a:r>
              <a:rPr lang="es-US" b="0" noProof="0" dirty="0" smtClean="0">
                <a:latin typeface="Times" pitchFamily="-60" charset="0"/>
                <a:ea typeface="Times" pitchFamily="-60" charset="0"/>
                <a:cs typeface="Times" pitchFamily="-60" charset="0"/>
              </a:rPr>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a:ln/>
        </p:spPr>
      </p:sp>
      <p:sp>
        <p:nvSpPr>
          <p:cNvPr id="7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2762">
              <a:defRPr/>
            </a:pPr>
            <a:r>
              <a:rPr lang="es-US" b="0" i="1" noProof="0" dirty="0" smtClean="0">
                <a:latin typeface="Times" pitchFamily="-60" charset="0"/>
                <a:ea typeface="Times" pitchFamily="-60" charset="0"/>
                <a:cs typeface="Times" pitchFamily="-60" charset="0"/>
              </a:rPr>
              <a:t>[USE ESTA DIAPOSITIVA SI EL PLAN OFRECE </a:t>
            </a:r>
            <a:r>
              <a:rPr lang="es-US" b="0" i="1" baseline="0" noProof="0" dirty="0" smtClean="0">
                <a:latin typeface="Times" pitchFamily="-60" charset="0"/>
                <a:ea typeface="Times" pitchFamily="-60" charset="0"/>
                <a:cs typeface="Times" pitchFamily="-60" charset="0"/>
              </a:rPr>
              <a:t>SERVICIO DE AUTO-AUMENTO]</a:t>
            </a:r>
            <a:endParaRPr lang="es-US" b="0" i="1" noProof="0" dirty="0" smtClean="0">
              <a:latin typeface="Times" pitchFamily="-60" charset="0"/>
              <a:ea typeface="Times" pitchFamily="-60" charset="0"/>
              <a:cs typeface="Times" pitchFamily="-60" charset="0"/>
            </a:endParaRPr>
          </a:p>
          <a:p>
            <a:endParaRPr lang="es-US" b="0" noProof="0" dirty="0" smtClean="0">
              <a:latin typeface="Times" pitchFamily="-60" charset="0"/>
              <a:ea typeface="Times" pitchFamily="-60" charset="0"/>
              <a:cs typeface="Times" pitchFamily="-60" charset="0"/>
            </a:endParaRPr>
          </a:p>
          <a:p>
            <a:r>
              <a:rPr lang="es-US" b="0" noProof="0" dirty="0" smtClean="0">
                <a:latin typeface="Times" pitchFamily="-60" charset="0"/>
                <a:ea typeface="Times" pitchFamily="-60" charset="0"/>
                <a:cs typeface="Times" pitchFamily="-60" charset="0"/>
              </a:rPr>
              <a:t>Una</a:t>
            </a:r>
            <a:r>
              <a:rPr lang="es-US" b="0" baseline="0" noProof="0" dirty="0" smtClean="0">
                <a:latin typeface="Times" pitchFamily="-60" charset="0"/>
                <a:ea typeface="Times" pitchFamily="-60" charset="0"/>
                <a:cs typeface="Times" pitchFamily="-60" charset="0"/>
              </a:rPr>
              <a:t> cosa más que le queda por hacer para empezar a realizar todos los beneficios del plan para la jubilación patrocinado por su empleador: ¡tome acción</a:t>
            </a:r>
            <a:r>
              <a:rPr lang="es-US" b="0" noProof="0" dirty="0" smtClean="0">
                <a:latin typeface="Times" pitchFamily="-60" charset="0"/>
                <a:ea typeface="Times" pitchFamily="-60" charset="0"/>
                <a:cs typeface="Times" pitchFamily="-60" charset="0"/>
              </a:rPr>
              <a:t>!</a:t>
            </a:r>
          </a:p>
          <a:p>
            <a:endParaRPr lang="es-US" b="0" noProof="0" dirty="0" smtClean="0">
              <a:latin typeface="Times" pitchFamily="-60" charset="0"/>
              <a:ea typeface="Times" pitchFamily="-60" charset="0"/>
              <a:cs typeface="Times" pitchFamily="-60" charset="0"/>
            </a:endParaRPr>
          </a:p>
          <a:p>
            <a:r>
              <a:rPr lang="es-US" b="0" noProof="0" dirty="0" smtClean="0">
                <a:latin typeface="Times" pitchFamily="-60" charset="0"/>
                <a:ea typeface="Times" pitchFamily="-60" charset="0"/>
                <a:cs typeface="Times" pitchFamily="-60" charset="0"/>
              </a:rPr>
              <a:t>¡Inscríbase ahora! </a:t>
            </a:r>
            <a:r>
              <a:rPr lang="es-US" b="0" i="0" noProof="0" dirty="0" smtClean="0">
                <a:latin typeface="Times" pitchFamily="-60" charset="0"/>
                <a:ea typeface="Times" pitchFamily="-60" charset="0"/>
                <a:cs typeface="Times" pitchFamily="-60" charset="0"/>
              </a:rPr>
              <a:t>[ingresando</a:t>
            </a:r>
            <a:r>
              <a:rPr lang="es-US" b="0" i="0" baseline="0" noProof="0" dirty="0" smtClean="0">
                <a:latin typeface="Times" pitchFamily="-60" charset="0"/>
                <a:ea typeface="Times" pitchFamily="-60" charset="0"/>
                <a:cs typeface="Times" pitchFamily="-60" charset="0"/>
              </a:rPr>
              <a:t> en Internet cuando vuelva a su escritorio o completando este formulario antes de que salga de esta sala</a:t>
            </a:r>
            <a:r>
              <a:rPr lang="es-US" b="0" i="0" noProof="0" dirty="0" smtClean="0">
                <a:latin typeface="Times" pitchFamily="-60" charset="0"/>
                <a:ea typeface="Times" pitchFamily="-60" charset="0"/>
                <a:cs typeface="Times" pitchFamily="-60" charset="0"/>
              </a:rPr>
              <a:t>] </a:t>
            </a:r>
            <a:r>
              <a:rPr lang="es-US" b="0" noProof="0" dirty="0" smtClean="0">
                <a:latin typeface="Times" pitchFamily="-60" charset="0"/>
                <a:ea typeface="Times" pitchFamily="-60" charset="0"/>
                <a:cs typeface="Times" pitchFamily="-60" charset="0"/>
              </a:rPr>
              <a:t>Aporte</a:t>
            </a:r>
            <a:r>
              <a:rPr lang="es-US" b="0" baseline="0" noProof="0" dirty="0" smtClean="0">
                <a:latin typeface="Times" pitchFamily="-60" charset="0"/>
                <a:ea typeface="Times" pitchFamily="-60" charset="0"/>
                <a:cs typeface="Times" pitchFamily="-60" charset="0"/>
              </a:rPr>
              <a:t> todo lo que pueda, y recuerde usar los tres objetivos como guía sobre cuándo aportar</a:t>
            </a:r>
            <a:r>
              <a:rPr lang="es-US" b="0" noProof="0" dirty="0" smtClean="0">
                <a:latin typeface="Times" pitchFamily="-60" charset="0"/>
                <a:ea typeface="Times" pitchFamily="-60" charset="0"/>
                <a:cs typeface="Times" pitchFamily="-60" charset="0"/>
              </a:rPr>
              <a:t>. Considere ahorrar por lo menos el 10% de su pago</a:t>
            </a:r>
            <a:r>
              <a:rPr lang="es-US" b="0" noProof="0" dirty="0" smtClean="0">
                <a:solidFill>
                  <a:srgbClr val="FF0000"/>
                </a:solidFill>
                <a:latin typeface="Times" pitchFamily="-60" charset="0"/>
                <a:ea typeface="Times" pitchFamily="-60" charset="0"/>
                <a:cs typeface="Times" pitchFamily="-60" charset="0"/>
              </a:rPr>
              <a:t> </a:t>
            </a:r>
            <a:r>
              <a:rPr lang="es-US" b="0" i="0" noProof="0" dirty="0" smtClean="0">
                <a:solidFill>
                  <a:srgbClr val="E50023"/>
                </a:solidFill>
                <a:latin typeface="Times" pitchFamily="-60" charset="0"/>
                <a:ea typeface="Times" pitchFamily="-60" charset="0"/>
                <a:cs typeface="Times" pitchFamily="-60" charset="0"/>
              </a:rPr>
              <a:t>[</a:t>
            </a:r>
            <a:r>
              <a:rPr lang="es-US" b="0" i="0" noProof="0" dirty="0" smtClean="0">
                <a:latin typeface="Times" pitchFamily="-60" charset="0"/>
                <a:ea typeface="Times" pitchFamily="-60" charset="0"/>
                <a:cs typeface="Times" pitchFamily="-60" charset="0"/>
              </a:rPr>
              <a:t>o</a:t>
            </a:r>
            <a:r>
              <a:rPr lang="es-US" b="0" i="0" baseline="0" noProof="0" dirty="0" smtClean="0">
                <a:latin typeface="Times" pitchFamily="-60" charset="0"/>
                <a:ea typeface="Times" pitchFamily="-60" charset="0"/>
                <a:cs typeface="Times" pitchFamily="-60" charset="0"/>
              </a:rPr>
              <a:t> el mínimo para recibir la contribución añadida completa de su empleador</a:t>
            </a:r>
            <a:r>
              <a:rPr lang="es-US" b="0" i="0" noProof="0" dirty="0" smtClean="0">
                <a:solidFill>
                  <a:srgbClr val="E50023"/>
                </a:solidFill>
                <a:latin typeface="Times" pitchFamily="-60" charset="0"/>
                <a:ea typeface="Times" pitchFamily="-60" charset="0"/>
                <a:cs typeface="Times" pitchFamily="-60" charset="0"/>
              </a:rPr>
              <a:t>].</a:t>
            </a:r>
          </a:p>
          <a:p>
            <a:endParaRPr lang="es-US" b="0" noProof="0" dirty="0" smtClean="0">
              <a:latin typeface="Times" pitchFamily="-60" charset="0"/>
              <a:ea typeface="Times" pitchFamily="-60" charset="0"/>
              <a:cs typeface="Times" pitchFamily="-60" charset="0"/>
            </a:endParaRPr>
          </a:p>
          <a:p>
            <a:r>
              <a:rPr lang="es-US" b="0" noProof="0" dirty="0" smtClean="0">
                <a:latin typeface="Times" pitchFamily="-60" charset="0"/>
                <a:ea typeface="Times" pitchFamily="-60" charset="0"/>
                <a:cs typeface="Times" pitchFamily="-60" charset="0"/>
              </a:rPr>
              <a:t>Comprométase a realizar incrementos anuales en sus aportaciones, suscribiéndose al</a:t>
            </a:r>
            <a:r>
              <a:rPr lang="es-US" b="0" baseline="0" noProof="0" dirty="0" smtClean="0">
                <a:latin typeface="Times" pitchFamily="-60" charset="0"/>
                <a:ea typeface="Times" pitchFamily="-60" charset="0"/>
                <a:cs typeface="Times" pitchFamily="-60" charset="0"/>
              </a:rPr>
              <a:t> </a:t>
            </a:r>
            <a:r>
              <a:rPr lang="es-US" sz="1200" kern="1200" dirty="0" smtClean="0">
                <a:solidFill>
                  <a:schemeClr val="tx1"/>
                </a:solidFill>
                <a:latin typeface="Times" pitchFamily="-109" charset="0"/>
                <a:ea typeface="ＭＳ Ｐゴシック" pitchFamily="-109" charset="-128"/>
                <a:cs typeface="ＭＳ Ｐゴシック" pitchFamily="-109" charset="-128"/>
              </a:rPr>
              <a:t>servicio de auto-aumento</a:t>
            </a:r>
            <a:r>
              <a:rPr lang="es-US" b="0" noProof="0" dirty="0" smtClean="0">
                <a:latin typeface="Times" pitchFamily="-60" charset="0"/>
                <a:ea typeface="Times" pitchFamily="-60" charset="0"/>
                <a:cs typeface="Times" pitchFamily="-60" charset="0"/>
              </a:rPr>
              <a:t>. Esto le ayudará a alcanzar</a:t>
            </a:r>
            <a:r>
              <a:rPr lang="es-US" b="0" baseline="0" noProof="0" dirty="0" smtClean="0">
                <a:latin typeface="Times" pitchFamily="-60" charset="0"/>
                <a:ea typeface="Times" pitchFamily="-60" charset="0"/>
                <a:cs typeface="Times" pitchFamily="-60" charset="0"/>
              </a:rPr>
              <a:t> el siguiente nivel de ahorro y a tener un panorama más brillante para la jubilación</a:t>
            </a:r>
            <a:r>
              <a:rPr lang="es-US" b="0" noProof="0" dirty="0" smtClean="0">
                <a:latin typeface="Times" pitchFamily="-60" charset="0"/>
                <a:ea typeface="Times" pitchFamily="-60" charset="0"/>
                <a:cs typeface="Times" pitchFamily="-60" charset="0"/>
              </a:rPr>
              <a:t>.</a:t>
            </a:r>
          </a:p>
          <a:p>
            <a:endParaRPr lang="es-US" b="0" noProof="0" dirty="0" smtClean="0">
              <a:latin typeface="Times" pitchFamily="-60" charset="0"/>
              <a:ea typeface="Times" pitchFamily="-60" charset="0"/>
              <a:cs typeface="Times" pitchFamily="-60" charset="0"/>
            </a:endParaRPr>
          </a:p>
          <a:p>
            <a:r>
              <a:rPr lang="es-US" b="0" noProof="0" dirty="0" smtClean="0">
                <a:latin typeface="Times" pitchFamily="-60" charset="0"/>
                <a:ea typeface="Times" pitchFamily="-60" charset="0"/>
                <a:cs typeface="Times" pitchFamily="-60" charset="0"/>
              </a:rPr>
              <a:t>Y finalmente, considere simplificar las decisiones</a:t>
            </a:r>
            <a:r>
              <a:rPr lang="es-US" b="0" baseline="0" noProof="0" dirty="0" smtClean="0">
                <a:latin typeface="Times" pitchFamily="-60" charset="0"/>
                <a:ea typeface="Times" pitchFamily="-60" charset="0"/>
                <a:cs typeface="Times" pitchFamily="-60" charset="0"/>
              </a:rPr>
              <a:t> básicas de inversión, eligiendo una de las soluciones disponibles a través de su plan</a:t>
            </a:r>
            <a:r>
              <a:rPr lang="es-US" b="0" noProof="0" dirty="0" smtClean="0">
                <a:latin typeface="Times" pitchFamily="-60" charset="0"/>
                <a:ea typeface="Times" pitchFamily="-60" charset="0"/>
                <a:cs typeface="Times" pitchFamily="-60" charset="0"/>
              </a:rPr>
              <a:t>. </a:t>
            </a:r>
            <a:r>
              <a:rPr lang="es-US" b="0" i="1" noProof="0" dirty="0" smtClean="0">
                <a:solidFill>
                  <a:srgbClr val="FF0000"/>
                </a:solidFill>
                <a:latin typeface="Times" pitchFamily="-60" charset="0"/>
                <a:ea typeface="Times" pitchFamily="-60" charset="0"/>
                <a:cs typeface="Times" pitchFamily="-60" charset="0"/>
              </a:rPr>
              <a:t>[Refiérase a PX</a:t>
            </a:r>
            <a:r>
              <a:rPr lang="es-US" b="0" i="1" baseline="0" noProof="0" dirty="0" smtClean="0">
                <a:solidFill>
                  <a:srgbClr val="FF0000"/>
                </a:solidFill>
                <a:latin typeface="Times" pitchFamily="-60" charset="0"/>
                <a:ea typeface="Times" pitchFamily="-60" charset="0"/>
                <a:cs typeface="Times" pitchFamily="-60" charset="0"/>
              </a:rPr>
              <a:t> o los fondos de fecha especificada como sea apropiada para este </a:t>
            </a:r>
            <a:r>
              <a:rPr lang="es-US" b="0" i="1" noProof="0" dirty="0" smtClean="0">
                <a:solidFill>
                  <a:srgbClr val="FF0000"/>
                </a:solidFill>
                <a:latin typeface="Times" pitchFamily="-60" charset="0"/>
                <a:ea typeface="Times" pitchFamily="-60" charset="0"/>
                <a:cs typeface="Times" pitchFamily="-60" charset="0"/>
              </a:rPr>
              <a:t>plan.]</a:t>
            </a:r>
            <a:r>
              <a:rPr lang="es-US" b="0" i="1" noProof="0" dirty="0" smtClean="0">
                <a:latin typeface="Times" pitchFamily="-60" charset="0"/>
                <a:ea typeface="Times" pitchFamily="-60" charset="0"/>
                <a:cs typeface="Times" pitchFamily="-60" charset="0"/>
              </a:rPr>
              <a:t> </a:t>
            </a:r>
            <a:r>
              <a:rPr lang="es-US" b="0" noProof="0" dirty="0" smtClean="0">
                <a:latin typeface="Times" pitchFamily="-60" charset="0"/>
                <a:ea typeface="Times" pitchFamily="-60" charset="0"/>
                <a:cs typeface="Times" pitchFamily="-60" charset="0"/>
              </a:rPr>
              <a:t>Estas soluciones</a:t>
            </a:r>
            <a:r>
              <a:rPr lang="es-US" b="0" baseline="0" noProof="0" dirty="0" smtClean="0">
                <a:latin typeface="Times" pitchFamily="-60" charset="0"/>
                <a:ea typeface="Times" pitchFamily="-60" charset="0"/>
                <a:cs typeface="Times" pitchFamily="-60" charset="0"/>
              </a:rPr>
              <a:t> se diseñaron para ofrecer diversificación y re-equilibrio automáticos</a:t>
            </a:r>
            <a:r>
              <a:rPr lang="es-US" b="0" noProof="0" dirty="0" smtClean="0">
                <a:latin typeface="Times" pitchFamily="-60" charset="0"/>
                <a:ea typeface="Times" pitchFamily="-60" charset="0"/>
                <a:cs typeface="Times" pitchFamily="-60" charset="0"/>
              </a:rPr>
              <a:t>, y para mantener su cuenta a lo largo del tiempo con una mezcla de inversiones que sea apropiada para su edad.  </a:t>
            </a:r>
          </a:p>
        </p:txBody>
      </p:sp>
      <p:sp>
        <p:nvSpPr>
          <p:cNvPr id="4" name="Slide Number Placeholder 3"/>
          <p:cNvSpPr>
            <a:spLocks noGrp="1"/>
          </p:cNvSpPr>
          <p:nvPr>
            <p:ph type="sldNum" sz="quarter" idx="5"/>
          </p:nvPr>
        </p:nvSpPr>
        <p:spPr/>
        <p:txBody>
          <a:bodyPr/>
          <a:lstStyle>
            <a:lvl1pPr defTabSz="932861" eaLnBrk="0" hangingPunct="0">
              <a:defRPr sz="2600">
                <a:solidFill>
                  <a:schemeClr val="tx1"/>
                </a:solidFill>
                <a:latin typeface="Times" pitchFamily="18" charset="0"/>
                <a:ea typeface="ＭＳ Ｐゴシック" charset="-128"/>
              </a:defRPr>
            </a:lvl1pPr>
            <a:lvl2pPr marL="792339" indent="-304746" defTabSz="932861" eaLnBrk="0" hangingPunct="0">
              <a:defRPr sz="2600">
                <a:solidFill>
                  <a:schemeClr val="tx1"/>
                </a:solidFill>
                <a:latin typeface="Times" pitchFamily="18" charset="0"/>
                <a:ea typeface="ＭＳ Ｐゴシック" charset="-128"/>
              </a:defRPr>
            </a:lvl2pPr>
            <a:lvl3pPr marL="1218984" indent="-243796" defTabSz="932861" eaLnBrk="0" hangingPunct="0">
              <a:defRPr sz="2600">
                <a:solidFill>
                  <a:schemeClr val="tx1"/>
                </a:solidFill>
                <a:latin typeface="Times" pitchFamily="18" charset="0"/>
                <a:ea typeface="ＭＳ Ｐゴシック" charset="-128"/>
              </a:defRPr>
            </a:lvl3pPr>
            <a:lvl4pPr marL="1706577" indent="-243796" defTabSz="932861" eaLnBrk="0" hangingPunct="0">
              <a:defRPr sz="2600">
                <a:solidFill>
                  <a:schemeClr val="tx1"/>
                </a:solidFill>
                <a:latin typeface="Times" pitchFamily="18" charset="0"/>
                <a:ea typeface="ＭＳ Ｐゴシック" charset="-128"/>
              </a:defRPr>
            </a:lvl4pPr>
            <a:lvl5pPr marL="2194171" indent="-243796" defTabSz="932861" eaLnBrk="0" hangingPunct="0">
              <a:defRPr sz="2600">
                <a:solidFill>
                  <a:schemeClr val="tx1"/>
                </a:solidFill>
                <a:latin typeface="Times" pitchFamily="18" charset="0"/>
                <a:ea typeface="ＭＳ Ｐゴシック" charset="-128"/>
              </a:defRPr>
            </a:lvl5pPr>
            <a:lvl6pPr marL="2681764" indent="-243796" defTabSz="932861" eaLnBrk="0" fontAlgn="base" hangingPunct="0">
              <a:spcBef>
                <a:spcPct val="0"/>
              </a:spcBef>
              <a:spcAft>
                <a:spcPct val="0"/>
              </a:spcAft>
              <a:defRPr sz="2600">
                <a:solidFill>
                  <a:schemeClr val="tx1"/>
                </a:solidFill>
                <a:latin typeface="Times" pitchFamily="18" charset="0"/>
                <a:ea typeface="ＭＳ Ｐゴシック" charset="-128"/>
              </a:defRPr>
            </a:lvl6pPr>
            <a:lvl7pPr marL="3169357" indent="-243796" defTabSz="932861" eaLnBrk="0" fontAlgn="base" hangingPunct="0">
              <a:spcBef>
                <a:spcPct val="0"/>
              </a:spcBef>
              <a:spcAft>
                <a:spcPct val="0"/>
              </a:spcAft>
              <a:defRPr sz="2600">
                <a:solidFill>
                  <a:schemeClr val="tx1"/>
                </a:solidFill>
                <a:latin typeface="Times" pitchFamily="18" charset="0"/>
                <a:ea typeface="ＭＳ Ｐゴシック" charset="-128"/>
              </a:defRPr>
            </a:lvl7pPr>
            <a:lvl8pPr marL="3656951" indent="-243796" defTabSz="932861" eaLnBrk="0" fontAlgn="base" hangingPunct="0">
              <a:spcBef>
                <a:spcPct val="0"/>
              </a:spcBef>
              <a:spcAft>
                <a:spcPct val="0"/>
              </a:spcAft>
              <a:defRPr sz="2600">
                <a:solidFill>
                  <a:schemeClr val="tx1"/>
                </a:solidFill>
                <a:latin typeface="Times" pitchFamily="18" charset="0"/>
                <a:ea typeface="ＭＳ Ｐゴシック" charset="-128"/>
              </a:defRPr>
            </a:lvl8pPr>
            <a:lvl9pPr marL="4144544" indent="-243796" defTabSz="932861" eaLnBrk="0" fontAlgn="base" hangingPunct="0">
              <a:spcBef>
                <a:spcPct val="0"/>
              </a:spcBef>
              <a:spcAft>
                <a:spcPct val="0"/>
              </a:spcAft>
              <a:defRPr sz="2600">
                <a:solidFill>
                  <a:schemeClr val="tx1"/>
                </a:solidFill>
                <a:latin typeface="Times" pitchFamily="18" charset="0"/>
                <a:ea typeface="ＭＳ Ｐゴシック" charset="-128"/>
              </a:defRPr>
            </a:lvl9pPr>
          </a:lstStyle>
          <a:p>
            <a:fld id="{0B7DEA0D-2DEE-43F2-A581-246F7D4DE7AF}" type="slidenum">
              <a:rPr lang="en-US" sz="1200"/>
              <a:pPr/>
              <a:t>28</a:t>
            </a:fld>
            <a:endParaRPr lang="en-US" sz="12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a:ln/>
        </p:spPr>
      </p:sp>
      <p:sp>
        <p:nvSpPr>
          <p:cNvPr id="7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630">
              <a:defRPr/>
            </a:pPr>
            <a:r>
              <a:rPr lang="es-US" i="1" dirty="0" smtClean="0">
                <a:solidFill>
                  <a:srgbClr val="FF0000"/>
                </a:solidFill>
                <a:latin typeface="Times" pitchFamily="-60" charset="0"/>
                <a:ea typeface="Times" pitchFamily="-60" charset="0"/>
                <a:cs typeface="Times" pitchFamily="-60" charset="0"/>
              </a:rPr>
              <a:t>[USE ESTA DIAPOSITIVA SI EL PLAN NO OFRECE </a:t>
            </a:r>
            <a:r>
              <a:rPr lang="es-US" b="0" i="1" baseline="0" noProof="0" dirty="0" smtClean="0">
                <a:latin typeface="Times" pitchFamily="-60" charset="0"/>
                <a:ea typeface="Times" pitchFamily="-60" charset="0"/>
                <a:cs typeface="Times" pitchFamily="-60" charset="0"/>
              </a:rPr>
              <a:t>SERVICIO DE AUTO-AUMENTO</a:t>
            </a:r>
            <a:r>
              <a:rPr lang="es-US" i="1" baseline="0" dirty="0" smtClean="0">
                <a:solidFill>
                  <a:srgbClr val="FF0000"/>
                </a:solidFill>
                <a:latin typeface="Times" pitchFamily="-60" charset="0"/>
                <a:ea typeface="Times" pitchFamily="-60" charset="0"/>
                <a:cs typeface="Times" pitchFamily="-60" charset="0"/>
              </a:rPr>
              <a:t>]</a:t>
            </a:r>
            <a:endParaRPr lang="es-US" i="1" dirty="0" smtClean="0">
              <a:solidFill>
                <a:srgbClr val="FF0000"/>
              </a:solidFill>
              <a:latin typeface="Times" pitchFamily="-60" charset="0"/>
              <a:ea typeface="Times" pitchFamily="-60" charset="0"/>
              <a:cs typeface="Times" pitchFamily="-60" charset="0"/>
            </a:endParaRPr>
          </a:p>
          <a:p>
            <a:endParaRPr lang="es-US" dirty="0" smtClean="0">
              <a:latin typeface="Times" pitchFamily="-60" charset="0"/>
              <a:ea typeface="Times" pitchFamily="-60" charset="0"/>
              <a:cs typeface="Times" pitchFamily="-60" charset="0"/>
            </a:endParaRPr>
          </a:p>
          <a:p>
            <a:pPr defTabSz="882762">
              <a:defRPr/>
            </a:pPr>
            <a:r>
              <a:rPr lang="es-US" dirty="0" smtClean="0">
                <a:latin typeface="Times" pitchFamily="-60" charset="0"/>
                <a:ea typeface="Times" pitchFamily="-60" charset="0"/>
                <a:cs typeface="Times" pitchFamily="-60" charset="0"/>
              </a:rPr>
              <a:t>Una cosa más que le queda por hacer para empezar a realizar todos los beneficios del plan para la jubilación patrocinado por su empleador: ¡tome acción!</a:t>
            </a:r>
          </a:p>
          <a:p>
            <a:endParaRPr lang="es-US" dirty="0" smtClean="0">
              <a:latin typeface="Times" pitchFamily="-60" charset="0"/>
              <a:ea typeface="Times" pitchFamily="-60" charset="0"/>
              <a:cs typeface="Times" pitchFamily="-60" charset="0"/>
            </a:endParaRPr>
          </a:p>
          <a:p>
            <a:r>
              <a:rPr lang="es-US" noProof="0" dirty="0" smtClean="0">
                <a:latin typeface="Times" pitchFamily="-60" charset="0"/>
                <a:ea typeface="Times" pitchFamily="-60" charset="0"/>
                <a:cs typeface="Times" pitchFamily="-60" charset="0"/>
              </a:rPr>
              <a:t>¡Inscríbase ahora! Aporte</a:t>
            </a:r>
            <a:r>
              <a:rPr lang="es-US" baseline="0" noProof="0" dirty="0" smtClean="0">
                <a:latin typeface="Times" pitchFamily="-60" charset="0"/>
                <a:ea typeface="Times" pitchFamily="-60" charset="0"/>
                <a:cs typeface="Times" pitchFamily="-60" charset="0"/>
              </a:rPr>
              <a:t> todo lo que pueda, y recuerde usar los tres objetivos como guía sobre cuándo aportar</a:t>
            </a:r>
            <a:r>
              <a:rPr lang="es-US" noProof="0" dirty="0" smtClean="0">
                <a:latin typeface="Times" pitchFamily="-60" charset="0"/>
                <a:ea typeface="Times" pitchFamily="-60" charset="0"/>
                <a:cs typeface="Times" pitchFamily="-60" charset="0"/>
              </a:rPr>
              <a:t>. Considere ahorrar por lo menos el 10% de su pago.</a:t>
            </a:r>
          </a:p>
          <a:p>
            <a:endParaRPr lang="es-US" noProof="0" dirty="0" smtClean="0">
              <a:latin typeface="Times" pitchFamily="-60" charset="0"/>
              <a:ea typeface="Times" pitchFamily="-60" charset="0"/>
              <a:cs typeface="Times" pitchFamily="-60" charset="0"/>
            </a:endParaRPr>
          </a:p>
          <a:p>
            <a:r>
              <a:rPr lang="es-US" noProof="0" dirty="0" smtClean="0">
                <a:latin typeface="Times" pitchFamily="-60" charset="0"/>
                <a:ea typeface="Times" pitchFamily="-60" charset="0"/>
                <a:cs typeface="Times" pitchFamily="-60" charset="0"/>
              </a:rPr>
              <a:t>Comprométase a realizar incrementos anuales en sus aportaciones para ayudarle a alcanzar</a:t>
            </a:r>
            <a:r>
              <a:rPr lang="es-US" baseline="0" noProof="0" dirty="0" smtClean="0">
                <a:latin typeface="Times" pitchFamily="-60" charset="0"/>
                <a:ea typeface="Times" pitchFamily="-60" charset="0"/>
                <a:cs typeface="Times" pitchFamily="-60" charset="0"/>
              </a:rPr>
              <a:t> el siguiente nivel de ahorro y a tener un panorama más brillante para la jubilación</a:t>
            </a:r>
            <a:r>
              <a:rPr lang="es-US" dirty="0" smtClean="0">
                <a:latin typeface="Times" pitchFamily="-60" charset="0"/>
                <a:ea typeface="Times" pitchFamily="-60" charset="0"/>
                <a:cs typeface="Times" pitchFamily="-60" charset="0"/>
              </a:rPr>
              <a:t>. </a:t>
            </a:r>
          </a:p>
          <a:p>
            <a:endParaRPr lang="es-US" dirty="0" smtClean="0">
              <a:latin typeface="Times" pitchFamily="-60" charset="0"/>
              <a:ea typeface="Times" pitchFamily="-60" charset="0"/>
              <a:cs typeface="Times" pitchFamily="-60" charset="0"/>
            </a:endParaRPr>
          </a:p>
          <a:p>
            <a:r>
              <a:rPr lang="es-US" dirty="0" smtClean="0">
                <a:latin typeface="Times" pitchFamily="-60" charset="0"/>
                <a:ea typeface="Times" pitchFamily="-60" charset="0"/>
                <a:cs typeface="Times" pitchFamily="-60" charset="0"/>
              </a:rPr>
              <a:t>Luego, con</a:t>
            </a:r>
            <a:r>
              <a:rPr lang="es-US" baseline="0" dirty="0" smtClean="0">
                <a:latin typeface="Times" pitchFamily="-60" charset="0"/>
                <a:ea typeface="Times" pitchFamily="-60" charset="0"/>
                <a:cs typeface="Times" pitchFamily="-60" charset="0"/>
              </a:rPr>
              <a:t> regularidad, ingrese en Internet para ver su panorama, seguir su progreso y hacer cambios si es necesario</a:t>
            </a:r>
            <a:r>
              <a:rPr lang="es-US" dirty="0" smtClean="0">
                <a:latin typeface="Times" pitchFamily="-60" charset="0"/>
                <a:ea typeface="Times" pitchFamily="-60" charset="0"/>
                <a:cs typeface="Times" pitchFamily="-60" charset="0"/>
              </a:rPr>
              <a:t>.</a:t>
            </a:r>
          </a:p>
        </p:txBody>
      </p:sp>
      <p:sp>
        <p:nvSpPr>
          <p:cNvPr id="4" name="Slide Number Placeholder 3"/>
          <p:cNvSpPr>
            <a:spLocks noGrp="1"/>
          </p:cNvSpPr>
          <p:nvPr>
            <p:ph type="sldNum" sz="quarter" idx="5"/>
          </p:nvPr>
        </p:nvSpPr>
        <p:spPr/>
        <p:txBody>
          <a:bodyPr/>
          <a:lstStyle>
            <a:lvl1pPr defTabSz="932861" eaLnBrk="0" hangingPunct="0">
              <a:defRPr sz="2600">
                <a:solidFill>
                  <a:schemeClr val="tx1"/>
                </a:solidFill>
                <a:latin typeface="Times" pitchFamily="18" charset="0"/>
                <a:ea typeface="ＭＳ Ｐゴシック" charset="-128"/>
              </a:defRPr>
            </a:lvl1pPr>
            <a:lvl2pPr marL="792339" indent="-304746" defTabSz="932861" eaLnBrk="0" hangingPunct="0">
              <a:defRPr sz="2600">
                <a:solidFill>
                  <a:schemeClr val="tx1"/>
                </a:solidFill>
                <a:latin typeface="Times" pitchFamily="18" charset="0"/>
                <a:ea typeface="ＭＳ Ｐゴシック" charset="-128"/>
              </a:defRPr>
            </a:lvl2pPr>
            <a:lvl3pPr marL="1218984" indent="-243796" defTabSz="932861" eaLnBrk="0" hangingPunct="0">
              <a:defRPr sz="2600">
                <a:solidFill>
                  <a:schemeClr val="tx1"/>
                </a:solidFill>
                <a:latin typeface="Times" pitchFamily="18" charset="0"/>
                <a:ea typeface="ＭＳ Ｐゴシック" charset="-128"/>
              </a:defRPr>
            </a:lvl3pPr>
            <a:lvl4pPr marL="1706577" indent="-243796" defTabSz="932861" eaLnBrk="0" hangingPunct="0">
              <a:defRPr sz="2600">
                <a:solidFill>
                  <a:schemeClr val="tx1"/>
                </a:solidFill>
                <a:latin typeface="Times" pitchFamily="18" charset="0"/>
                <a:ea typeface="ＭＳ Ｐゴシック" charset="-128"/>
              </a:defRPr>
            </a:lvl4pPr>
            <a:lvl5pPr marL="2194171" indent="-243796" defTabSz="932861" eaLnBrk="0" hangingPunct="0">
              <a:defRPr sz="2600">
                <a:solidFill>
                  <a:schemeClr val="tx1"/>
                </a:solidFill>
                <a:latin typeface="Times" pitchFamily="18" charset="0"/>
                <a:ea typeface="ＭＳ Ｐゴシック" charset="-128"/>
              </a:defRPr>
            </a:lvl5pPr>
            <a:lvl6pPr marL="2681764" indent="-243796" defTabSz="932861" eaLnBrk="0" fontAlgn="base" hangingPunct="0">
              <a:spcBef>
                <a:spcPct val="0"/>
              </a:spcBef>
              <a:spcAft>
                <a:spcPct val="0"/>
              </a:spcAft>
              <a:defRPr sz="2600">
                <a:solidFill>
                  <a:schemeClr val="tx1"/>
                </a:solidFill>
                <a:latin typeface="Times" pitchFamily="18" charset="0"/>
                <a:ea typeface="ＭＳ Ｐゴシック" charset="-128"/>
              </a:defRPr>
            </a:lvl6pPr>
            <a:lvl7pPr marL="3169357" indent="-243796" defTabSz="932861" eaLnBrk="0" fontAlgn="base" hangingPunct="0">
              <a:spcBef>
                <a:spcPct val="0"/>
              </a:spcBef>
              <a:spcAft>
                <a:spcPct val="0"/>
              </a:spcAft>
              <a:defRPr sz="2600">
                <a:solidFill>
                  <a:schemeClr val="tx1"/>
                </a:solidFill>
                <a:latin typeface="Times" pitchFamily="18" charset="0"/>
                <a:ea typeface="ＭＳ Ｐゴシック" charset="-128"/>
              </a:defRPr>
            </a:lvl7pPr>
            <a:lvl8pPr marL="3656951" indent="-243796" defTabSz="932861" eaLnBrk="0" fontAlgn="base" hangingPunct="0">
              <a:spcBef>
                <a:spcPct val="0"/>
              </a:spcBef>
              <a:spcAft>
                <a:spcPct val="0"/>
              </a:spcAft>
              <a:defRPr sz="2600">
                <a:solidFill>
                  <a:schemeClr val="tx1"/>
                </a:solidFill>
                <a:latin typeface="Times" pitchFamily="18" charset="0"/>
                <a:ea typeface="ＭＳ Ｐゴシック" charset="-128"/>
              </a:defRPr>
            </a:lvl8pPr>
            <a:lvl9pPr marL="4144544" indent="-243796" defTabSz="932861" eaLnBrk="0" fontAlgn="base" hangingPunct="0">
              <a:spcBef>
                <a:spcPct val="0"/>
              </a:spcBef>
              <a:spcAft>
                <a:spcPct val="0"/>
              </a:spcAft>
              <a:defRPr sz="2600">
                <a:solidFill>
                  <a:schemeClr val="tx1"/>
                </a:solidFill>
                <a:latin typeface="Times" pitchFamily="18" charset="0"/>
                <a:ea typeface="ＭＳ Ｐゴシック" charset="-128"/>
              </a:defRPr>
            </a:lvl9pPr>
          </a:lstStyle>
          <a:p>
            <a:fld id="{0B7DEA0D-2DEE-43F2-A581-246F7D4DE7AF}" type="slidenum">
              <a:rPr lang="en-US" sz="1200"/>
              <a:pPr/>
              <a:t>29</a:t>
            </a:fld>
            <a:endParaRPr 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92" tIns="46645" rIns="93292" bIns="46645" anchor="b">
            <a:prstTxWarp prst="textNoShape">
              <a:avLst/>
            </a:prstTxWarp>
          </a:bodyPr>
          <a:lstStyle/>
          <a:p>
            <a:pPr algn="r" defTabSz="933214" eaLnBrk="0" hangingPunct="0"/>
            <a:fld id="{8160729A-0B8C-477D-85F9-5208549F458B}" type="slidenum">
              <a:rPr lang="en-US" sz="1200"/>
              <a:pPr algn="r" defTabSz="933214" eaLnBrk="0" hangingPunct="0"/>
              <a:t>3</a:t>
            </a:fld>
            <a:endParaRPr lang="en-US" sz="1200" dirty="0"/>
          </a:p>
        </p:txBody>
      </p:sp>
      <p:sp>
        <p:nvSpPr>
          <p:cNvPr id="13314" name="Rectangle 2"/>
          <p:cNvSpPr>
            <a:spLocks noGrp="1" noRot="1" noChangeAspect="1" noChangeArrowheads="1" noTextEdit="1"/>
          </p:cNvSpPr>
          <p:nvPr>
            <p:ph type="sldImg"/>
          </p:nvPr>
        </p:nvSpPr>
        <p:spPr>
          <a:solidFill>
            <a:srgbClr val="FFFFFF"/>
          </a:solidFill>
          <a:ln/>
        </p:spPr>
      </p:sp>
      <p:sp>
        <p:nvSpPr>
          <p:cNvPr id="13315" name="Notes Placeholder 1"/>
          <p:cNvSpPr>
            <a:spLocks noGrp="1"/>
          </p:cNvSpPr>
          <p:nvPr>
            <p:ph type="body" sz="quarter" idx="10"/>
          </p:nvPr>
        </p:nvSpPr>
        <p:spPr>
          <a:noFill/>
          <a:ln/>
        </p:spPr>
        <p:txBody>
          <a:bodyPr/>
          <a:lstStyle/>
          <a:p>
            <a:pPr eaLnBrk="1" hangingPunct="1">
              <a:spcBef>
                <a:spcPct val="0"/>
              </a:spcBef>
            </a:pPr>
            <a:r>
              <a:rPr lang="es-US" noProof="0" dirty="0" smtClean="0">
                <a:latin typeface="Times" pitchFamily="-60" charset="0"/>
                <a:ea typeface="Times" pitchFamily="-60" charset="0"/>
                <a:cs typeface="Times" pitchFamily="-60" charset="0"/>
              </a:rPr>
              <a:t>Hoy, usted tiene la</a:t>
            </a:r>
            <a:r>
              <a:rPr lang="es-US" baseline="0" noProof="0" dirty="0" smtClean="0">
                <a:latin typeface="Times" pitchFamily="-60" charset="0"/>
                <a:ea typeface="Times" pitchFamily="-60" charset="0"/>
                <a:cs typeface="Times" pitchFamily="-60" charset="0"/>
              </a:rPr>
              <a:t> oportunidad de tomar un paso crítico que impactará su panorama futuro por muchos años</a:t>
            </a:r>
            <a:r>
              <a:rPr lang="es-US" noProof="0" dirty="0" smtClean="0">
                <a:latin typeface="Times" pitchFamily="-60" charset="0"/>
                <a:ea typeface="Times" pitchFamily="-60" charset="0"/>
                <a:cs typeface="Times" pitchFamily="-60" charset="0"/>
              </a:rPr>
              <a:t>. </a:t>
            </a:r>
          </a:p>
          <a:p>
            <a:pPr eaLnBrk="1" hangingPunct="1">
              <a:spcBef>
                <a:spcPct val="0"/>
              </a:spcBef>
            </a:pPr>
            <a:endParaRPr lang="es-US" noProof="0" dirty="0" smtClean="0">
              <a:latin typeface="Times" pitchFamily="-60" charset="0"/>
              <a:ea typeface="Times" pitchFamily="-60" charset="0"/>
              <a:cs typeface="Times" pitchFamily="-60" charset="0"/>
            </a:endParaRPr>
          </a:p>
          <a:p>
            <a:pPr eaLnBrk="1" hangingPunct="1">
              <a:spcBef>
                <a:spcPct val="0"/>
              </a:spcBef>
            </a:pPr>
            <a:r>
              <a:rPr lang="es-US" noProof="0" dirty="0" smtClean="0">
                <a:solidFill>
                  <a:sysClr val="windowText" lastClr="000000"/>
                </a:solidFill>
                <a:latin typeface="Times" pitchFamily="-60" charset="0"/>
                <a:ea typeface="Times" pitchFamily="-60" charset="0"/>
                <a:cs typeface="Times" pitchFamily="-60" charset="0"/>
              </a:rPr>
              <a:t>Este paso puede tener tanto impacto</a:t>
            </a:r>
            <a:r>
              <a:rPr lang="es-US" baseline="0" noProof="0" dirty="0" smtClean="0">
                <a:solidFill>
                  <a:sysClr val="windowText" lastClr="000000"/>
                </a:solidFill>
                <a:latin typeface="Times" pitchFamily="-60" charset="0"/>
                <a:ea typeface="Times" pitchFamily="-60" charset="0"/>
                <a:cs typeface="Times" pitchFamily="-60" charset="0"/>
              </a:rPr>
              <a:t> porque al inscribirse en el plan, dos otras fuentes claves se presentarán para ayudarle</a:t>
            </a:r>
            <a:r>
              <a:rPr lang="es-US" noProof="0" dirty="0" smtClean="0">
                <a:latin typeface="Times" pitchFamily="-60" charset="0"/>
                <a:ea typeface="Times" pitchFamily="-60" charset="0"/>
                <a:cs typeface="Times" pitchFamily="-60" charset="0"/>
              </a:rPr>
              <a:t>: su empleador y el gobierno de</a:t>
            </a:r>
            <a:r>
              <a:rPr lang="es-US" baseline="0" noProof="0" dirty="0" smtClean="0">
                <a:latin typeface="Times" pitchFamily="-60" charset="0"/>
                <a:ea typeface="Times" pitchFamily="-60" charset="0"/>
                <a:cs typeface="Times" pitchFamily="-60" charset="0"/>
              </a:rPr>
              <a:t> EE.UU</a:t>
            </a:r>
            <a:r>
              <a:rPr lang="es-US" noProof="0" dirty="0" smtClean="0">
                <a:latin typeface="Times" pitchFamily="-60" charset="0"/>
                <a:ea typeface="Times" pitchFamily="-60" charset="0"/>
                <a:cs typeface="Times" pitchFamily="-60" charset="0"/>
              </a:rPr>
              <a:t>. </a:t>
            </a:r>
          </a:p>
          <a:p>
            <a:pPr eaLnBrk="1" hangingPunct="1">
              <a:spcBef>
                <a:spcPct val="0"/>
              </a:spcBef>
            </a:pPr>
            <a:endParaRPr lang="es-US" noProof="0" dirty="0" smtClean="0">
              <a:latin typeface="Times" pitchFamily="-60" charset="0"/>
              <a:ea typeface="Times" pitchFamily="-60" charset="0"/>
              <a:cs typeface="Times" pitchFamily="-60" charset="0"/>
            </a:endParaRPr>
          </a:p>
          <a:p>
            <a:pPr eaLnBrk="1" hangingPunct="1">
              <a:spcBef>
                <a:spcPct val="0"/>
              </a:spcBef>
            </a:pPr>
            <a:r>
              <a:rPr lang="es-US" noProof="0" dirty="0" smtClean="0">
                <a:latin typeface="Times" pitchFamily="-60" charset="0"/>
                <a:ea typeface="Times" pitchFamily="-60" charset="0"/>
                <a:cs typeface="Times" pitchFamily="-60" charset="0"/>
              </a:rPr>
              <a:t>Hablemos</a:t>
            </a:r>
            <a:r>
              <a:rPr lang="es-US" baseline="0" noProof="0" dirty="0" smtClean="0">
                <a:latin typeface="Times" pitchFamily="-60" charset="0"/>
                <a:ea typeface="Times" pitchFamily="-60" charset="0"/>
                <a:cs typeface="Times" pitchFamily="-60" charset="0"/>
              </a:rPr>
              <a:t> un poco más de cómo cada una de estas fuentes le pueden ayudar en el camino</a:t>
            </a:r>
            <a:r>
              <a:rPr lang="es-US" noProof="0" dirty="0" smtClean="0">
                <a:latin typeface="Times" pitchFamily="-60" charset="0"/>
                <a:ea typeface="Times" pitchFamily="-60" charset="0"/>
                <a:cs typeface="Times" pitchFamily="-60" charset="0"/>
              </a:rPr>
              <a:t>.</a:t>
            </a:r>
            <a:endParaRPr lang="es-US" noProof="0" dirty="0">
              <a:latin typeface="Times" pitchFamily="-60" charset="0"/>
              <a:ea typeface="Times" pitchFamily="-60" charset="0"/>
              <a:cs typeface="Times" pitchFamily="-60"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p>
            <a:pPr defTabSz="933214"/>
            <a:fld id="{33A49AF9-7583-4233-80BB-28A69C60B2EF}" type="slidenum">
              <a:rPr lang="en-US">
                <a:latin typeface="Times" pitchFamily="-60" charset="0"/>
                <a:ea typeface="ＭＳ Ｐゴシック" pitchFamily="-60" charset="-128"/>
                <a:cs typeface="ＭＳ Ｐゴシック" pitchFamily="-60" charset="-128"/>
              </a:rPr>
              <a:pPr defTabSz="933214"/>
              <a:t>30</a:t>
            </a:fld>
            <a:endParaRPr lang="en-US" dirty="0">
              <a:latin typeface="Times" pitchFamily="-60" charset="0"/>
              <a:ea typeface="ＭＳ Ｐゴシック" pitchFamily="-60" charset="-128"/>
              <a:cs typeface="ＭＳ Ｐゴシック" pitchFamily="-60" charset="-128"/>
            </a:endParaRPr>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p:spPr>
        <p:txBody>
          <a:bodyPr/>
          <a:lstStyle/>
          <a:p>
            <a:r>
              <a:rPr lang="es-US" b="0" noProof="0" dirty="0" smtClean="0">
                <a:latin typeface="Times" pitchFamily="-60" charset="0"/>
                <a:ea typeface="Times" pitchFamily="-60" charset="0"/>
                <a:cs typeface="Times" pitchFamily="-60" charset="0"/>
              </a:rPr>
              <a:t>[Use para planes de EM: asegúrese de actualizar</a:t>
            </a:r>
            <a:r>
              <a:rPr lang="es-US" b="0" baseline="0" noProof="0" dirty="0" smtClean="0">
                <a:latin typeface="Times" pitchFamily="-60" charset="0"/>
                <a:ea typeface="Times" pitchFamily="-60" charset="0"/>
                <a:cs typeface="Times" pitchFamily="-60" charset="0"/>
              </a:rPr>
              <a:t> la diapositiva para incluir el teléfono apropiado, según la compañía que mantiene los archivos.</a:t>
            </a:r>
            <a:r>
              <a:rPr lang="es-US" b="0" noProof="0" dirty="0" smtClean="0">
                <a:latin typeface="Times" pitchFamily="-60" charset="0"/>
                <a:ea typeface="Times" pitchFamily="-60" charset="0"/>
                <a:cs typeface="Times" pitchFamily="-60" charset="0"/>
              </a:rPr>
              <a:t>]</a:t>
            </a:r>
          </a:p>
          <a:p>
            <a:pPr eaLnBrk="1" hangingPunct="1">
              <a:spcBef>
                <a:spcPct val="0"/>
              </a:spcBef>
            </a:pPr>
            <a:endParaRPr lang="es-US" b="0" noProof="0" dirty="0" smtClean="0">
              <a:latin typeface="Times" pitchFamily="-60" charset="0"/>
              <a:ea typeface="Times" pitchFamily="-60" charset="0"/>
              <a:cs typeface="Times" pitchFamily="-60" charset="0"/>
            </a:endParaRPr>
          </a:p>
          <a:p>
            <a:pPr eaLnBrk="1" hangingPunct="1">
              <a:spcBef>
                <a:spcPct val="0"/>
              </a:spcBef>
            </a:pPr>
            <a:r>
              <a:rPr lang="es-US" b="0" noProof="0" dirty="0" smtClean="0">
                <a:latin typeface="Times" pitchFamily="-60" charset="0"/>
                <a:ea typeface="Times" pitchFamily="-60" charset="0"/>
                <a:cs typeface="Times" pitchFamily="-60" charset="0"/>
              </a:rPr>
              <a:t>Gracias por participar en la presentación de hoy. No pierda esta oportunidad</a:t>
            </a:r>
            <a:r>
              <a:rPr lang="es-US" b="0" baseline="0" noProof="0" dirty="0" smtClean="0">
                <a:latin typeface="Times" pitchFamily="-60" charset="0"/>
                <a:ea typeface="Times" pitchFamily="-60" charset="0"/>
                <a:cs typeface="Times" pitchFamily="-60" charset="0"/>
              </a:rPr>
              <a:t> para mejorar su panorama de jubilación</a:t>
            </a:r>
            <a:r>
              <a:rPr lang="es-US" b="0" noProof="0" dirty="0" smtClean="0">
                <a:latin typeface="Times" pitchFamily="-60" charset="0"/>
                <a:ea typeface="Times" pitchFamily="-60" charset="0"/>
                <a:cs typeface="Times" pitchFamily="-60" charset="0"/>
              </a:rPr>
              <a:t>. ¡Empiece</a:t>
            </a:r>
            <a:r>
              <a:rPr lang="es-US" b="0" baseline="0" noProof="0" dirty="0" smtClean="0">
                <a:latin typeface="Times" pitchFamily="-60" charset="0"/>
                <a:ea typeface="Times" pitchFamily="-60" charset="0"/>
                <a:cs typeface="Times" pitchFamily="-60" charset="0"/>
              </a:rPr>
              <a:t> a ahorrar, manténgase diversificado y póngase en marcha</a:t>
            </a:r>
            <a:r>
              <a:rPr lang="es-US" b="0" noProof="0" dirty="0" smtClean="0">
                <a:latin typeface="Times" pitchFamily="-60" charset="0"/>
                <a:ea typeface="Times" pitchFamily="-60" charset="0"/>
                <a:cs typeface="Times" pitchFamily="-60" charset="0"/>
              </a:rPr>
              <a:t>!</a:t>
            </a:r>
          </a:p>
          <a:p>
            <a:pPr eaLnBrk="1" hangingPunct="1">
              <a:spcBef>
                <a:spcPct val="0"/>
              </a:spcBef>
            </a:pPr>
            <a:endParaRPr lang="es-US" b="0" noProof="0" dirty="0" smtClean="0">
              <a:latin typeface="Times" pitchFamily="-60" charset="0"/>
              <a:ea typeface="Times" pitchFamily="-60" charset="0"/>
              <a:cs typeface="Times" pitchFamily="-60" charset="0"/>
            </a:endParaRPr>
          </a:p>
          <a:p>
            <a:pPr eaLnBrk="1" hangingPunct="1">
              <a:spcBef>
                <a:spcPct val="0"/>
              </a:spcBef>
            </a:pPr>
            <a:r>
              <a:rPr lang="es-US" b="0" noProof="0" dirty="0" smtClean="0">
                <a:latin typeface="Times" pitchFamily="-60" charset="0"/>
                <a:ea typeface="Times" pitchFamily="-60" charset="0"/>
                <a:cs typeface="Times" pitchFamily="-60" charset="0"/>
              </a:rPr>
              <a:t>Comuníquese con Transamerica para obtener</a:t>
            </a:r>
            <a:r>
              <a:rPr lang="es-US" b="0" baseline="0" noProof="0" dirty="0" smtClean="0">
                <a:latin typeface="Times" pitchFamily="-60" charset="0"/>
                <a:ea typeface="Times" pitchFamily="-60" charset="0"/>
                <a:cs typeface="Times" pitchFamily="-60" charset="0"/>
              </a:rPr>
              <a:t> </a:t>
            </a:r>
            <a:r>
              <a:rPr lang="es-US" b="0" noProof="0" dirty="0" smtClean="0">
                <a:latin typeface="Times" pitchFamily="-60" charset="0"/>
                <a:ea typeface="Times" pitchFamily="-60" charset="0"/>
                <a:cs typeface="Times" pitchFamily="-60" charset="0"/>
              </a:rPr>
              <a:t>ayuda, llamando </a:t>
            </a:r>
            <a:r>
              <a:rPr lang="es-US" b="0" baseline="0" noProof="0" dirty="0" smtClean="0">
                <a:latin typeface="Times" pitchFamily="-60" charset="0"/>
                <a:ea typeface="Times" pitchFamily="-60" charset="0"/>
                <a:cs typeface="Times" pitchFamily="-60" charset="0"/>
              </a:rPr>
              <a:t>al </a:t>
            </a:r>
          </a:p>
          <a:p>
            <a:pPr eaLnBrk="1" hangingPunct="1">
              <a:spcBef>
                <a:spcPct val="0"/>
              </a:spcBef>
            </a:pPr>
            <a:r>
              <a:rPr lang="es-US" b="0" baseline="0" noProof="0" dirty="0" smtClean="0">
                <a:latin typeface="Times" pitchFamily="-60" charset="0"/>
                <a:ea typeface="Times" pitchFamily="-60" charset="0"/>
                <a:cs typeface="Times" pitchFamily="-60" charset="0"/>
              </a:rPr>
              <a:t>[TAE CSC: 1-800-401</a:t>
            </a:r>
            <a:r>
              <a:rPr lang="es-US" b="0" noProof="0" dirty="0" smtClean="0">
                <a:latin typeface="Times" pitchFamily="-60" charset="0"/>
                <a:ea typeface="Times" pitchFamily="-60" charset="0"/>
                <a:cs typeface="Times" pitchFamily="-60" charset="0"/>
              </a:rPr>
              <a:t>-8726</a:t>
            </a:r>
            <a:r>
              <a:rPr lang="es-US" b="0" noProof="0" dirty="0" smtClean="0">
                <a:latin typeface="Times" pitchFamily="-60" charset="0"/>
                <a:ea typeface="Times" pitchFamily="-60" charset="0"/>
                <a:cs typeface="Times" pitchFamily="-60" charset="0"/>
              </a:rPr>
              <a:t>,</a:t>
            </a:r>
            <a:r>
              <a:rPr lang="es-US" b="0" baseline="0" noProof="0" dirty="0" smtClean="0">
                <a:latin typeface="Times" pitchFamily="-60" charset="0"/>
                <a:ea typeface="Times" pitchFamily="-60" charset="0"/>
                <a:cs typeface="Times" pitchFamily="-60" charset="0"/>
              </a:rPr>
              <a:t> P3: </a:t>
            </a:r>
            <a:r>
              <a:rPr lang="es-US" b="0" baseline="0" noProof="0" dirty="0" smtClean="0">
                <a:latin typeface="Times" pitchFamily="-60" charset="0"/>
                <a:ea typeface="Times" pitchFamily="-60" charset="0"/>
                <a:cs typeface="Times" pitchFamily="-60" charset="0"/>
              </a:rPr>
              <a:t>1-877-234-9293]</a:t>
            </a:r>
            <a:r>
              <a:rPr lang="es-US" b="0" i="0" noProof="0" dirty="0" smtClean="0">
                <a:latin typeface="Times" pitchFamily="-60" charset="0"/>
                <a:ea typeface="Times" pitchFamily="-60" charset="0"/>
                <a:cs typeface="Times" pitchFamily="-60" charset="0"/>
              </a:rPr>
              <a:t>.</a:t>
            </a:r>
            <a:r>
              <a:rPr lang="es-US" b="0" i="0" baseline="0" noProof="0" dirty="0" smtClean="0">
                <a:latin typeface="Times" pitchFamily="-60" charset="0"/>
                <a:ea typeface="Times" pitchFamily="-60" charset="0"/>
                <a:cs typeface="Times" pitchFamily="-60" charset="0"/>
              </a:rPr>
              <a:t> </a:t>
            </a:r>
          </a:p>
          <a:p>
            <a:pPr eaLnBrk="1" hangingPunct="1">
              <a:spcBef>
                <a:spcPct val="0"/>
              </a:spcBef>
            </a:pPr>
            <a:endParaRPr lang="es-US" b="0" i="0" baseline="0" noProof="0" dirty="0" smtClean="0">
              <a:latin typeface="Times" pitchFamily="-60" charset="0"/>
              <a:ea typeface="Times" pitchFamily="-60" charset="0"/>
              <a:cs typeface="Times" pitchFamily="-60" charset="0"/>
            </a:endParaRPr>
          </a:p>
          <a:p>
            <a:pPr eaLnBrk="1" hangingPunct="1">
              <a:spcBef>
                <a:spcPct val="0"/>
              </a:spcBef>
            </a:pPr>
            <a:r>
              <a:rPr lang="es-US" b="0" i="0" baseline="0" noProof="0" dirty="0" smtClean="0">
                <a:latin typeface="Times" pitchFamily="-60" charset="0"/>
                <a:ea typeface="Times" pitchFamily="-60" charset="0"/>
                <a:cs typeface="Times" pitchFamily="-60" charset="0"/>
              </a:rPr>
              <a:t>Los representantes están disponibles de lunes a viernes, de las </a:t>
            </a:r>
            <a:r>
              <a:rPr lang="es-US" b="0" baseline="0" noProof="0" dirty="0" smtClean="0">
                <a:latin typeface="Times" pitchFamily="-60" charset="0"/>
                <a:ea typeface="Times" pitchFamily="-60" charset="0"/>
                <a:cs typeface="Times" pitchFamily="-60" charset="0"/>
              </a:rPr>
              <a:t>[TAE CSC: 8:00 a.m. a las 8:00 p.m., NAV CSC: 8:00 a.m. a las 8:00 p.m., </a:t>
            </a:r>
            <a:r>
              <a:rPr lang="es-US" b="0" baseline="0" noProof="0" dirty="0" smtClean="0">
                <a:latin typeface="Times" pitchFamily="-60" charset="0"/>
                <a:ea typeface="Times" pitchFamily="-60" charset="0"/>
                <a:cs typeface="Times" pitchFamily="-60" charset="0"/>
              </a:rPr>
              <a:t>P3: </a:t>
            </a:r>
            <a:r>
              <a:rPr lang="es-US" b="0" baseline="0" noProof="0" dirty="0" smtClean="0">
                <a:latin typeface="Times" pitchFamily="-60" charset="0"/>
                <a:ea typeface="Times" pitchFamily="-60" charset="0"/>
                <a:cs typeface="Times" pitchFamily="-60" charset="0"/>
              </a:rPr>
              <a:t>8:00 a.m. a las 9:00 p.m.],</a:t>
            </a:r>
            <a:r>
              <a:rPr lang="es-US" b="0" i="0" baseline="0" noProof="0" dirty="0" smtClean="0">
                <a:latin typeface="Times" pitchFamily="-60" charset="0"/>
                <a:ea typeface="Times" pitchFamily="-60" charset="0"/>
                <a:cs typeface="Times" pitchFamily="-60" charset="0"/>
              </a:rPr>
              <a:t> hora del este.</a:t>
            </a:r>
          </a:p>
          <a:p>
            <a:pPr eaLnBrk="1" hangingPunct="1">
              <a:spcBef>
                <a:spcPct val="0"/>
              </a:spcBef>
            </a:pPr>
            <a:endParaRPr lang="es-US" b="0" i="0" baseline="0" noProof="0" dirty="0" smtClean="0">
              <a:latin typeface="Times" pitchFamily="-60" charset="0"/>
              <a:ea typeface="Times" pitchFamily="-60" charset="0"/>
              <a:cs typeface="Times" pitchFamily="-60" charset="0"/>
            </a:endParaRPr>
          </a:p>
          <a:p>
            <a:pPr eaLnBrk="1" hangingPunct="1">
              <a:spcBef>
                <a:spcPct val="0"/>
              </a:spcBef>
            </a:pPr>
            <a:r>
              <a:rPr lang="es-US" b="0" noProof="0" dirty="0" smtClean="0">
                <a:latin typeface="Times" pitchFamily="-60" charset="0"/>
                <a:ea typeface="Times" pitchFamily="-60" charset="0"/>
                <a:cs typeface="Times" pitchFamily="-60" charset="0"/>
              </a:rPr>
              <a:t>o visitando TA-Retirement.com.</a:t>
            </a:r>
          </a:p>
          <a:p>
            <a:pPr eaLnBrk="1" hangingPunct="1">
              <a:spcBef>
                <a:spcPct val="0"/>
              </a:spcBef>
            </a:pPr>
            <a:endParaRPr lang="es-US" b="0" noProof="0" dirty="0" smtClean="0">
              <a:latin typeface="Times" pitchFamily="-60" charset="0"/>
              <a:ea typeface="Times" pitchFamily="-60" charset="0"/>
              <a:cs typeface="Times" pitchFamily="-60" charset="0"/>
            </a:endParaRPr>
          </a:p>
          <a:p>
            <a:pPr eaLnBrk="1" hangingPunct="1">
              <a:spcBef>
                <a:spcPct val="0"/>
              </a:spcBef>
            </a:pPr>
            <a:r>
              <a:rPr lang="es-US" b="0" i="1" noProof="0" dirty="0" smtClean="0">
                <a:latin typeface="Times" pitchFamily="-60" charset="0"/>
                <a:ea typeface="Times" pitchFamily="-60" charset="0"/>
                <a:cs typeface="Times" pitchFamily="-60" charset="0"/>
              </a:rPr>
              <a:t>Personalice la</a:t>
            </a:r>
            <a:r>
              <a:rPr lang="es-US" b="0" i="1" baseline="0" noProof="0" dirty="0" smtClean="0">
                <a:latin typeface="Times" pitchFamily="-60" charset="0"/>
                <a:ea typeface="Times" pitchFamily="-60" charset="0"/>
                <a:cs typeface="Times" pitchFamily="-60" charset="0"/>
              </a:rPr>
              <a:t> diapositiva si es necesario, con el número de teléfono y el microsite si está disponible.</a:t>
            </a:r>
            <a:endParaRPr lang="es-US" b="0" i="1" noProof="0" dirty="0">
              <a:latin typeface="Times" pitchFamily="-60" charset="0"/>
              <a:ea typeface="Times" pitchFamily="-60" charset="0"/>
              <a:cs typeface="Times" pitchFamily="-60"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a:ln/>
        </p:spPr>
      </p:sp>
      <p:sp>
        <p:nvSpPr>
          <p:cNvPr id="7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US" i="0" noProof="0" dirty="0" smtClean="0">
                <a:latin typeface="Times" pitchFamily="18" charset="0"/>
                <a:ea typeface="ＭＳ Ｐゴシック" charset="-128"/>
                <a:cs typeface="Times" pitchFamily="18" charset="0"/>
              </a:rPr>
              <a:t>Encuéntrenos en Facebook</a:t>
            </a:r>
            <a:r>
              <a:rPr lang="es-US" i="0" baseline="0" noProof="0" dirty="0" smtClean="0">
                <a:latin typeface="Times" pitchFamily="18" charset="0"/>
                <a:ea typeface="ＭＳ Ｐゴシック" charset="-128"/>
                <a:cs typeface="Times" pitchFamily="18" charset="0"/>
              </a:rPr>
              <a:t> y haga clic en </a:t>
            </a:r>
            <a:r>
              <a:rPr lang="es-US" i="1" baseline="0" noProof="0" dirty="0" err="1" smtClean="0">
                <a:latin typeface="Times" pitchFamily="18" charset="0"/>
                <a:ea typeface="ＭＳ Ｐゴシック" charset="-128"/>
                <a:cs typeface="Times" pitchFamily="18" charset="0"/>
              </a:rPr>
              <a:t>Like</a:t>
            </a:r>
            <a:r>
              <a:rPr lang="es-US" i="1" baseline="0" noProof="0" dirty="0" smtClean="0">
                <a:latin typeface="Times" pitchFamily="18" charset="0"/>
                <a:ea typeface="ＭＳ Ｐゴシック" charset="-128"/>
                <a:cs typeface="Times" pitchFamily="18" charset="0"/>
              </a:rPr>
              <a:t> </a:t>
            </a:r>
            <a:r>
              <a:rPr lang="es-US" i="0" baseline="0" noProof="0" dirty="0" smtClean="0">
                <a:latin typeface="Times" pitchFamily="18" charset="0"/>
                <a:ea typeface="ＭＳ Ｐゴシック" charset="-128"/>
                <a:cs typeface="Times" pitchFamily="18" charset="0"/>
              </a:rPr>
              <a:t>(Me Gusta) para recibir actualizaciones y recursos para ayudarle a prepararse para una vida agradable en la jubilación.</a:t>
            </a:r>
            <a:endParaRPr lang="es-US" noProof="0" dirty="0" smtClean="0">
              <a:latin typeface="Times" pitchFamily="18" charset="0"/>
              <a:ea typeface="ＭＳ Ｐゴシック" charset="-128"/>
              <a:cs typeface="Times" pitchFamily="18" charset="0"/>
            </a:endParaRPr>
          </a:p>
        </p:txBody>
      </p:sp>
      <p:sp>
        <p:nvSpPr>
          <p:cNvPr id="4" name="Slide Number Placeholder 3"/>
          <p:cNvSpPr>
            <a:spLocks noGrp="1"/>
          </p:cNvSpPr>
          <p:nvPr>
            <p:ph type="sldNum" sz="quarter" idx="5"/>
          </p:nvPr>
        </p:nvSpPr>
        <p:spPr/>
        <p:txBody>
          <a:bodyPr/>
          <a:lstStyle>
            <a:lvl1pPr defTabSz="932766" eaLnBrk="0" hangingPunct="0">
              <a:defRPr sz="2600">
                <a:solidFill>
                  <a:schemeClr val="tx1"/>
                </a:solidFill>
                <a:latin typeface="Times" charset="0"/>
                <a:ea typeface="ＭＳ Ｐゴシック" charset="-128"/>
              </a:defRPr>
            </a:lvl1pPr>
            <a:lvl2pPr marL="792257" indent="-304714" defTabSz="932766" eaLnBrk="0" hangingPunct="0">
              <a:defRPr sz="2600">
                <a:solidFill>
                  <a:schemeClr val="tx1"/>
                </a:solidFill>
                <a:latin typeface="Times" charset="0"/>
                <a:ea typeface="ＭＳ Ｐゴシック" charset="-128"/>
              </a:defRPr>
            </a:lvl2pPr>
            <a:lvl3pPr marL="1218858" indent="-243771" defTabSz="932766" eaLnBrk="0" hangingPunct="0">
              <a:defRPr sz="2600">
                <a:solidFill>
                  <a:schemeClr val="tx1"/>
                </a:solidFill>
                <a:latin typeface="Times" charset="0"/>
                <a:ea typeface="ＭＳ Ｐゴシック" charset="-128"/>
              </a:defRPr>
            </a:lvl3pPr>
            <a:lvl4pPr marL="1706401" indent="-243771" defTabSz="932766" eaLnBrk="0" hangingPunct="0">
              <a:defRPr sz="2600">
                <a:solidFill>
                  <a:schemeClr val="tx1"/>
                </a:solidFill>
                <a:latin typeface="Times" charset="0"/>
                <a:ea typeface="ＭＳ Ｐゴシック" charset="-128"/>
              </a:defRPr>
            </a:lvl4pPr>
            <a:lvl5pPr marL="2193945" indent="-243771" defTabSz="932766" eaLnBrk="0" hangingPunct="0">
              <a:defRPr sz="2600">
                <a:solidFill>
                  <a:schemeClr val="tx1"/>
                </a:solidFill>
                <a:latin typeface="Times" charset="0"/>
                <a:ea typeface="ＭＳ Ｐゴシック" charset="-128"/>
              </a:defRPr>
            </a:lvl5pPr>
            <a:lvl6pPr marL="2681487" indent="-243771" defTabSz="932766" eaLnBrk="0" fontAlgn="base" hangingPunct="0">
              <a:spcBef>
                <a:spcPct val="0"/>
              </a:spcBef>
              <a:spcAft>
                <a:spcPct val="0"/>
              </a:spcAft>
              <a:defRPr sz="2600">
                <a:solidFill>
                  <a:schemeClr val="tx1"/>
                </a:solidFill>
                <a:latin typeface="Times" charset="0"/>
                <a:ea typeface="ＭＳ Ｐゴシック" charset="-128"/>
              </a:defRPr>
            </a:lvl6pPr>
            <a:lvl7pPr marL="3169031" indent="-243771" defTabSz="932766" eaLnBrk="0" fontAlgn="base" hangingPunct="0">
              <a:spcBef>
                <a:spcPct val="0"/>
              </a:spcBef>
              <a:spcAft>
                <a:spcPct val="0"/>
              </a:spcAft>
              <a:defRPr sz="2600">
                <a:solidFill>
                  <a:schemeClr val="tx1"/>
                </a:solidFill>
                <a:latin typeface="Times" charset="0"/>
                <a:ea typeface="ＭＳ Ｐゴシック" charset="-128"/>
              </a:defRPr>
            </a:lvl7pPr>
            <a:lvl8pPr marL="3656574" indent="-243771" defTabSz="932766" eaLnBrk="0" fontAlgn="base" hangingPunct="0">
              <a:spcBef>
                <a:spcPct val="0"/>
              </a:spcBef>
              <a:spcAft>
                <a:spcPct val="0"/>
              </a:spcAft>
              <a:defRPr sz="2600">
                <a:solidFill>
                  <a:schemeClr val="tx1"/>
                </a:solidFill>
                <a:latin typeface="Times" charset="0"/>
                <a:ea typeface="ＭＳ Ｐゴシック" charset="-128"/>
              </a:defRPr>
            </a:lvl8pPr>
            <a:lvl9pPr marL="4144118" indent="-243771" defTabSz="932766" eaLnBrk="0" fontAlgn="base" hangingPunct="0">
              <a:spcBef>
                <a:spcPct val="0"/>
              </a:spcBef>
              <a:spcAft>
                <a:spcPct val="0"/>
              </a:spcAft>
              <a:defRPr sz="2600">
                <a:solidFill>
                  <a:schemeClr val="tx1"/>
                </a:solidFill>
                <a:latin typeface="Times" charset="0"/>
                <a:ea typeface="ＭＳ Ｐゴシック" charset="-128"/>
              </a:defRPr>
            </a:lvl9pPr>
          </a:lstStyle>
          <a:p>
            <a:fld id="{1DDDED76-367B-429D-8C40-B552546CD5B2}" type="slidenum">
              <a:rPr lang="en-US" sz="1200">
                <a:solidFill>
                  <a:prstClr val="black"/>
                </a:solidFill>
              </a:rPr>
              <a:pPr/>
              <a:t>31</a:t>
            </a:fld>
            <a:endParaRPr lang="en-US" sz="1200" dirty="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92" tIns="46645" rIns="93292" bIns="46645" anchor="b">
            <a:prstTxWarp prst="textNoShape">
              <a:avLst/>
            </a:prstTxWarp>
          </a:bodyPr>
          <a:lstStyle/>
          <a:p>
            <a:pPr algn="r" defTabSz="933214" eaLnBrk="0" hangingPunct="0"/>
            <a:fld id="{E7007309-20DD-4996-92C4-12700EF03093}" type="slidenum">
              <a:rPr lang="en-US" sz="1200"/>
              <a:pPr algn="r" defTabSz="933214" eaLnBrk="0" hangingPunct="0"/>
              <a:t>32</a:t>
            </a:fld>
            <a:endParaRPr lang="en-US" sz="1200" dirty="0"/>
          </a:p>
        </p:txBody>
      </p:sp>
      <p:sp>
        <p:nvSpPr>
          <p:cNvPr id="68610" name="Rectangle 2"/>
          <p:cNvSpPr>
            <a:spLocks noGrp="1" noRot="1" noChangeAspect="1" noChangeArrowheads="1" noTextEdit="1"/>
          </p:cNvSpPr>
          <p:nvPr>
            <p:ph type="sldImg"/>
          </p:nvPr>
        </p:nvSpPr>
        <p:spPr>
          <a:solidFill>
            <a:srgbClr val="FFFFFF"/>
          </a:solidFill>
          <a:ln/>
        </p:spPr>
      </p:sp>
      <p:sp>
        <p:nvSpPr>
          <p:cNvPr id="68611" name="Rectangle 3"/>
          <p:cNvSpPr>
            <a:spLocks noGrp="1" noChangeArrowheads="1"/>
          </p:cNvSpPr>
          <p:nvPr>
            <p:ph type="body" idx="1"/>
          </p:nvPr>
        </p:nvSpPr>
        <p:spPr>
          <a:solidFill>
            <a:srgbClr val="FFFFFF"/>
          </a:solidFill>
          <a:ln/>
        </p:spPr>
        <p:txBody>
          <a:bodyPr/>
          <a:lstStyle/>
          <a:p>
            <a:pPr defTabSz="882762" eaLnBrk="1" hangingPunct="1">
              <a:spcBef>
                <a:spcPct val="0"/>
              </a:spcBef>
              <a:defRPr/>
            </a:pPr>
            <a:r>
              <a:rPr lang="es-US" i="1" noProof="0" dirty="0" smtClean="0">
                <a:latin typeface="Times" pitchFamily="-60" charset="0"/>
                <a:ea typeface="Times" pitchFamily="-60" charset="0"/>
                <a:cs typeface="Times" pitchFamily="-60" charset="0"/>
              </a:rPr>
              <a:t>[Use para planes</a:t>
            </a:r>
            <a:r>
              <a:rPr lang="es-US" i="1" baseline="0" noProof="0" dirty="0" smtClean="0">
                <a:latin typeface="Times" pitchFamily="-60" charset="0"/>
                <a:ea typeface="Times" pitchFamily="-60" charset="0"/>
                <a:cs typeface="Times" pitchFamily="-60" charset="0"/>
              </a:rPr>
              <a:t> de EM</a:t>
            </a:r>
            <a:r>
              <a:rPr lang="es-US" i="1" noProof="0" dirty="0" smtClean="0">
                <a:latin typeface="Times" pitchFamily="-60" charset="0"/>
                <a:ea typeface="Times" pitchFamily="-60" charset="0"/>
                <a:cs typeface="Times" pitchFamily="-60" charset="0"/>
              </a:rPr>
              <a:t>]</a:t>
            </a:r>
          </a:p>
          <a:p>
            <a:pPr eaLnBrk="1" hangingPunct="1">
              <a:spcBef>
                <a:spcPct val="0"/>
              </a:spcBef>
            </a:pPr>
            <a:endParaRPr lang="es-US" i="1" noProof="0" dirty="0">
              <a:latin typeface="Times" pitchFamily="-60" charset="0"/>
              <a:ea typeface="Times" pitchFamily="-60" charset="0"/>
              <a:cs typeface="Times" pitchFamily="-60"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92" tIns="46645" rIns="93292" bIns="46645" anchor="b">
            <a:prstTxWarp prst="textNoShape">
              <a:avLst/>
            </a:prstTxWarp>
          </a:bodyPr>
          <a:lstStyle/>
          <a:p>
            <a:pPr algn="r" defTabSz="933214" eaLnBrk="0" hangingPunct="0"/>
            <a:fld id="{652605B5-5544-4BC3-9996-D0B15F04821E}" type="slidenum">
              <a:rPr lang="en-US" sz="1200"/>
              <a:pPr algn="r" defTabSz="933214" eaLnBrk="0" hangingPunct="0"/>
              <a:t>4</a:t>
            </a:fld>
            <a:endParaRPr lang="en-US" sz="1200" dirty="0"/>
          </a:p>
        </p:txBody>
      </p:sp>
      <p:sp>
        <p:nvSpPr>
          <p:cNvPr id="15362" name="Rectangle 2"/>
          <p:cNvSpPr>
            <a:spLocks noGrp="1" noRot="1" noChangeAspect="1" noChangeArrowheads="1" noTextEdit="1"/>
          </p:cNvSpPr>
          <p:nvPr>
            <p:ph type="sldImg"/>
          </p:nvPr>
        </p:nvSpPr>
        <p:spPr>
          <a:solidFill>
            <a:srgbClr val="FFFFFF"/>
          </a:solidFill>
          <a:ln/>
        </p:spPr>
      </p:sp>
      <p:sp>
        <p:nvSpPr>
          <p:cNvPr id="15363" name="Notes Placeholder 1"/>
          <p:cNvSpPr>
            <a:spLocks noGrp="1"/>
          </p:cNvSpPr>
          <p:nvPr>
            <p:ph type="body" sz="quarter" idx="10"/>
          </p:nvPr>
        </p:nvSpPr>
        <p:spPr>
          <a:xfrm>
            <a:off x="760515" y="4420864"/>
            <a:ext cx="5658033" cy="4555313"/>
          </a:xfrm>
          <a:noFill/>
          <a:ln/>
        </p:spPr>
        <p:txBody>
          <a:bodyPr/>
          <a:lstStyle/>
          <a:p>
            <a:pPr defTabSz="882762" eaLnBrk="1" hangingPunct="1">
              <a:spcBef>
                <a:spcPct val="0"/>
              </a:spcBef>
              <a:defRPr/>
            </a:pPr>
            <a:r>
              <a:rPr lang="en-US" i="1" dirty="0" smtClean="0">
                <a:latin typeface="Times" pitchFamily="-60" charset="0"/>
                <a:ea typeface="Times" pitchFamily="-60" charset="0"/>
                <a:cs typeface="Times" pitchFamily="-60" charset="0"/>
              </a:rPr>
              <a:t>[</a:t>
            </a:r>
            <a:r>
              <a:rPr lang="en-US" i="1" dirty="0" err="1" smtClean="0">
                <a:latin typeface="Times" pitchFamily="-60" charset="0"/>
                <a:ea typeface="Times" pitchFamily="-60" charset="0"/>
                <a:cs typeface="Times" pitchFamily="-60" charset="0"/>
              </a:rPr>
              <a:t>Diapositiva</a:t>
            </a:r>
            <a:r>
              <a:rPr lang="en-US" i="1" dirty="0" smtClean="0">
                <a:latin typeface="Times" pitchFamily="-60" charset="0"/>
                <a:ea typeface="Times" pitchFamily="-60" charset="0"/>
                <a:cs typeface="Times" pitchFamily="-60" charset="0"/>
              </a:rPr>
              <a:t> de EM</a:t>
            </a:r>
            <a:r>
              <a:rPr lang="en-US" i="1" baseline="0" dirty="0" smtClean="0">
                <a:latin typeface="Times" pitchFamily="-60" charset="0"/>
                <a:ea typeface="Times" pitchFamily="-60" charset="0"/>
                <a:cs typeface="Times" pitchFamily="-60" charset="0"/>
              </a:rPr>
              <a:t>]</a:t>
            </a:r>
            <a:endParaRPr lang="en-US" i="1" dirty="0" smtClean="0">
              <a:latin typeface="Times" pitchFamily="-60" charset="0"/>
              <a:ea typeface="Times" pitchFamily="-60" charset="0"/>
              <a:cs typeface="Times" pitchFamily="-60" charset="0"/>
            </a:endParaRPr>
          </a:p>
          <a:p>
            <a:pPr eaLnBrk="1" hangingPunct="1">
              <a:spcBef>
                <a:spcPct val="0"/>
              </a:spcBef>
            </a:pPr>
            <a:endParaRPr lang="es-US" noProof="0" dirty="0" smtClean="0">
              <a:latin typeface="Times" pitchFamily="-60" charset="0"/>
              <a:ea typeface="Times" pitchFamily="-60" charset="0"/>
              <a:cs typeface="Times" pitchFamily="-60" charset="0"/>
            </a:endParaRPr>
          </a:p>
          <a:p>
            <a:pPr eaLnBrk="1" hangingPunct="1">
              <a:spcBef>
                <a:spcPct val="0"/>
              </a:spcBef>
            </a:pPr>
            <a:r>
              <a:rPr lang="es-US" b="0" noProof="0" dirty="0" smtClean="0">
                <a:latin typeface="Times" pitchFamily="-60" charset="0"/>
                <a:ea typeface="Times" pitchFamily="-60" charset="0"/>
                <a:cs typeface="Times" pitchFamily="-60" charset="0"/>
              </a:rPr>
              <a:t>Primero, permítame explicarle cómo</a:t>
            </a:r>
            <a:r>
              <a:rPr lang="es-US" b="0" baseline="0" noProof="0" dirty="0" smtClean="0">
                <a:latin typeface="Times" pitchFamily="-60" charset="0"/>
                <a:ea typeface="Times" pitchFamily="-60" charset="0"/>
                <a:cs typeface="Times" pitchFamily="-60" charset="0"/>
              </a:rPr>
              <a:t> su empleador se esfuerza para ayudarle a ahorrar para su futuro</a:t>
            </a:r>
            <a:r>
              <a:rPr lang="es-US" b="0" noProof="0" dirty="0" smtClean="0">
                <a:latin typeface="Times" pitchFamily="-60" charset="0"/>
                <a:ea typeface="Times" pitchFamily="-60" charset="0"/>
                <a:cs typeface="Times" pitchFamily="-60" charset="0"/>
              </a:rPr>
              <a:t>. Su empleador ofrece el plan </a:t>
            </a:r>
            <a:r>
              <a:rPr lang="es-US" b="0" i="1" noProof="0" dirty="0" smtClean="0">
                <a:latin typeface="Times" pitchFamily="-60" charset="0"/>
                <a:ea typeface="Times" pitchFamily="-60" charset="0"/>
                <a:cs typeface="Times" pitchFamily="-60" charset="0"/>
              </a:rPr>
              <a:t>[nombre</a:t>
            </a:r>
            <a:r>
              <a:rPr lang="es-US" b="0" i="1" baseline="0" noProof="0" dirty="0" smtClean="0">
                <a:latin typeface="Times" pitchFamily="-60" charset="0"/>
                <a:ea typeface="Times" pitchFamily="-60" charset="0"/>
                <a:cs typeface="Times" pitchFamily="-60" charset="0"/>
              </a:rPr>
              <a:t> del plan</a:t>
            </a:r>
            <a:r>
              <a:rPr lang="es-US" b="0" i="1" noProof="0" dirty="0" smtClean="0">
                <a:latin typeface="Times" pitchFamily="-60" charset="0"/>
                <a:ea typeface="Times" pitchFamily="-60" charset="0"/>
                <a:cs typeface="Times" pitchFamily="-60" charset="0"/>
              </a:rPr>
              <a:t>], </a:t>
            </a:r>
            <a:r>
              <a:rPr lang="es-US" b="0" i="0" noProof="0" dirty="0" smtClean="0">
                <a:latin typeface="Times" pitchFamily="-60" charset="0"/>
                <a:ea typeface="Times" pitchFamily="-60" charset="0"/>
                <a:cs typeface="Times" pitchFamily="-60" charset="0"/>
              </a:rPr>
              <a:t>y gasta tiempo, esfuerzo y recursos para hacerlo</a:t>
            </a:r>
            <a:r>
              <a:rPr lang="es-US" b="0" noProof="0" dirty="0" smtClean="0">
                <a:latin typeface="Times" pitchFamily="-60" charset="0"/>
                <a:ea typeface="Times" pitchFamily="-60" charset="0"/>
                <a:cs typeface="Times" pitchFamily="-60" charset="0"/>
              </a:rPr>
              <a:t>. Este</a:t>
            </a:r>
            <a:r>
              <a:rPr lang="es-US" b="0" baseline="0" noProof="0" dirty="0" smtClean="0">
                <a:latin typeface="Times" pitchFamily="-60" charset="0"/>
                <a:ea typeface="Times" pitchFamily="-60" charset="0"/>
                <a:cs typeface="Times" pitchFamily="-60" charset="0"/>
              </a:rPr>
              <a:t> plan se diseñó específicamente para hacer que a usted le sea más fácil ahorrar para su propio futuro</a:t>
            </a:r>
            <a:r>
              <a:rPr lang="es-US" b="0" noProof="0" dirty="0" smtClean="0">
                <a:latin typeface="Times" pitchFamily="-60" charset="0"/>
                <a:ea typeface="Times" pitchFamily="-60" charset="0"/>
                <a:cs typeface="Times" pitchFamily="-60" charset="0"/>
              </a:rPr>
              <a:t>. ¿Cómo lo</a:t>
            </a:r>
            <a:r>
              <a:rPr lang="es-US" b="0" baseline="0" noProof="0" dirty="0" smtClean="0">
                <a:latin typeface="Times" pitchFamily="-60" charset="0"/>
                <a:ea typeface="Times" pitchFamily="-60" charset="0"/>
                <a:cs typeface="Times" pitchFamily="-60" charset="0"/>
              </a:rPr>
              <a:t> hace</a:t>
            </a:r>
            <a:r>
              <a:rPr lang="es-US" b="0" noProof="0" dirty="0" smtClean="0">
                <a:latin typeface="Times" pitchFamily="-60" charset="0"/>
                <a:ea typeface="Times" pitchFamily="-60" charset="0"/>
                <a:cs typeface="Times" pitchFamily="-60" charset="0"/>
              </a:rPr>
              <a:t>? La cantidad</a:t>
            </a:r>
            <a:r>
              <a:rPr lang="es-US" b="0" baseline="0" noProof="0" dirty="0" smtClean="0">
                <a:latin typeface="Times" pitchFamily="-60" charset="0"/>
                <a:ea typeface="Times" pitchFamily="-60" charset="0"/>
                <a:cs typeface="Times" pitchFamily="-60" charset="0"/>
              </a:rPr>
              <a:t> que usted decida ahorrar se deducirá automáticamente de su pago y se depositará en su cuenta del plan de jubilación</a:t>
            </a:r>
            <a:r>
              <a:rPr lang="es-US" b="0" noProof="0" dirty="0" smtClean="0">
                <a:latin typeface="Times" pitchFamily="-60" charset="0"/>
                <a:ea typeface="Times" pitchFamily="-60" charset="0"/>
                <a:cs typeface="Times" pitchFamily="-60" charset="0"/>
              </a:rPr>
              <a:t>. Se</a:t>
            </a:r>
            <a:r>
              <a:rPr lang="es-US" b="0" baseline="0" noProof="0" dirty="0" smtClean="0">
                <a:latin typeface="Times" pitchFamily="-60" charset="0"/>
                <a:ea typeface="Times" pitchFamily="-60" charset="0"/>
                <a:cs typeface="Times" pitchFamily="-60" charset="0"/>
              </a:rPr>
              <a:t> parece al depósito directo, pero en la cuenta de la cual usted podrá retirar dinero en el futuro</a:t>
            </a:r>
            <a:r>
              <a:rPr lang="es-US" b="0" noProof="0" dirty="0" smtClean="0">
                <a:latin typeface="Times" pitchFamily="-60" charset="0"/>
                <a:ea typeface="Times" pitchFamily="-60" charset="0"/>
                <a:cs typeface="Times" pitchFamily="-60" charset="0"/>
              </a:rPr>
              <a:t>.</a:t>
            </a:r>
          </a:p>
          <a:p>
            <a:pPr eaLnBrk="1" hangingPunct="1">
              <a:spcBef>
                <a:spcPct val="0"/>
              </a:spcBef>
            </a:pPr>
            <a:endParaRPr lang="es-US" noProof="0" dirty="0" smtClean="0">
              <a:latin typeface="Times" pitchFamily="-60" charset="0"/>
              <a:ea typeface="Times" pitchFamily="-60" charset="0"/>
              <a:cs typeface="Times" pitchFamily="-60" charset="0"/>
            </a:endParaRPr>
          </a:p>
          <a:p>
            <a:pPr eaLnBrk="1" hangingPunct="1">
              <a:spcBef>
                <a:spcPct val="0"/>
              </a:spcBef>
            </a:pPr>
            <a:r>
              <a:rPr lang="es-US" i="1" noProof="0" dirty="0" smtClean="0">
                <a:latin typeface="Times" pitchFamily="-60" charset="0"/>
                <a:ea typeface="Times" pitchFamily="-60" charset="0"/>
                <a:cs typeface="Times" pitchFamily="-60" charset="0"/>
              </a:rPr>
              <a:t>[Mejor todavía, su empleador adicionará</a:t>
            </a:r>
            <a:r>
              <a:rPr lang="es-US" i="1" baseline="0" noProof="0" dirty="0" smtClean="0">
                <a:latin typeface="Times" pitchFamily="-60" charset="0"/>
                <a:ea typeface="Times" pitchFamily="-60" charset="0"/>
                <a:cs typeface="Times" pitchFamily="-60" charset="0"/>
              </a:rPr>
              <a:t> algunos ahorros extra para usted</a:t>
            </a:r>
            <a:r>
              <a:rPr lang="es-US" i="1" noProof="0" dirty="0" smtClean="0">
                <a:latin typeface="Times" pitchFamily="-60" charset="0"/>
                <a:ea typeface="Times" pitchFamily="-60" charset="0"/>
                <a:cs typeface="Times" pitchFamily="-60" charset="0"/>
              </a:rPr>
              <a:t>. De</a:t>
            </a:r>
            <a:r>
              <a:rPr lang="es-US" i="1" baseline="0" noProof="0" dirty="0" smtClean="0">
                <a:latin typeface="Times" pitchFamily="-60" charset="0"/>
                <a:ea typeface="Times" pitchFamily="-60" charset="0"/>
                <a:cs typeface="Times" pitchFamily="-60" charset="0"/>
              </a:rPr>
              <a:t> hecho</a:t>
            </a:r>
            <a:r>
              <a:rPr lang="es-US" i="1" noProof="0" dirty="0" smtClean="0">
                <a:latin typeface="Times" pitchFamily="-60" charset="0"/>
                <a:ea typeface="Times" pitchFamily="-60" charset="0"/>
                <a:cs typeface="Times" pitchFamily="-60" charset="0"/>
              </a:rPr>
              <a:t>, por cada (describa</a:t>
            </a:r>
            <a:r>
              <a:rPr lang="es-US" i="1" baseline="0" noProof="0" dirty="0" smtClean="0">
                <a:latin typeface="Times" pitchFamily="-60" charset="0"/>
                <a:ea typeface="Times" pitchFamily="-60" charset="0"/>
                <a:cs typeface="Times" pitchFamily="-60" charset="0"/>
              </a:rPr>
              <a:t> la contribución paralela</a:t>
            </a:r>
            <a:r>
              <a:rPr lang="es-US" i="1" noProof="0" dirty="0" smtClean="0">
                <a:latin typeface="Times" pitchFamily="-60" charset="0"/>
                <a:ea typeface="Times" pitchFamily="-60" charset="0"/>
                <a:cs typeface="Times" pitchFamily="-60" charset="0"/>
              </a:rPr>
              <a:t>). Por lo tanto, su empleador no sólo paga al usted de hoy, también paga</a:t>
            </a:r>
            <a:r>
              <a:rPr lang="es-US" i="1" baseline="0" noProof="0" dirty="0" smtClean="0">
                <a:latin typeface="Times" pitchFamily="-60" charset="0"/>
                <a:ea typeface="Times" pitchFamily="-60" charset="0"/>
                <a:cs typeface="Times" pitchFamily="-60" charset="0"/>
              </a:rPr>
              <a:t> al usted del futuro</a:t>
            </a:r>
            <a:r>
              <a:rPr lang="es-US" i="1" noProof="0" dirty="0" smtClean="0">
                <a:latin typeface="Times" pitchFamily="-60" charset="0"/>
                <a:ea typeface="Times" pitchFamily="-60" charset="0"/>
                <a:cs typeface="Times" pitchFamily="-60" charset="0"/>
              </a:rPr>
              <a:t>.]</a:t>
            </a:r>
          </a:p>
          <a:p>
            <a:pPr eaLnBrk="1" hangingPunct="1">
              <a:spcBef>
                <a:spcPct val="0"/>
              </a:spcBef>
            </a:pPr>
            <a:endParaRPr lang="es-US" noProof="0" dirty="0" smtClean="0">
              <a:latin typeface="Times" pitchFamily="-60" charset="0"/>
              <a:ea typeface="Times" pitchFamily="-60" charset="0"/>
              <a:cs typeface="Times" pitchFamily="-60" charset="0"/>
            </a:endParaRPr>
          </a:p>
          <a:p>
            <a:pPr eaLnBrk="1" hangingPunct="1">
              <a:spcBef>
                <a:spcPct val="0"/>
              </a:spcBef>
            </a:pPr>
            <a:r>
              <a:rPr lang="es-US" noProof="0" dirty="0" smtClean="0">
                <a:latin typeface="Times" pitchFamily="-60" charset="0"/>
                <a:ea typeface="Times" pitchFamily="-60" charset="0"/>
                <a:cs typeface="Times" pitchFamily="-60" charset="0"/>
              </a:rPr>
              <a:t>Su plan además le facilita</a:t>
            </a:r>
            <a:r>
              <a:rPr lang="es-US" baseline="0" noProof="0" dirty="0" smtClean="0">
                <a:latin typeface="Times" pitchFamily="-60" charset="0"/>
                <a:ea typeface="Times" pitchFamily="-60" charset="0"/>
                <a:cs typeface="Times" pitchFamily="-60" charset="0"/>
              </a:rPr>
              <a:t> la inversión, ofreciéndole acceso a una gama de opciones de inversión administradas por profesionales; todo con ventajas de impuestos</a:t>
            </a:r>
            <a:r>
              <a:rPr lang="es-US" noProof="0" dirty="0" smtClean="0">
                <a:latin typeface="Times" pitchFamily="-60" charset="0"/>
                <a:ea typeface="Times" pitchFamily="-60" charset="0"/>
                <a:cs typeface="Times" pitchFamily="-60" charset="0"/>
              </a:rPr>
              <a:t>. Le</a:t>
            </a:r>
            <a:r>
              <a:rPr lang="es-US" baseline="0" noProof="0" dirty="0" smtClean="0">
                <a:latin typeface="Times" pitchFamily="-60" charset="0"/>
                <a:ea typeface="Times" pitchFamily="-60" charset="0"/>
                <a:cs typeface="Times" pitchFamily="-60" charset="0"/>
              </a:rPr>
              <a:t> explicaré más sobre esto dentro de unos minutos</a:t>
            </a:r>
            <a:r>
              <a:rPr lang="es-US" noProof="0" dirty="0" smtClean="0">
                <a:latin typeface="Times" pitchFamily="-60" charset="0"/>
                <a:ea typeface="Times" pitchFamily="-60" charset="0"/>
                <a:cs typeface="Times" pitchFamily="-60" charset="0"/>
              </a:rPr>
              <a:t>.</a:t>
            </a:r>
          </a:p>
          <a:p>
            <a:pPr eaLnBrk="1" hangingPunct="1">
              <a:spcBef>
                <a:spcPct val="0"/>
              </a:spcBef>
            </a:pPr>
            <a:endParaRPr lang="es-US" noProof="0" dirty="0" smtClean="0">
              <a:latin typeface="Times" pitchFamily="-60" charset="0"/>
              <a:ea typeface="Times" pitchFamily="-60" charset="0"/>
              <a:cs typeface="Times" pitchFamily="-60" charset="0"/>
            </a:endParaRPr>
          </a:p>
          <a:p>
            <a:pPr eaLnBrk="1" hangingPunct="1">
              <a:spcBef>
                <a:spcPct val="0"/>
              </a:spcBef>
            </a:pPr>
            <a:r>
              <a:rPr lang="es-US" noProof="0" dirty="0" smtClean="0">
                <a:latin typeface="Times" pitchFamily="-60" charset="0"/>
                <a:ea typeface="Times" pitchFamily="-60" charset="0"/>
                <a:cs typeface="Times" pitchFamily="-60" charset="0"/>
              </a:rPr>
              <a:t>Ahora,</a:t>
            </a:r>
            <a:r>
              <a:rPr lang="es-US" baseline="0" noProof="0" dirty="0" smtClean="0">
                <a:latin typeface="Times" pitchFamily="-60" charset="0"/>
                <a:ea typeface="Times" pitchFamily="-60" charset="0"/>
                <a:cs typeface="Times" pitchFamily="-60" charset="0"/>
              </a:rPr>
              <a:t> su plan también le facilita la planeación, dándole acceso a expertos en la jubilación y a algunas herramientas geniales de </a:t>
            </a:r>
            <a:r>
              <a:rPr lang="es-US" noProof="0" dirty="0" smtClean="0">
                <a:latin typeface="Times" pitchFamily="-60" charset="0"/>
                <a:ea typeface="Times" pitchFamily="-60" charset="0"/>
                <a:cs typeface="Times" pitchFamily="-60" charset="0"/>
              </a:rPr>
              <a:t>Transamerica, la compañía</a:t>
            </a:r>
            <a:r>
              <a:rPr lang="es-US" baseline="0" noProof="0" dirty="0" smtClean="0">
                <a:latin typeface="Times" pitchFamily="-60" charset="0"/>
                <a:ea typeface="Times" pitchFamily="-60" charset="0"/>
                <a:cs typeface="Times" pitchFamily="-60" charset="0"/>
              </a:rPr>
              <a:t> que administra su plan</a:t>
            </a:r>
            <a:r>
              <a:rPr lang="es-US" noProof="0" dirty="0" smtClean="0">
                <a:latin typeface="Times" pitchFamily="-60" charset="0"/>
                <a:ea typeface="Times" pitchFamily="-60" charset="0"/>
                <a:cs typeface="Times" pitchFamily="-60" charset="0"/>
              </a:rPr>
              <a:t>. Por más de 75 años, Transamerica se ha especializado exclusivamente</a:t>
            </a:r>
            <a:r>
              <a:rPr lang="es-US" baseline="0" noProof="0" dirty="0" smtClean="0">
                <a:latin typeface="Times" pitchFamily="-60" charset="0"/>
                <a:ea typeface="Times" pitchFamily="-60" charset="0"/>
                <a:cs typeface="Times" pitchFamily="-60" charset="0"/>
              </a:rPr>
              <a:t> en ayudar a millones de empleados a planear un mejor panorama para su jubilación</a:t>
            </a:r>
            <a:r>
              <a:rPr lang="es-US" noProof="0" dirty="0" smtClean="0">
                <a:latin typeface="Times" pitchFamily="-60" charset="0"/>
                <a:ea typeface="Times" pitchFamily="-60" charset="0"/>
                <a:cs typeface="Times" pitchFamily="-60" charset="0"/>
              </a:rPr>
              <a:t>. Y usted sólo tiene que llamarles</a:t>
            </a:r>
            <a:r>
              <a:rPr lang="es-US" baseline="0" noProof="0" dirty="0" smtClean="0">
                <a:latin typeface="Times" pitchFamily="-60" charset="0"/>
                <a:ea typeface="Times" pitchFamily="-60" charset="0"/>
                <a:cs typeface="Times" pitchFamily="-60" charset="0"/>
              </a:rPr>
              <a:t> a su teléfono gratuito o aprovechar de sus muchos recursos en Internet</a:t>
            </a:r>
            <a:r>
              <a:rPr lang="es-US" noProof="0" dirty="0" smtClean="0">
                <a:latin typeface="Times" pitchFamily="-60" charset="0"/>
                <a:ea typeface="Times" pitchFamily="-60" charset="0"/>
                <a:cs typeface="Times" pitchFamily="-60" charset="0"/>
              </a:rPr>
              <a:t>.</a:t>
            </a:r>
          </a:p>
          <a:p>
            <a:pPr eaLnBrk="1" hangingPunct="1">
              <a:spcBef>
                <a:spcPct val="0"/>
              </a:spcBef>
            </a:pPr>
            <a:endParaRPr lang="es-US" noProof="0" dirty="0" smtClean="0">
              <a:latin typeface="Times" pitchFamily="-60" charset="0"/>
              <a:ea typeface="Times" pitchFamily="-60" charset="0"/>
              <a:cs typeface="Times" pitchFamily="-60" charset="0"/>
            </a:endParaRPr>
          </a:p>
          <a:p>
            <a:pPr eaLnBrk="1" hangingPunct="1">
              <a:spcBef>
                <a:spcPct val="0"/>
              </a:spcBef>
            </a:pPr>
            <a:r>
              <a:rPr lang="es-US" noProof="0" dirty="0" smtClean="0">
                <a:latin typeface="Times" pitchFamily="-60" charset="0"/>
                <a:ea typeface="Times" pitchFamily="-60" charset="0"/>
                <a:cs typeface="Times" pitchFamily="-60" charset="0"/>
              </a:rPr>
              <a:t>La conclusión</a:t>
            </a:r>
            <a:r>
              <a:rPr lang="es-US" baseline="0" noProof="0" dirty="0" smtClean="0">
                <a:latin typeface="Times" pitchFamily="-60" charset="0"/>
                <a:ea typeface="Times" pitchFamily="-60" charset="0"/>
                <a:cs typeface="Times" pitchFamily="-60" charset="0"/>
              </a:rPr>
              <a:t> es que su plan para la jubilación realmente es uno de los beneficios más valiosos que su empleador le ofrece. Definitivamente, no querrá perder esta oportunidad</a:t>
            </a:r>
            <a:r>
              <a:rPr lang="es-US" noProof="0" dirty="0" smtClean="0">
                <a:latin typeface="Times" pitchFamily="-60" charset="0"/>
                <a:ea typeface="Times" pitchFamily="-60" charset="0"/>
                <a:cs typeface="Times" pitchFamily="-60" charset="0"/>
              </a:rPr>
              <a:t>.</a:t>
            </a:r>
            <a:endParaRPr lang="es-US" noProof="0" dirty="0">
              <a:latin typeface="Times" pitchFamily="-60" charset="0"/>
              <a:ea typeface="Times" pitchFamily="-60" charset="0"/>
              <a:cs typeface="Times" pitchFamily="-60"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92" tIns="46645" rIns="93292" bIns="46645" anchor="b">
            <a:prstTxWarp prst="textNoShape">
              <a:avLst/>
            </a:prstTxWarp>
          </a:bodyPr>
          <a:lstStyle/>
          <a:p>
            <a:pPr algn="r" defTabSz="933214" eaLnBrk="0" hangingPunct="0"/>
            <a:fld id="{F6875EE5-7D96-4539-86DB-75E93710847D}" type="slidenum">
              <a:rPr lang="en-US" sz="1200"/>
              <a:pPr algn="r" defTabSz="933214" eaLnBrk="0" hangingPunct="0"/>
              <a:t>5</a:t>
            </a:fld>
            <a:endParaRPr lang="en-US" sz="1200" dirty="0"/>
          </a:p>
        </p:txBody>
      </p:sp>
      <p:sp>
        <p:nvSpPr>
          <p:cNvPr id="17410" name="Rectangle 2"/>
          <p:cNvSpPr>
            <a:spLocks noGrp="1" noRot="1" noChangeAspect="1" noChangeArrowheads="1" noTextEdit="1"/>
          </p:cNvSpPr>
          <p:nvPr>
            <p:ph type="sldImg"/>
          </p:nvPr>
        </p:nvSpPr>
        <p:spPr>
          <a:solidFill>
            <a:srgbClr val="FFFFFF"/>
          </a:solidFill>
          <a:ln/>
        </p:spPr>
      </p:sp>
      <p:sp>
        <p:nvSpPr>
          <p:cNvPr id="17411" name="Notes Placeholder 2"/>
          <p:cNvSpPr>
            <a:spLocks noGrp="1"/>
          </p:cNvSpPr>
          <p:nvPr>
            <p:ph type="body" sz="quarter" idx="10"/>
          </p:nvPr>
        </p:nvSpPr>
        <p:spPr>
          <a:xfrm>
            <a:off x="823020" y="4420862"/>
            <a:ext cx="5505085" cy="4188776"/>
          </a:xfrm>
          <a:noFill/>
          <a:ln/>
        </p:spPr>
        <p:txBody>
          <a:bodyPr/>
          <a:lstStyle/>
          <a:p>
            <a:pPr eaLnBrk="1" hangingPunct="1">
              <a:spcBef>
                <a:spcPct val="0"/>
              </a:spcBef>
            </a:pPr>
            <a:r>
              <a:rPr lang="es-US" noProof="0" dirty="0" smtClean="0">
                <a:latin typeface="Times" pitchFamily="-60" charset="0"/>
                <a:ea typeface="Times" pitchFamily="-60" charset="0"/>
                <a:cs typeface="Times" pitchFamily="-60" charset="0"/>
              </a:rPr>
              <a:t>Ahora hablemos de los</a:t>
            </a:r>
            <a:r>
              <a:rPr lang="es-US" baseline="0" noProof="0" dirty="0" smtClean="0">
                <a:latin typeface="Times" pitchFamily="-60" charset="0"/>
                <a:ea typeface="Times" pitchFamily="-60" charset="0"/>
                <a:cs typeface="Times" pitchFamily="-60" charset="0"/>
              </a:rPr>
              <a:t> impuestos</a:t>
            </a:r>
            <a:r>
              <a:rPr lang="es-US" noProof="0" dirty="0" smtClean="0">
                <a:latin typeface="Times" pitchFamily="-60" charset="0"/>
                <a:ea typeface="Times" pitchFamily="-60" charset="0"/>
                <a:cs typeface="Times" pitchFamily="-60" charset="0"/>
              </a:rPr>
              <a:t>. Para animar a la gente a ahorrar para su jubilación, el gobierno</a:t>
            </a:r>
            <a:r>
              <a:rPr lang="es-US" baseline="0" noProof="0" dirty="0" smtClean="0">
                <a:latin typeface="Times" pitchFamily="-60" charset="0"/>
                <a:ea typeface="Times" pitchFamily="-60" charset="0"/>
                <a:cs typeface="Times" pitchFamily="-60" charset="0"/>
              </a:rPr>
              <a:t> federal ofrece ventajas tributarias especiales para aquellos que participan en el plan de jubilación de su empleador</a:t>
            </a:r>
            <a:r>
              <a:rPr lang="es-US" noProof="0" dirty="0" smtClean="0">
                <a:latin typeface="Times" pitchFamily="-60" charset="0"/>
                <a:ea typeface="Times" pitchFamily="-60" charset="0"/>
                <a:cs typeface="Times" pitchFamily="-60" charset="0"/>
              </a:rPr>
              <a:t>. Permítame repasar con ustedes dichas ventajas</a:t>
            </a:r>
            <a:r>
              <a:rPr lang="es-US" baseline="0" noProof="0" dirty="0" smtClean="0">
                <a:latin typeface="Times" pitchFamily="-60" charset="0"/>
                <a:ea typeface="Times" pitchFamily="-60" charset="0"/>
                <a:cs typeface="Times" pitchFamily="-60" charset="0"/>
              </a:rPr>
              <a:t> de impuestos</a:t>
            </a:r>
            <a:r>
              <a:rPr lang="es-US" noProof="0" dirty="0" smtClean="0">
                <a:latin typeface="Times" pitchFamily="-60" charset="0"/>
                <a:ea typeface="Times" pitchFamily="-60" charset="0"/>
                <a:cs typeface="Times" pitchFamily="-60" charset="0"/>
              </a:rPr>
              <a:t>.</a:t>
            </a:r>
          </a:p>
          <a:p>
            <a:pPr eaLnBrk="1" hangingPunct="1">
              <a:spcBef>
                <a:spcPct val="0"/>
              </a:spcBef>
            </a:pPr>
            <a:endParaRPr lang="es-US" noProof="0" dirty="0" smtClean="0">
              <a:latin typeface="Times" pitchFamily="-60" charset="0"/>
              <a:ea typeface="Times" pitchFamily="-60" charset="0"/>
              <a:cs typeface="Times" pitchFamily="-60" charset="0"/>
            </a:endParaRPr>
          </a:p>
          <a:p>
            <a:pPr eaLnBrk="1" hangingPunct="1">
              <a:spcBef>
                <a:spcPct val="0"/>
              </a:spcBef>
            </a:pPr>
            <a:r>
              <a:rPr lang="es-US" noProof="0" dirty="0" smtClean="0">
                <a:latin typeface="Times" pitchFamily="-60" charset="0"/>
                <a:ea typeface="Times" pitchFamily="-60" charset="0"/>
                <a:cs typeface="Times" pitchFamily="-60" charset="0"/>
              </a:rPr>
              <a:t>¿Se</a:t>
            </a:r>
            <a:r>
              <a:rPr lang="es-US" baseline="0" noProof="0" dirty="0" smtClean="0">
                <a:latin typeface="Times" pitchFamily="-60" charset="0"/>
                <a:ea typeface="Times" pitchFamily="-60" charset="0"/>
                <a:cs typeface="Times" pitchFamily="-60" charset="0"/>
              </a:rPr>
              <a:t> acuerda que acabo de explicar que sus ahorros se deducirían automáticamente de su pago</a:t>
            </a:r>
            <a:r>
              <a:rPr lang="es-US" noProof="0" dirty="0" smtClean="0">
                <a:latin typeface="Times" pitchFamily="-60" charset="0"/>
                <a:ea typeface="Times" pitchFamily="-60" charset="0"/>
                <a:cs typeface="Times" pitchFamily="-60" charset="0"/>
              </a:rPr>
              <a:t>? Pues, dichos ahorros de</a:t>
            </a:r>
            <a:r>
              <a:rPr lang="es-US" baseline="0" noProof="0" dirty="0" smtClean="0">
                <a:latin typeface="Times" pitchFamily="-60" charset="0"/>
                <a:ea typeface="Times" pitchFamily="-60" charset="0"/>
                <a:cs typeface="Times" pitchFamily="-60" charset="0"/>
              </a:rPr>
              <a:t> hecho se mueven de su pago a su cuenta para la jubilación </a:t>
            </a:r>
            <a:r>
              <a:rPr lang="es-US" i="1" noProof="0" dirty="0" smtClean="0">
                <a:latin typeface="Times" pitchFamily="-60" charset="0"/>
                <a:ea typeface="Times" pitchFamily="-60" charset="0"/>
                <a:cs typeface="Times" pitchFamily="-60" charset="0"/>
              </a:rPr>
              <a:t>antes </a:t>
            </a:r>
            <a:r>
              <a:rPr lang="es-US" noProof="0" dirty="0" smtClean="0">
                <a:latin typeface="Times" pitchFamily="-60" charset="0"/>
                <a:ea typeface="Times" pitchFamily="-60" charset="0"/>
                <a:cs typeface="Times" pitchFamily="-60" charset="0"/>
              </a:rPr>
              <a:t>de calcular los impuestos. Esto significa que usted</a:t>
            </a:r>
            <a:r>
              <a:rPr lang="es-US" baseline="0" noProof="0" dirty="0" smtClean="0">
                <a:latin typeface="Times" pitchFamily="-60" charset="0"/>
                <a:ea typeface="Times" pitchFamily="-60" charset="0"/>
                <a:cs typeface="Times" pitchFamily="-60" charset="0"/>
              </a:rPr>
              <a:t> gravará impuestos sobre una cantidad menor de ingreso</a:t>
            </a:r>
            <a:r>
              <a:rPr lang="es-US" noProof="0" dirty="0" smtClean="0">
                <a:latin typeface="Times" pitchFamily="-60" charset="0"/>
                <a:ea typeface="Times" pitchFamily="-60" charset="0"/>
                <a:cs typeface="Times" pitchFamily="-60" charset="0"/>
              </a:rPr>
              <a:t>. Digamos</a:t>
            </a:r>
            <a:r>
              <a:rPr lang="es-US" baseline="0" noProof="0" dirty="0" smtClean="0">
                <a:latin typeface="Times" pitchFamily="-60" charset="0"/>
                <a:ea typeface="Times" pitchFamily="-60" charset="0"/>
                <a:cs typeface="Times" pitchFamily="-60" charset="0"/>
              </a:rPr>
              <a:t> que usted gana </a:t>
            </a:r>
            <a:r>
              <a:rPr lang="es-US" noProof="0" dirty="0" smtClean="0">
                <a:latin typeface="Times" pitchFamily="-60" charset="0"/>
                <a:ea typeface="Times" pitchFamily="-60" charset="0"/>
                <a:cs typeface="Times" pitchFamily="-60" charset="0"/>
              </a:rPr>
              <a:t>$35,000 al año y aporta 5% en su plan. Esto significa que usted sólo gravará impuestos como</a:t>
            </a:r>
            <a:r>
              <a:rPr lang="es-US" baseline="0" noProof="0" dirty="0" smtClean="0">
                <a:latin typeface="Times" pitchFamily="-60" charset="0"/>
                <a:ea typeface="Times" pitchFamily="-60" charset="0"/>
                <a:cs typeface="Times" pitchFamily="-60" charset="0"/>
              </a:rPr>
              <a:t> si ganará </a:t>
            </a:r>
            <a:r>
              <a:rPr lang="es-US" noProof="0" dirty="0" smtClean="0">
                <a:latin typeface="Times" pitchFamily="-60" charset="0"/>
                <a:ea typeface="Times" pitchFamily="-60" charset="0"/>
                <a:cs typeface="Times" pitchFamily="-60" charset="0"/>
              </a:rPr>
              <a:t>$33,250. Por lo tanto,</a:t>
            </a:r>
            <a:r>
              <a:rPr lang="es-US" baseline="0" noProof="0" dirty="0" smtClean="0">
                <a:latin typeface="Times" pitchFamily="-60" charset="0"/>
                <a:ea typeface="Times" pitchFamily="-60" charset="0"/>
                <a:cs typeface="Times" pitchFamily="-60" charset="0"/>
              </a:rPr>
              <a:t> dependiendo de su situación financiera, esto podría ahorrarle dinero en impuestos de antemano</a:t>
            </a:r>
            <a:r>
              <a:rPr lang="es-US" noProof="0" dirty="0" smtClean="0">
                <a:latin typeface="Times" pitchFamily="-60" charset="0"/>
                <a:ea typeface="Times" pitchFamily="-60" charset="0"/>
                <a:cs typeface="Times" pitchFamily="-60" charset="0"/>
              </a:rPr>
              <a:t>.</a:t>
            </a:r>
          </a:p>
          <a:p>
            <a:pPr eaLnBrk="1" hangingPunct="1">
              <a:spcBef>
                <a:spcPct val="0"/>
              </a:spcBef>
            </a:pPr>
            <a:endParaRPr lang="es-US" noProof="0" dirty="0" smtClean="0">
              <a:latin typeface="Times" pitchFamily="-60" charset="0"/>
              <a:ea typeface="Times" pitchFamily="-60" charset="0"/>
              <a:cs typeface="Times" pitchFamily="-60" charset="0"/>
            </a:endParaRPr>
          </a:p>
          <a:p>
            <a:pPr eaLnBrk="1" hangingPunct="1">
              <a:spcBef>
                <a:spcPct val="0"/>
              </a:spcBef>
            </a:pPr>
            <a:r>
              <a:rPr lang="es-US" noProof="0" dirty="0" smtClean="0">
                <a:latin typeface="Times" pitchFamily="-60" charset="0"/>
                <a:ea typeface="Times" pitchFamily="-60" charset="0"/>
                <a:cs typeface="Times" pitchFamily="-60" charset="0"/>
              </a:rPr>
              <a:t>Mejor</a:t>
            </a:r>
            <a:r>
              <a:rPr lang="es-US" baseline="0" noProof="0" dirty="0" smtClean="0">
                <a:latin typeface="Times" pitchFamily="-60" charset="0"/>
                <a:ea typeface="Times" pitchFamily="-60" charset="0"/>
                <a:cs typeface="Times" pitchFamily="-60" charset="0"/>
              </a:rPr>
              <a:t> todavía, dichas ventajas tributarias continúan mientras sus ahorros permanezcan en su </a:t>
            </a:r>
            <a:r>
              <a:rPr lang="es-US" noProof="0" dirty="0" smtClean="0">
                <a:latin typeface="Times" pitchFamily="-60" charset="0"/>
                <a:ea typeface="Times" pitchFamily="-60" charset="0"/>
                <a:cs typeface="Times" pitchFamily="-60" charset="0"/>
              </a:rPr>
              <a:t>plan. Lo que gane en los ahorros en su plan para</a:t>
            </a:r>
            <a:r>
              <a:rPr lang="es-US" baseline="0" noProof="0" dirty="0" smtClean="0">
                <a:latin typeface="Times" pitchFamily="-60" charset="0"/>
                <a:ea typeface="Times" pitchFamily="-60" charset="0"/>
                <a:cs typeface="Times" pitchFamily="-60" charset="0"/>
              </a:rPr>
              <a:t> la jubilación no grava impuestos hasta que lo retire</a:t>
            </a:r>
            <a:r>
              <a:rPr lang="es-US" noProof="0" dirty="0" smtClean="0">
                <a:latin typeface="Times" pitchFamily="-60" charset="0"/>
                <a:ea typeface="Times" pitchFamily="-60" charset="0"/>
                <a:cs typeface="Times" pitchFamily="-60" charset="0"/>
              </a:rPr>
              <a:t> del plan. Lo contrario</a:t>
            </a:r>
            <a:r>
              <a:rPr lang="es-US" baseline="0" noProof="0" dirty="0" smtClean="0">
                <a:latin typeface="Times" pitchFamily="-60" charset="0"/>
                <a:ea typeface="Times" pitchFamily="-60" charset="0"/>
                <a:cs typeface="Times" pitchFamily="-60" charset="0"/>
              </a:rPr>
              <a:t> </a:t>
            </a:r>
            <a:r>
              <a:rPr lang="es-US" noProof="0" dirty="0" smtClean="0">
                <a:latin typeface="Times" pitchFamily="-60" charset="0"/>
                <a:ea typeface="Times" pitchFamily="-60" charset="0"/>
                <a:cs typeface="Times" pitchFamily="-60" charset="0"/>
              </a:rPr>
              <a:t>pasa con los ahorros en su cuenta bancaria</a:t>
            </a:r>
            <a:r>
              <a:rPr lang="es-US" baseline="0" noProof="0" dirty="0" smtClean="0">
                <a:latin typeface="Times" pitchFamily="-60" charset="0"/>
                <a:ea typeface="Times" pitchFamily="-60" charset="0"/>
                <a:cs typeface="Times" pitchFamily="-60" charset="0"/>
              </a:rPr>
              <a:t> cada año</a:t>
            </a:r>
            <a:r>
              <a:rPr lang="es-US" noProof="0" dirty="0" smtClean="0">
                <a:latin typeface="Times" pitchFamily="-60" charset="0"/>
                <a:ea typeface="Times" pitchFamily="-60" charset="0"/>
                <a:cs typeface="Times" pitchFamily="-60" charset="0"/>
              </a:rPr>
              <a:t>. ¿Cuántos</a:t>
            </a:r>
            <a:r>
              <a:rPr lang="es-US" baseline="0" noProof="0" dirty="0" smtClean="0">
                <a:latin typeface="Times" pitchFamily="-60" charset="0"/>
                <a:ea typeface="Times" pitchFamily="-60" charset="0"/>
                <a:cs typeface="Times" pitchFamily="-60" charset="0"/>
              </a:rPr>
              <a:t> de ustedes han recibido alguna vez un formulario </a:t>
            </a:r>
            <a:r>
              <a:rPr lang="es-US" noProof="0" dirty="0" smtClean="0">
                <a:latin typeface="Times" pitchFamily="-60" charset="0"/>
                <a:ea typeface="Times" pitchFamily="-60" charset="0"/>
                <a:cs typeface="Times" pitchFamily="-60" charset="0"/>
              </a:rPr>
              <a:t>1099 del Servicio</a:t>
            </a:r>
            <a:r>
              <a:rPr lang="es-US" baseline="0" noProof="0" dirty="0" smtClean="0">
                <a:latin typeface="Times" pitchFamily="-60" charset="0"/>
                <a:ea typeface="Times" pitchFamily="-60" charset="0"/>
                <a:cs typeface="Times" pitchFamily="-60" charset="0"/>
              </a:rPr>
              <a:t> de Rentas Internas o IRS por intereses sobre otras cuentas diferentes</a:t>
            </a:r>
            <a:r>
              <a:rPr lang="es-US" noProof="0" dirty="0" smtClean="0">
                <a:latin typeface="Times" pitchFamily="-60" charset="0"/>
                <a:ea typeface="Times" pitchFamily="-60" charset="0"/>
                <a:cs typeface="Times" pitchFamily="-60" charset="0"/>
              </a:rPr>
              <a:t>? Hay que reportar dichas ganancias</a:t>
            </a:r>
            <a:r>
              <a:rPr lang="es-US" baseline="0" noProof="0" dirty="0" smtClean="0">
                <a:latin typeface="Times" pitchFamily="-60" charset="0"/>
                <a:ea typeface="Times" pitchFamily="-60" charset="0"/>
                <a:cs typeface="Times" pitchFamily="-60" charset="0"/>
              </a:rPr>
              <a:t> como ingreso normal y ellas están sujetas a impuestos federales cada año</a:t>
            </a:r>
            <a:r>
              <a:rPr lang="es-US" noProof="0" dirty="0" smtClean="0">
                <a:latin typeface="Times" pitchFamily="-60" charset="0"/>
                <a:ea typeface="Times" pitchFamily="-60" charset="0"/>
                <a:cs typeface="Times" pitchFamily="-60" charset="0"/>
              </a:rPr>
              <a:t>. Pero dentro</a:t>
            </a:r>
            <a:r>
              <a:rPr lang="es-US" baseline="0" noProof="0" dirty="0" smtClean="0">
                <a:latin typeface="Times" pitchFamily="-60" charset="0"/>
                <a:ea typeface="Times" pitchFamily="-60" charset="0"/>
                <a:cs typeface="Times" pitchFamily="-60" charset="0"/>
              </a:rPr>
              <a:t> de su plan para la jubilación, sus ganancias no son impactadas por los impuestos</a:t>
            </a:r>
            <a:r>
              <a:rPr lang="es-US" noProof="0" dirty="0" smtClean="0">
                <a:latin typeface="Times" pitchFamily="-60" charset="0"/>
                <a:ea typeface="Times" pitchFamily="-60" charset="0"/>
                <a:cs typeface="Times" pitchFamily="-60" charset="0"/>
              </a:rPr>
              <a:t>. Como resultado,</a:t>
            </a:r>
            <a:r>
              <a:rPr lang="es-US" baseline="0" noProof="0" dirty="0" smtClean="0">
                <a:latin typeface="Times" pitchFamily="-60" charset="0"/>
                <a:ea typeface="Times" pitchFamily="-60" charset="0"/>
                <a:cs typeface="Times" pitchFamily="-60" charset="0"/>
              </a:rPr>
              <a:t> más dinero sigue creciendo de forma compuesta año tras año, lo que posibilita que su plan para la jubilación con impuestos diferidos se acumulen más rápido que en un vehículo de ahorro gravable.</a:t>
            </a:r>
            <a:endParaRPr lang="es-US" noProof="0" dirty="0" smtClean="0">
              <a:latin typeface="Times" pitchFamily="-60" charset="0"/>
              <a:ea typeface="Times" pitchFamily="-60" charset="0"/>
              <a:cs typeface="Times" pitchFamily="-60" charset="0"/>
            </a:endParaRPr>
          </a:p>
          <a:p>
            <a:pPr eaLnBrk="1" hangingPunct="1">
              <a:spcBef>
                <a:spcPct val="0"/>
              </a:spcBef>
            </a:pPr>
            <a:endParaRPr lang="es-US" noProof="0" dirty="0" smtClean="0">
              <a:latin typeface="Times" pitchFamily="-60" charset="0"/>
              <a:ea typeface="Times" pitchFamily="-60" charset="0"/>
              <a:cs typeface="Times" pitchFamily="-60" charset="0"/>
            </a:endParaRPr>
          </a:p>
          <a:p>
            <a:pPr eaLnBrk="1" hangingPunct="1">
              <a:spcBef>
                <a:spcPct val="0"/>
              </a:spcBef>
            </a:pPr>
            <a:r>
              <a:rPr lang="es-US" noProof="0" dirty="0" smtClean="0">
                <a:latin typeface="Times" pitchFamily="-60" charset="0"/>
                <a:ea typeface="Times" pitchFamily="-60" charset="0"/>
                <a:cs typeface="Times" pitchFamily="-60" charset="0"/>
              </a:rPr>
              <a:t>¡Éste</a:t>
            </a:r>
            <a:r>
              <a:rPr lang="es-US" baseline="0" noProof="0" dirty="0" smtClean="0">
                <a:latin typeface="Times" pitchFamily="-60" charset="0"/>
                <a:ea typeface="Times" pitchFamily="-60" charset="0"/>
                <a:cs typeface="Times" pitchFamily="-60" charset="0"/>
              </a:rPr>
              <a:t> es otro beneficio valioso que usted no querrá perder</a:t>
            </a:r>
            <a:r>
              <a:rPr lang="es-US" noProof="0" dirty="0" smtClean="0">
                <a:latin typeface="Times" pitchFamily="-60" charset="0"/>
                <a:ea typeface="Times" pitchFamily="-60" charset="0"/>
                <a:cs typeface="Times" pitchFamily="-60" charset="0"/>
              </a:rPr>
              <a:t>!</a:t>
            </a:r>
            <a:endParaRPr lang="es-US" noProof="0" dirty="0">
              <a:latin typeface="Times" pitchFamily="-60" charset="0"/>
              <a:ea typeface="Times" pitchFamily="-60" charset="0"/>
              <a:cs typeface="Times" pitchFamily="-60"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92" tIns="46645" rIns="93292" bIns="46645" anchor="b">
            <a:prstTxWarp prst="textNoShape">
              <a:avLst/>
            </a:prstTxWarp>
          </a:bodyPr>
          <a:lstStyle/>
          <a:p>
            <a:pPr algn="r" defTabSz="933214" eaLnBrk="0" hangingPunct="0"/>
            <a:fld id="{B1E4DE04-164C-4C1A-B52C-194FA0A1CBB8}" type="slidenum">
              <a:rPr lang="en-US" sz="1200"/>
              <a:pPr algn="r" defTabSz="933214" eaLnBrk="0" hangingPunct="0"/>
              <a:t>6</a:t>
            </a:fld>
            <a:endParaRPr lang="en-US" sz="1200" dirty="0"/>
          </a:p>
        </p:txBody>
      </p:sp>
      <p:sp>
        <p:nvSpPr>
          <p:cNvPr id="19458" name="Rectangle 2"/>
          <p:cNvSpPr>
            <a:spLocks noGrp="1" noRot="1" noChangeAspect="1" noChangeArrowheads="1" noTextEdit="1"/>
          </p:cNvSpPr>
          <p:nvPr>
            <p:ph type="sldImg"/>
          </p:nvPr>
        </p:nvSpPr>
        <p:spPr>
          <a:solidFill>
            <a:srgbClr val="FFFFFF"/>
          </a:solidFill>
          <a:ln/>
        </p:spPr>
      </p:sp>
      <p:sp>
        <p:nvSpPr>
          <p:cNvPr id="19459" name="Notes Placeholder 1"/>
          <p:cNvSpPr>
            <a:spLocks noGrp="1"/>
          </p:cNvSpPr>
          <p:nvPr>
            <p:ph type="body" sz="quarter" idx="10"/>
          </p:nvPr>
        </p:nvSpPr>
        <p:spPr>
          <a:xfrm>
            <a:off x="935771" y="4420863"/>
            <a:ext cx="5151560" cy="4656151"/>
          </a:xfrm>
          <a:noFill/>
          <a:ln/>
        </p:spPr>
        <p:txBody>
          <a:bodyPr/>
          <a:lstStyle/>
          <a:p>
            <a:pPr defTabSz="914630" eaLnBrk="1" hangingPunct="1">
              <a:spcBef>
                <a:spcPct val="0"/>
              </a:spcBef>
              <a:defRPr/>
            </a:pPr>
            <a:r>
              <a:rPr lang="es-US" b="0" i="1" noProof="0" dirty="0" smtClean="0">
                <a:latin typeface="Times" pitchFamily="-60" charset="0"/>
                <a:ea typeface="Times" pitchFamily="-60" charset="0"/>
                <a:cs typeface="Times" pitchFamily="-60" charset="0"/>
              </a:rPr>
              <a:t>[USE ESTA DIAPOSITIVA CON CLIENTES MINORISTAS DE EM]</a:t>
            </a:r>
          </a:p>
          <a:p>
            <a:pPr eaLnBrk="1" hangingPunct="1">
              <a:spcBef>
                <a:spcPct val="0"/>
              </a:spcBef>
            </a:pPr>
            <a:endParaRPr lang="es-US" b="0" noProof="0" dirty="0" smtClean="0">
              <a:latin typeface="Times" pitchFamily="-60" charset="0"/>
              <a:ea typeface="Times" pitchFamily="-60" charset="0"/>
              <a:cs typeface="Times" pitchFamily="-60" charset="0"/>
            </a:endParaRPr>
          </a:p>
          <a:p>
            <a:pPr eaLnBrk="1" hangingPunct="1">
              <a:spcBef>
                <a:spcPct val="0"/>
              </a:spcBef>
            </a:pPr>
            <a:r>
              <a:rPr lang="es-US" b="0" noProof="0" dirty="0" smtClean="0">
                <a:latin typeface="Times" pitchFamily="-60" charset="0"/>
                <a:ea typeface="Times" pitchFamily="-60" charset="0"/>
                <a:cs typeface="Times" pitchFamily="-60" charset="0"/>
              </a:rPr>
              <a:t>De</a:t>
            </a:r>
            <a:r>
              <a:rPr lang="es-US" b="0" baseline="0" noProof="0" dirty="0" smtClean="0">
                <a:latin typeface="Times" pitchFamily="-60" charset="0"/>
                <a:ea typeface="Times" pitchFamily="-60" charset="0"/>
                <a:cs typeface="Times" pitchFamily="-60" charset="0"/>
              </a:rPr>
              <a:t> hecho</a:t>
            </a:r>
            <a:r>
              <a:rPr lang="es-US" b="0" noProof="0" dirty="0" smtClean="0">
                <a:latin typeface="Times" pitchFamily="-60" charset="0"/>
                <a:ea typeface="Times" pitchFamily="-60" charset="0"/>
                <a:cs typeface="Times" pitchFamily="-60" charset="0"/>
              </a:rPr>
              <a:t>, su plan incluso</a:t>
            </a:r>
            <a:r>
              <a:rPr lang="es-US" b="0" baseline="0" noProof="0" dirty="0" smtClean="0">
                <a:latin typeface="Times" pitchFamily="-60" charset="0"/>
                <a:ea typeface="Times" pitchFamily="-60" charset="0"/>
                <a:cs typeface="Times" pitchFamily="-60" charset="0"/>
              </a:rPr>
              <a:t> le ofrece alguna flexibilidad en cuanto a </a:t>
            </a:r>
            <a:r>
              <a:rPr lang="es-US" b="0" i="1" baseline="0" noProof="0" dirty="0" smtClean="0">
                <a:latin typeface="Times" pitchFamily="-60" charset="0"/>
                <a:ea typeface="Times" pitchFamily="-60" charset="0"/>
                <a:cs typeface="Times" pitchFamily="-60" charset="0"/>
              </a:rPr>
              <a:t>cuándo </a:t>
            </a:r>
            <a:r>
              <a:rPr lang="es-US" b="0" baseline="0" noProof="0" dirty="0" smtClean="0">
                <a:latin typeface="Times" pitchFamily="-60" charset="0"/>
                <a:ea typeface="Times" pitchFamily="-60" charset="0"/>
                <a:cs typeface="Times" pitchFamily="-60" charset="0"/>
              </a:rPr>
              <a:t>aprovecha de estos beneficios de impuestos</a:t>
            </a:r>
            <a:r>
              <a:rPr lang="es-US" b="0" noProof="0" dirty="0" smtClean="0">
                <a:latin typeface="Times" pitchFamily="-60" charset="0"/>
                <a:ea typeface="Times" pitchFamily="-60" charset="0"/>
                <a:cs typeface="Times" pitchFamily="-60" charset="0"/>
              </a:rPr>
              <a:t>.</a:t>
            </a:r>
          </a:p>
          <a:p>
            <a:pPr eaLnBrk="1" hangingPunct="1">
              <a:spcBef>
                <a:spcPct val="0"/>
              </a:spcBef>
            </a:pPr>
            <a:endParaRPr lang="es-US" b="0" noProof="0" dirty="0" smtClean="0">
              <a:latin typeface="Times" pitchFamily="-60" charset="0"/>
              <a:ea typeface="Times" pitchFamily="-60" charset="0"/>
              <a:cs typeface="Times" pitchFamily="-60" charset="0"/>
            </a:endParaRPr>
          </a:p>
          <a:p>
            <a:pPr eaLnBrk="1" hangingPunct="1">
              <a:spcBef>
                <a:spcPct val="0"/>
              </a:spcBef>
            </a:pPr>
            <a:r>
              <a:rPr lang="es-US" b="0" noProof="0" dirty="0" smtClean="0">
                <a:latin typeface="Times" pitchFamily="-60" charset="0"/>
                <a:ea typeface="Times" pitchFamily="-60" charset="0"/>
                <a:cs typeface="Times" pitchFamily="-60" charset="0"/>
              </a:rPr>
              <a:t>Si usted elige la opción tradicional que ofrece su plan, tendrá la ventaja</a:t>
            </a:r>
            <a:r>
              <a:rPr lang="es-US" b="0" baseline="0" noProof="0" dirty="0" smtClean="0">
                <a:latin typeface="Times" pitchFamily="-60" charset="0"/>
                <a:ea typeface="Times" pitchFamily="-60" charset="0"/>
                <a:cs typeface="Times" pitchFamily="-60" charset="0"/>
              </a:rPr>
              <a:t> tributaria de antemano que describí AHORA</a:t>
            </a:r>
            <a:r>
              <a:rPr lang="es-US" b="0" noProof="0" dirty="0" smtClean="0">
                <a:latin typeface="Times" pitchFamily="-60" charset="0"/>
                <a:ea typeface="Times" pitchFamily="-60" charset="0"/>
                <a:cs typeface="Times" pitchFamily="-60" charset="0"/>
              </a:rPr>
              <a:t>, lo que significa que típicamente</a:t>
            </a:r>
            <a:r>
              <a:rPr lang="es-US" b="0" baseline="0" noProof="0" dirty="0" smtClean="0">
                <a:latin typeface="Times" pitchFamily="-60" charset="0"/>
                <a:ea typeface="Times" pitchFamily="-60" charset="0"/>
                <a:cs typeface="Times" pitchFamily="-60" charset="0"/>
              </a:rPr>
              <a:t> </a:t>
            </a:r>
            <a:r>
              <a:rPr lang="es-US" b="0" noProof="0" dirty="0" smtClean="0">
                <a:latin typeface="Times" pitchFamily="-60" charset="0"/>
                <a:ea typeface="Times" pitchFamily="-60" charset="0"/>
                <a:cs typeface="Times" pitchFamily="-60" charset="0"/>
              </a:rPr>
              <a:t>no</a:t>
            </a:r>
            <a:r>
              <a:rPr lang="es-US" b="0" baseline="0" noProof="0" dirty="0" smtClean="0">
                <a:latin typeface="Times" pitchFamily="-60" charset="0"/>
                <a:ea typeface="Times" pitchFamily="-60" charset="0"/>
                <a:cs typeface="Times" pitchFamily="-60" charset="0"/>
              </a:rPr>
              <a:t> pagará impuestos sobre sus aportaciones al </a:t>
            </a:r>
            <a:r>
              <a:rPr lang="es-US" b="0" i="1" baseline="0" noProof="0" dirty="0" smtClean="0">
                <a:latin typeface="Times" pitchFamily="-60" charset="0"/>
                <a:ea typeface="Times" pitchFamily="-60" charset="0"/>
                <a:cs typeface="Times" pitchFamily="-60" charset="0"/>
              </a:rPr>
              <a:t>realizarlas</a:t>
            </a:r>
            <a:r>
              <a:rPr lang="es-US" b="0" noProof="0" dirty="0" smtClean="0">
                <a:latin typeface="Times" pitchFamily="-60" charset="0"/>
                <a:ea typeface="Times" pitchFamily="-60" charset="0"/>
                <a:cs typeface="Times" pitchFamily="-60" charset="0"/>
              </a:rPr>
              <a:t>. En vez de</a:t>
            </a:r>
            <a:r>
              <a:rPr lang="es-US" b="0" baseline="0" noProof="0" dirty="0" smtClean="0">
                <a:latin typeface="Times" pitchFamily="-60" charset="0"/>
                <a:ea typeface="Times" pitchFamily="-60" charset="0"/>
                <a:cs typeface="Times" pitchFamily="-60" charset="0"/>
              </a:rPr>
              <a:t> eso, usted paga impuestos sobre las distribuciones al </a:t>
            </a:r>
            <a:r>
              <a:rPr lang="es-US" b="0" i="1" baseline="0" noProof="0" dirty="0" smtClean="0">
                <a:latin typeface="Times" pitchFamily="-60" charset="0"/>
                <a:ea typeface="Times" pitchFamily="-60" charset="0"/>
                <a:cs typeface="Times" pitchFamily="-60" charset="0"/>
              </a:rPr>
              <a:t>tomarlas</a:t>
            </a:r>
            <a:r>
              <a:rPr lang="es-US" b="0" noProof="0" dirty="0" smtClean="0">
                <a:latin typeface="Times" pitchFamily="-60" charset="0"/>
                <a:ea typeface="Times" pitchFamily="-60" charset="0"/>
                <a:cs typeface="Times" pitchFamily="-60" charset="0"/>
              </a:rPr>
              <a:t>, típicamente al jubilarse, cuando muchas personas</a:t>
            </a:r>
            <a:r>
              <a:rPr lang="es-US" b="0" baseline="0" noProof="0" dirty="0" smtClean="0">
                <a:latin typeface="Times" pitchFamily="-60" charset="0"/>
                <a:ea typeface="Times" pitchFamily="-60" charset="0"/>
                <a:cs typeface="Times" pitchFamily="-60" charset="0"/>
              </a:rPr>
              <a:t> se encuentran en una escala de impuestos más baja</a:t>
            </a:r>
            <a:r>
              <a:rPr lang="es-US" b="0" noProof="0" dirty="0" smtClean="0">
                <a:latin typeface="Times" pitchFamily="-60" charset="0"/>
                <a:ea typeface="Times" pitchFamily="-60" charset="0"/>
                <a:cs typeface="Times" pitchFamily="-60" charset="0"/>
              </a:rPr>
              <a:t>.</a:t>
            </a:r>
          </a:p>
          <a:p>
            <a:pPr eaLnBrk="1" hangingPunct="1">
              <a:spcBef>
                <a:spcPct val="0"/>
              </a:spcBef>
            </a:pPr>
            <a:endParaRPr lang="es-US" b="0" noProof="0" dirty="0" smtClean="0">
              <a:latin typeface="Times" pitchFamily="-60" charset="0"/>
              <a:ea typeface="Times" pitchFamily="-60" charset="0"/>
              <a:cs typeface="Times" pitchFamily="-60" charset="0"/>
            </a:endParaRPr>
          </a:p>
          <a:p>
            <a:pPr eaLnBrk="1" hangingPunct="1">
              <a:spcBef>
                <a:spcPct val="0"/>
              </a:spcBef>
            </a:pPr>
            <a:r>
              <a:rPr lang="es-US" b="0" noProof="0" dirty="0" smtClean="0">
                <a:latin typeface="Times" pitchFamily="-60" charset="0"/>
                <a:ea typeface="Times" pitchFamily="-60" charset="0"/>
                <a:cs typeface="Times" pitchFamily="-60" charset="0"/>
              </a:rPr>
              <a:t>Pero su plan también ofrece una opción Roth, la cual aplaza</a:t>
            </a:r>
            <a:r>
              <a:rPr lang="es-US" b="0" baseline="0" noProof="0" dirty="0" smtClean="0">
                <a:latin typeface="Times" pitchFamily="-60" charset="0"/>
                <a:ea typeface="Times" pitchFamily="-60" charset="0"/>
                <a:cs typeface="Times" pitchFamily="-60" charset="0"/>
              </a:rPr>
              <a:t> dichas ventajas tributarias AL FUTURO</a:t>
            </a:r>
            <a:r>
              <a:rPr lang="es-US" b="0" noProof="0" dirty="0" smtClean="0">
                <a:latin typeface="Times" pitchFamily="-60" charset="0"/>
                <a:ea typeface="Times" pitchFamily="-60" charset="0"/>
                <a:cs typeface="Times" pitchFamily="-60" charset="0"/>
              </a:rPr>
              <a:t>. Si usted elige</a:t>
            </a:r>
            <a:r>
              <a:rPr lang="es-US" b="0" baseline="0" noProof="0" dirty="0" smtClean="0">
                <a:latin typeface="Times" pitchFamily="-60" charset="0"/>
                <a:ea typeface="Times" pitchFamily="-60" charset="0"/>
                <a:cs typeface="Times" pitchFamily="-60" charset="0"/>
              </a:rPr>
              <a:t> esta opción, sus aportaciones de antemano se realizarán después de calcular los impuestos</a:t>
            </a:r>
            <a:r>
              <a:rPr lang="es-US" b="0" noProof="0" dirty="0" smtClean="0">
                <a:latin typeface="Times" pitchFamily="-60" charset="0"/>
                <a:ea typeface="Times" pitchFamily="-60" charset="0"/>
                <a:cs typeface="Times" pitchFamily="-60" charset="0"/>
              </a:rPr>
              <a:t>. En otras palabras, usted paga</a:t>
            </a:r>
            <a:r>
              <a:rPr lang="es-US" b="0" baseline="0" noProof="0" dirty="0" smtClean="0">
                <a:latin typeface="Times" pitchFamily="-60" charset="0"/>
                <a:ea typeface="Times" pitchFamily="-60" charset="0"/>
                <a:cs typeface="Times" pitchFamily="-60" charset="0"/>
              </a:rPr>
              <a:t> impuestos sobre sus aportaciones a medida que se retiran de su cheque de pago y se depositan en su cuenta</a:t>
            </a:r>
            <a:r>
              <a:rPr lang="es-US" b="0" noProof="0" dirty="0" smtClean="0">
                <a:latin typeface="Times" pitchFamily="-60" charset="0"/>
                <a:ea typeface="Times" pitchFamily="-60" charset="0"/>
                <a:cs typeface="Times" pitchFamily="-60" charset="0"/>
              </a:rPr>
              <a:t>. Pero con tal de que las</a:t>
            </a:r>
            <a:r>
              <a:rPr lang="es-US" b="0" baseline="0" noProof="0" dirty="0" smtClean="0">
                <a:latin typeface="Times" pitchFamily="-60" charset="0"/>
                <a:ea typeface="Times" pitchFamily="-60" charset="0"/>
                <a:cs typeface="Times" pitchFamily="-60" charset="0"/>
              </a:rPr>
              <a:t> mantenga invertidas por lo menos cinco años y hasta tener 59 años y medio (y satisface algunas otras condiciones)</a:t>
            </a:r>
            <a:r>
              <a:rPr lang="es-US" b="0" noProof="0" dirty="0" smtClean="0">
                <a:latin typeface="Times" pitchFamily="-60" charset="0"/>
                <a:ea typeface="Times" pitchFamily="-60" charset="0"/>
                <a:cs typeface="Times" pitchFamily="-60" charset="0"/>
              </a:rPr>
              <a:t>, ¡dichas aportaciones y las ganancias</a:t>
            </a:r>
            <a:r>
              <a:rPr lang="es-US" b="0" baseline="0" noProof="0" dirty="0" smtClean="0">
                <a:latin typeface="Times" pitchFamily="-60" charset="0"/>
                <a:ea typeface="Times" pitchFamily="-60" charset="0"/>
                <a:cs typeface="Times" pitchFamily="-60" charset="0"/>
              </a:rPr>
              <a:t> sobre ellas serán libres de impuestos cuando las retire en la jubilación</a:t>
            </a:r>
            <a:r>
              <a:rPr lang="es-US" b="0" noProof="0" dirty="0" smtClean="0">
                <a:latin typeface="Times" pitchFamily="-60" charset="0"/>
                <a:ea typeface="Times" pitchFamily="-60" charset="0"/>
                <a:cs typeface="Times" pitchFamily="-60" charset="0"/>
              </a:rPr>
              <a:t>!</a:t>
            </a:r>
          </a:p>
          <a:p>
            <a:pPr eaLnBrk="1" hangingPunct="1">
              <a:spcBef>
                <a:spcPct val="0"/>
              </a:spcBef>
            </a:pPr>
            <a:endParaRPr lang="es-US" b="0" noProof="0" dirty="0" smtClean="0">
              <a:latin typeface="Times" pitchFamily="-60" charset="0"/>
              <a:ea typeface="Times" pitchFamily="-60" charset="0"/>
              <a:cs typeface="Times" pitchFamily="-60" charset="0"/>
            </a:endParaRPr>
          </a:p>
          <a:p>
            <a:pPr eaLnBrk="1" hangingPunct="1">
              <a:spcBef>
                <a:spcPct val="0"/>
              </a:spcBef>
            </a:pPr>
            <a:r>
              <a:rPr lang="es-US" b="0" noProof="0" dirty="0" smtClean="0">
                <a:latin typeface="Times" pitchFamily="-60" charset="0"/>
                <a:ea typeface="Times" pitchFamily="-60" charset="0"/>
                <a:cs typeface="Times" pitchFamily="-60" charset="0"/>
              </a:rPr>
              <a:t>La opción que más le conviene</a:t>
            </a:r>
            <a:r>
              <a:rPr lang="es-US" b="0" baseline="0" noProof="0" dirty="0" smtClean="0">
                <a:latin typeface="Times" pitchFamily="-60" charset="0"/>
                <a:ea typeface="Times" pitchFamily="-60" charset="0"/>
                <a:cs typeface="Times" pitchFamily="-60" charset="0"/>
              </a:rPr>
              <a:t> depende en parte en si usted piensa que sus impuestos serán mayores ahora o después</a:t>
            </a:r>
            <a:r>
              <a:rPr lang="es-US" b="0" noProof="0" dirty="0" smtClean="0">
                <a:latin typeface="Times" pitchFamily="-60" charset="0"/>
                <a:ea typeface="Times" pitchFamily="-60" charset="0"/>
                <a:cs typeface="Times" pitchFamily="-60" charset="0"/>
              </a:rPr>
              <a:t>. Por supuesto, nadie lo puede saber con absoluta</a:t>
            </a:r>
            <a:r>
              <a:rPr lang="es-US" b="0" baseline="0" noProof="0" dirty="0" smtClean="0">
                <a:latin typeface="Times" pitchFamily="-60" charset="0"/>
                <a:ea typeface="Times" pitchFamily="-60" charset="0"/>
                <a:cs typeface="Times" pitchFamily="-60" charset="0"/>
              </a:rPr>
              <a:t> certeza</a:t>
            </a:r>
            <a:r>
              <a:rPr lang="es-US" b="0" noProof="0" dirty="0" smtClean="0">
                <a:latin typeface="Times" pitchFamily="-60" charset="0"/>
                <a:ea typeface="Times" pitchFamily="-60" charset="0"/>
                <a:cs typeface="Times" pitchFamily="-60" charset="0"/>
              </a:rPr>
              <a:t>. Hay una calculadora disponible</a:t>
            </a:r>
            <a:r>
              <a:rPr lang="es-US" b="0" baseline="0" noProof="0" dirty="0" smtClean="0">
                <a:latin typeface="Times" pitchFamily="-60" charset="0"/>
                <a:ea typeface="Times" pitchFamily="-60" charset="0"/>
                <a:cs typeface="Times" pitchFamily="-60" charset="0"/>
              </a:rPr>
              <a:t> en el sitio Web de </a:t>
            </a:r>
            <a:r>
              <a:rPr lang="es-US" b="0" noProof="0" dirty="0" smtClean="0">
                <a:solidFill>
                  <a:schemeClr val="tx1"/>
                </a:solidFill>
                <a:latin typeface="Times" pitchFamily="-60" charset="0"/>
                <a:ea typeface="Times" pitchFamily="-60" charset="0"/>
                <a:cs typeface="Times" pitchFamily="-60" charset="0"/>
              </a:rPr>
              <a:t>Transamerica </a:t>
            </a:r>
            <a:r>
              <a:rPr lang="es-US" b="0" noProof="0" dirty="0" smtClean="0">
                <a:solidFill>
                  <a:sysClr val="windowText" lastClr="000000"/>
                </a:solidFill>
                <a:latin typeface="Times" pitchFamily="-60" charset="0"/>
                <a:ea typeface="Times" pitchFamily="-60" charset="0"/>
                <a:cs typeface="Times" pitchFamily="-60" charset="0"/>
              </a:rPr>
              <a:t>que puede</a:t>
            </a:r>
            <a:r>
              <a:rPr lang="es-US" b="0" baseline="0" noProof="0" dirty="0" smtClean="0">
                <a:solidFill>
                  <a:sysClr val="windowText" lastClr="000000"/>
                </a:solidFill>
                <a:latin typeface="Times" pitchFamily="-60" charset="0"/>
                <a:ea typeface="Times" pitchFamily="-60" charset="0"/>
                <a:cs typeface="Times" pitchFamily="-60" charset="0"/>
              </a:rPr>
              <a:t> proveer algunas ilustraciones que comparan un plan 401(k) tradicional y </a:t>
            </a:r>
            <a:r>
              <a:rPr lang="es-US" b="0" noProof="0" dirty="0" smtClean="0">
                <a:solidFill>
                  <a:sysClr val="windowText" lastClr="000000"/>
                </a:solidFill>
                <a:latin typeface="Times" pitchFamily="-60" charset="0"/>
                <a:ea typeface="Times" pitchFamily="-60" charset="0"/>
                <a:cs typeface="Times" pitchFamily="-60" charset="0"/>
              </a:rPr>
              <a:t>Roth. Por supuesto, antes de tomar decisiones</a:t>
            </a:r>
            <a:r>
              <a:rPr lang="es-US" b="0" baseline="0" noProof="0" dirty="0" smtClean="0">
                <a:solidFill>
                  <a:sysClr val="windowText" lastClr="000000"/>
                </a:solidFill>
                <a:latin typeface="Times" pitchFamily="-60" charset="0"/>
                <a:ea typeface="Times" pitchFamily="-60" charset="0"/>
                <a:cs typeface="Times" pitchFamily="-60" charset="0"/>
              </a:rPr>
              <a:t> financieras, </a:t>
            </a:r>
            <a:r>
              <a:rPr lang="es-US" b="0" noProof="0" dirty="0" smtClean="0">
                <a:solidFill>
                  <a:sysClr val="windowText" lastClr="000000"/>
                </a:solidFill>
                <a:latin typeface="Times" pitchFamily="-60" charset="0"/>
                <a:ea typeface="Times" pitchFamily="-60" charset="0"/>
                <a:cs typeface="Times" pitchFamily="-60" charset="0"/>
              </a:rPr>
              <a:t>debería consultar </a:t>
            </a:r>
            <a:r>
              <a:rPr lang="es-US" b="0" baseline="0" noProof="0" dirty="0" smtClean="0">
                <a:solidFill>
                  <a:sysClr val="windowText" lastClr="000000"/>
                </a:solidFill>
                <a:latin typeface="Times" pitchFamily="-60" charset="0"/>
                <a:ea typeface="Times" pitchFamily="-60" charset="0"/>
                <a:cs typeface="Times" pitchFamily="-60" charset="0"/>
              </a:rPr>
              <a:t>con un profesional de impuestos</a:t>
            </a:r>
            <a:r>
              <a:rPr lang="es-US" b="0" noProof="0" dirty="0" smtClean="0">
                <a:solidFill>
                  <a:sysClr val="windowText" lastClr="000000"/>
                </a:solidFill>
                <a:latin typeface="Times" pitchFamily="-60" charset="0"/>
                <a:ea typeface="Times" pitchFamily="-60" charset="0"/>
                <a:cs typeface="Times" pitchFamily="-60" charset="0"/>
              </a:rPr>
              <a:t>.</a:t>
            </a:r>
            <a:endParaRPr lang="es-US" b="0" noProof="0" dirty="0">
              <a:solidFill>
                <a:sysClr val="windowText" lastClr="000000"/>
              </a:solidFill>
              <a:latin typeface="Times" pitchFamily="-60" charset="0"/>
              <a:ea typeface="Times" pitchFamily="-60" charset="0"/>
              <a:cs typeface="Times" pitchFamily="-60"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pPr defTabSz="931529"/>
            <a:fld id="{503842D4-9923-4EFC-8B18-20BEE8D01551}" type="slidenum">
              <a:rPr lang="en-US">
                <a:latin typeface="Times" pitchFamily="-60" charset="0"/>
                <a:ea typeface="ＭＳ Ｐゴシック" pitchFamily="-60" charset="-128"/>
                <a:cs typeface="ＭＳ Ｐゴシック" pitchFamily="-60" charset="-128"/>
              </a:rPr>
              <a:pPr defTabSz="931529"/>
              <a:t>7</a:t>
            </a:fld>
            <a:endParaRPr lang="en-US" dirty="0">
              <a:latin typeface="Times" pitchFamily="-60" charset="0"/>
              <a:ea typeface="ＭＳ Ｐゴシック" pitchFamily="-60" charset="-128"/>
              <a:cs typeface="ＭＳ Ｐゴシック" pitchFamily="-60" charset="-128"/>
            </a:endParaRPr>
          </a:p>
        </p:txBody>
      </p:sp>
      <p:sp>
        <p:nvSpPr>
          <p:cNvPr id="29698" name="Rectangle 2"/>
          <p:cNvSpPr>
            <a:spLocks noGrp="1" noRot="1" noChangeAspect="1" noChangeArrowheads="1" noTextEdit="1"/>
          </p:cNvSpPr>
          <p:nvPr>
            <p:ph type="sldImg"/>
          </p:nvPr>
        </p:nvSpPr>
        <p:spPr>
          <a:solidFill>
            <a:srgbClr val="FFFFFF"/>
          </a:solidFill>
          <a:ln/>
        </p:spPr>
      </p:sp>
      <p:sp>
        <p:nvSpPr>
          <p:cNvPr id="29699" name="Rectangle 3"/>
          <p:cNvSpPr>
            <a:spLocks noGrp="1" noChangeArrowheads="1"/>
          </p:cNvSpPr>
          <p:nvPr>
            <p:ph type="body" idx="1"/>
          </p:nvPr>
        </p:nvSpPr>
        <p:spPr>
          <a:xfrm>
            <a:off x="783027" y="4420862"/>
            <a:ext cx="5437757" cy="4688163"/>
          </a:xfrm>
          <a:solidFill>
            <a:srgbClr val="FFFFFF"/>
          </a:solidFill>
          <a:ln/>
        </p:spPr>
        <p:txBody>
          <a:bodyPr/>
          <a:lstStyle/>
          <a:p>
            <a:pPr>
              <a:spcBef>
                <a:spcPts val="606"/>
              </a:spcBef>
            </a:pPr>
            <a:r>
              <a:rPr lang="es-ES" dirty="0" smtClean="0">
                <a:latin typeface="Times" pitchFamily="-60" charset="0"/>
                <a:ea typeface="Times" pitchFamily="-60" charset="0"/>
                <a:cs typeface="Times" pitchFamily="-60" charset="0"/>
              </a:rPr>
              <a:t>Hay otra manera en que el gobierno federal </a:t>
            </a:r>
            <a:r>
              <a:rPr lang="es-ES" dirty="0" err="1" smtClean="0">
                <a:latin typeface="Times" pitchFamily="-60" charset="0"/>
                <a:ea typeface="Times" pitchFamily="-60" charset="0"/>
                <a:cs typeface="Times" pitchFamily="-60" charset="0"/>
              </a:rPr>
              <a:t>eanima</a:t>
            </a:r>
            <a:r>
              <a:rPr lang="es-ES" dirty="0" smtClean="0">
                <a:latin typeface="Times" pitchFamily="-60" charset="0"/>
                <a:ea typeface="Times" pitchFamily="-60" charset="0"/>
                <a:cs typeface="Times" pitchFamily="-60" charset="0"/>
              </a:rPr>
              <a:t> a la gente a ahorrar para su propia jubilación. Eso es con el Crédito del ahorrador así llamado. Un crédito fiscal es diferente - e incluso mejor - que una deducción de impuestos. ¿Por qué? Porque si bien la deducción sólo significa un impuesto porcentual cortar la base de su nivel federal, un crédito reduce su factura de impuestos dólar por dólar.</a:t>
            </a:r>
          </a:p>
          <a:p>
            <a:pPr>
              <a:spcBef>
                <a:spcPts val="606"/>
              </a:spcBef>
            </a:pPr>
            <a:endParaRPr lang="es-ES" dirty="0" smtClean="0">
              <a:latin typeface="Times" pitchFamily="-60" charset="0"/>
              <a:ea typeface="Times" pitchFamily="-60" charset="0"/>
              <a:cs typeface="Times" pitchFamily="-60" charset="0"/>
            </a:endParaRPr>
          </a:p>
          <a:p>
            <a:pPr>
              <a:spcBef>
                <a:spcPts val="606"/>
              </a:spcBef>
            </a:pPr>
            <a:r>
              <a:rPr lang="es-ES" dirty="0" smtClean="0">
                <a:latin typeface="Times" pitchFamily="-60" charset="0"/>
                <a:ea typeface="Times" pitchFamily="-60" charset="0"/>
                <a:cs typeface="Times" pitchFamily="-60" charset="0"/>
              </a:rPr>
              <a:t>De hecho, el Crédito del ahorrador es como un descuento inmediato cuando presente su declaración. Dependiendo de sus ingresos y el estado de la declaración de impuestos, usted puede ser capaz de recuperar el 10 por ciento, 20 o incluso 50 de los primeros $ 2,000 que contribuyen a su plan de jubilación </a:t>
            </a:r>
            <a:r>
              <a:rPr lang="es-ES" dirty="0" smtClean="0">
                <a:latin typeface="Times" pitchFamily="-60" charset="0"/>
                <a:ea typeface="Times" pitchFamily="-60" charset="0"/>
                <a:cs typeface="Times" pitchFamily="-60" charset="0"/>
              </a:rPr>
              <a:t>para </a:t>
            </a:r>
            <a:r>
              <a:rPr lang="es-ES" baseline="0" dirty="0" smtClean="0">
                <a:latin typeface="Times" pitchFamily="-60" charset="0"/>
                <a:ea typeface="Times" pitchFamily="-60" charset="0"/>
                <a:cs typeface="Times" pitchFamily="-60" charset="0"/>
              </a:rPr>
              <a:t>este año</a:t>
            </a:r>
            <a:r>
              <a:rPr lang="es-ES" dirty="0" smtClean="0">
                <a:latin typeface="Times" pitchFamily="-60" charset="0"/>
                <a:ea typeface="Times" pitchFamily="-60" charset="0"/>
                <a:cs typeface="Times" pitchFamily="-60" charset="0"/>
              </a:rPr>
              <a:t>. </a:t>
            </a:r>
            <a:r>
              <a:rPr lang="es-ES" dirty="0" smtClean="0">
                <a:latin typeface="Times" pitchFamily="-60" charset="0"/>
                <a:ea typeface="Times" pitchFamily="-60" charset="0"/>
                <a:cs typeface="Times" pitchFamily="-60" charset="0"/>
              </a:rPr>
              <a:t>Eso significa que usted podría reducir su factura de impuestos por hasta $ 1,000 - $ 2,000 o incluso si usted está casado y presenta en forma conjunta.</a:t>
            </a:r>
          </a:p>
          <a:p>
            <a:pPr>
              <a:spcBef>
                <a:spcPts val="606"/>
              </a:spcBef>
            </a:pPr>
            <a:endParaRPr lang="es-ES" dirty="0" smtClean="0">
              <a:latin typeface="Times" pitchFamily="-60" charset="0"/>
              <a:ea typeface="Times" pitchFamily="-60" charset="0"/>
              <a:cs typeface="Times" pitchFamily="-60" charset="0"/>
            </a:endParaRPr>
          </a:p>
          <a:p>
            <a:pPr>
              <a:spcBef>
                <a:spcPts val="606"/>
              </a:spcBef>
            </a:pPr>
            <a:r>
              <a:rPr lang="es-ES" dirty="0" smtClean="0">
                <a:latin typeface="Times" pitchFamily="-60" charset="0"/>
                <a:ea typeface="Times" pitchFamily="-60" charset="0"/>
                <a:cs typeface="Times" pitchFamily="-60" charset="0"/>
              </a:rPr>
              <a:t>Aun así, no todos califican para esta oferta. Crédito del ahorrador está diseñada para ayudar a los contribuyentes con ingresos bajos a moderados. E incluso si encaja en ese proyecto de ley, que podría no ser elegible si recibió dinero de su cuenta de jubilación en los últimos dos años. Así que pregunte a su asesor de impuestos para verificar su elegibilidad, o visite el sitio web del IRS en irs.gov.</a:t>
            </a:r>
            <a:endParaRPr lang="en-US" i="1" dirty="0">
              <a:latin typeface="Times" pitchFamily="-60" charset="0"/>
              <a:ea typeface="Times" pitchFamily="-60" charset="0"/>
              <a:cs typeface="Times" pitchFamily="-60" charset="0"/>
            </a:endParaRPr>
          </a:p>
          <a:p>
            <a:pPr eaLnBrk="1" hangingPunct="1">
              <a:spcBef>
                <a:spcPct val="0"/>
              </a:spcBef>
            </a:pPr>
            <a:endParaRPr lang="en-US" b="1" dirty="0">
              <a:solidFill>
                <a:sysClr val="windowText" lastClr="000000"/>
              </a:solidFill>
              <a:latin typeface="Arial" pitchFamily="-60" charset="0"/>
              <a:ea typeface="ＭＳ Ｐゴシック" pitchFamily="-60" charset="-128"/>
              <a:cs typeface="ＭＳ Ｐゴシック" pitchFamily="-6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pPr defTabSz="933214"/>
            <a:fld id="{2DE467CC-1EF2-40EF-8837-AD54DA9F64B3}" type="slidenum">
              <a:rPr lang="en-US">
                <a:latin typeface="Times" pitchFamily="-60" charset="0"/>
                <a:ea typeface="ＭＳ Ｐゴシック" pitchFamily="-60" charset="-128"/>
                <a:cs typeface="ＭＳ Ｐゴシック" pitchFamily="-60" charset="-128"/>
              </a:rPr>
              <a:pPr defTabSz="933214"/>
              <a:t>8</a:t>
            </a:fld>
            <a:endParaRPr lang="en-US" dirty="0">
              <a:latin typeface="Times" pitchFamily="-60" charset="0"/>
              <a:ea typeface="ＭＳ Ｐゴシック" pitchFamily="-60" charset="-128"/>
              <a:cs typeface="ＭＳ Ｐゴシック" pitchFamily="-60" charset="-128"/>
            </a:endParaRPr>
          </a:p>
        </p:txBody>
      </p:sp>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p:spPr>
        <p:txBody>
          <a:bodyPr/>
          <a:lstStyle/>
          <a:p>
            <a:pPr eaLnBrk="1" hangingPunct="1">
              <a:spcBef>
                <a:spcPct val="0"/>
              </a:spcBef>
            </a:pPr>
            <a:r>
              <a:rPr lang="es-US" noProof="0" dirty="0" smtClean="0">
                <a:latin typeface="Times" pitchFamily="-60" charset="0"/>
                <a:ea typeface="Times" pitchFamily="-60" charset="0"/>
                <a:cs typeface="Times" pitchFamily="-60" charset="0"/>
              </a:rPr>
              <a:t>Con </a:t>
            </a:r>
            <a:r>
              <a:rPr lang="es-US" baseline="0" noProof="0" dirty="0" smtClean="0">
                <a:latin typeface="Times" pitchFamily="-60" charset="0"/>
                <a:ea typeface="Times" pitchFamily="-60" charset="0"/>
                <a:cs typeface="Times" pitchFamily="-60" charset="0"/>
              </a:rPr>
              <a:t>todas estas buenas razones para ahorrar en el plan para la jubilación de su empleador, no hay por qué dejar que las escusas nublen su panorama</a:t>
            </a:r>
            <a:r>
              <a:rPr lang="es-US" noProof="0" dirty="0" smtClean="0">
                <a:latin typeface="Times" pitchFamily="-60" charset="0"/>
                <a:ea typeface="Times" pitchFamily="-60" charset="0"/>
                <a:cs typeface="Times" pitchFamily="-60" charset="0"/>
              </a:rPr>
              <a:t>. </a:t>
            </a:r>
          </a:p>
          <a:p>
            <a:pPr eaLnBrk="1" hangingPunct="1">
              <a:spcBef>
                <a:spcPct val="0"/>
              </a:spcBef>
            </a:pPr>
            <a:endParaRPr lang="es-US" noProof="0" dirty="0" smtClean="0">
              <a:latin typeface="Times" pitchFamily="-60" charset="0"/>
              <a:ea typeface="Times" pitchFamily="-60" charset="0"/>
              <a:cs typeface="Times" pitchFamily="-60" charset="0"/>
            </a:endParaRPr>
          </a:p>
          <a:p>
            <a:pPr eaLnBrk="1" hangingPunct="1">
              <a:spcBef>
                <a:spcPct val="0"/>
              </a:spcBef>
            </a:pPr>
            <a:r>
              <a:rPr lang="es-US" noProof="0" dirty="0" smtClean="0">
                <a:latin typeface="Times" pitchFamily="-60" charset="0"/>
                <a:ea typeface="Times" pitchFamily="-60" charset="0"/>
                <a:cs typeface="Times" pitchFamily="-60" charset="0"/>
              </a:rPr>
              <a:t>Pero </a:t>
            </a:r>
            <a:r>
              <a:rPr lang="es-US" baseline="0" noProof="0" dirty="0" smtClean="0">
                <a:latin typeface="Times" pitchFamily="-60" charset="0"/>
                <a:ea typeface="Times" pitchFamily="-60" charset="0"/>
                <a:cs typeface="Times" pitchFamily="-60" charset="0"/>
              </a:rPr>
              <a:t>aún así, </a:t>
            </a:r>
            <a:r>
              <a:rPr lang="es-US" noProof="0" dirty="0" smtClean="0">
                <a:latin typeface="Times" pitchFamily="-60" charset="0"/>
                <a:ea typeface="Times" pitchFamily="-60" charset="0"/>
                <a:cs typeface="Times" pitchFamily="-60" charset="0"/>
              </a:rPr>
              <a:t>las personas</a:t>
            </a:r>
            <a:r>
              <a:rPr lang="es-US" baseline="0" noProof="0" dirty="0" smtClean="0">
                <a:latin typeface="Times" pitchFamily="-60" charset="0"/>
                <a:ea typeface="Times" pitchFamily="-60" charset="0"/>
                <a:cs typeface="Times" pitchFamily="-60" charset="0"/>
              </a:rPr>
              <a:t> encuentran escusas para </a:t>
            </a:r>
            <a:r>
              <a:rPr lang="es-US" i="1" noProof="0" dirty="0" smtClean="0">
                <a:latin typeface="Times" pitchFamily="-60" charset="0"/>
                <a:ea typeface="Times" pitchFamily="-60" charset="0"/>
                <a:cs typeface="Times" pitchFamily="-60" charset="0"/>
              </a:rPr>
              <a:t>no</a:t>
            </a:r>
            <a:r>
              <a:rPr lang="es-US" noProof="0" dirty="0" smtClean="0">
                <a:latin typeface="Times" pitchFamily="-60" charset="0"/>
                <a:ea typeface="Times" pitchFamily="-60" charset="0"/>
                <a:cs typeface="Times" pitchFamily="-60" charset="0"/>
              </a:rPr>
              <a:t> aprovechar de este beneficio valioso. He escuchado</a:t>
            </a:r>
            <a:r>
              <a:rPr lang="es-US" baseline="0" noProof="0" dirty="0" smtClean="0">
                <a:latin typeface="Times" pitchFamily="-60" charset="0"/>
                <a:ea typeface="Times" pitchFamily="-60" charset="0"/>
                <a:cs typeface="Times" pitchFamily="-60" charset="0"/>
              </a:rPr>
              <a:t> todas</a:t>
            </a:r>
            <a:r>
              <a:rPr lang="es-US" noProof="0" dirty="0" smtClean="0">
                <a:latin typeface="Times" pitchFamily="-60" charset="0"/>
                <a:ea typeface="Times" pitchFamily="-60" charset="0"/>
                <a:cs typeface="Times" pitchFamily="-60" charset="0"/>
              </a:rPr>
              <a:t>… </a:t>
            </a:r>
            <a:br>
              <a:rPr lang="es-US" noProof="0" dirty="0" smtClean="0">
                <a:latin typeface="Times" pitchFamily="-60" charset="0"/>
                <a:ea typeface="Times" pitchFamily="-60" charset="0"/>
                <a:cs typeface="Times" pitchFamily="-60" charset="0"/>
              </a:rPr>
            </a:br>
            <a:endParaRPr lang="es-US" noProof="0" dirty="0" smtClean="0">
              <a:latin typeface="Times" pitchFamily="-60" charset="0"/>
              <a:ea typeface="Times" pitchFamily="-60" charset="0"/>
              <a:cs typeface="Times" pitchFamily="-60" charset="0"/>
            </a:endParaRPr>
          </a:p>
          <a:p>
            <a:pPr eaLnBrk="1" hangingPunct="1">
              <a:spcBef>
                <a:spcPct val="0"/>
              </a:spcBef>
              <a:buFontTx/>
              <a:buChar char="•"/>
            </a:pPr>
            <a:r>
              <a:rPr lang="es-US" noProof="0" dirty="0" smtClean="0">
                <a:latin typeface="Times" pitchFamily="-60" charset="0"/>
                <a:ea typeface="Times" pitchFamily="-60" charset="0"/>
                <a:cs typeface="Times" pitchFamily="-60" charset="0"/>
              </a:rPr>
              <a:t>  No tengo</a:t>
            </a:r>
            <a:r>
              <a:rPr lang="es-US" baseline="0" noProof="0" dirty="0" smtClean="0">
                <a:latin typeface="Times" pitchFamily="-60" charset="0"/>
                <a:ea typeface="Times" pitchFamily="-60" charset="0"/>
                <a:cs typeface="Times" pitchFamily="-60" charset="0"/>
              </a:rPr>
              <a:t> suficiente dinero para ahorrar</a:t>
            </a:r>
            <a:r>
              <a:rPr lang="es-US" noProof="0" dirty="0" smtClean="0">
                <a:latin typeface="Times" pitchFamily="-60" charset="0"/>
                <a:ea typeface="Times" pitchFamily="-60" charset="0"/>
                <a:cs typeface="Times" pitchFamily="-60" charset="0"/>
              </a:rPr>
              <a:t>. </a:t>
            </a:r>
            <a:br>
              <a:rPr lang="es-US" noProof="0" dirty="0" smtClean="0">
                <a:latin typeface="Times" pitchFamily="-60" charset="0"/>
                <a:ea typeface="Times" pitchFamily="-60" charset="0"/>
                <a:cs typeface="Times" pitchFamily="-60" charset="0"/>
              </a:rPr>
            </a:br>
            <a:endParaRPr lang="es-US" noProof="0" dirty="0" smtClean="0">
              <a:latin typeface="Times" pitchFamily="-60" charset="0"/>
              <a:ea typeface="Times" pitchFamily="-60" charset="0"/>
              <a:cs typeface="Times" pitchFamily="-60" charset="0"/>
            </a:endParaRPr>
          </a:p>
          <a:p>
            <a:pPr eaLnBrk="1" hangingPunct="1">
              <a:spcBef>
                <a:spcPct val="0"/>
              </a:spcBef>
              <a:buFontTx/>
              <a:buChar char="•"/>
            </a:pPr>
            <a:r>
              <a:rPr lang="es-US" noProof="0" dirty="0" smtClean="0">
                <a:latin typeface="Times" pitchFamily="-60" charset="0"/>
                <a:ea typeface="Times" pitchFamily="-60" charset="0"/>
                <a:cs typeface="Times" pitchFamily="-60" charset="0"/>
              </a:rPr>
              <a:t>  Me parece demasiado complicado. </a:t>
            </a:r>
            <a:br>
              <a:rPr lang="es-US" noProof="0" dirty="0" smtClean="0">
                <a:latin typeface="Times" pitchFamily="-60" charset="0"/>
                <a:ea typeface="Times" pitchFamily="-60" charset="0"/>
                <a:cs typeface="Times" pitchFamily="-60" charset="0"/>
              </a:rPr>
            </a:br>
            <a:endParaRPr lang="es-US" noProof="0" dirty="0" smtClean="0">
              <a:latin typeface="Times" pitchFamily="-60" charset="0"/>
              <a:ea typeface="Times" pitchFamily="-60" charset="0"/>
              <a:cs typeface="Times" pitchFamily="-60" charset="0"/>
            </a:endParaRPr>
          </a:p>
          <a:p>
            <a:pPr eaLnBrk="1" hangingPunct="1">
              <a:spcBef>
                <a:spcPct val="0"/>
              </a:spcBef>
              <a:buFontTx/>
              <a:buChar char="•"/>
            </a:pPr>
            <a:r>
              <a:rPr lang="es-US" noProof="0" dirty="0" smtClean="0">
                <a:latin typeface="Times" pitchFamily="-60" charset="0"/>
                <a:ea typeface="Times" pitchFamily="-60" charset="0"/>
                <a:cs typeface="Times" pitchFamily="-60" charset="0"/>
              </a:rPr>
              <a:t>  No quiero perder acceso</a:t>
            </a:r>
            <a:r>
              <a:rPr lang="es-US" baseline="0" noProof="0" dirty="0" smtClean="0">
                <a:latin typeface="Times" pitchFamily="-60" charset="0"/>
                <a:ea typeface="Times" pitchFamily="-60" charset="0"/>
                <a:cs typeface="Times" pitchFamily="-60" charset="0"/>
              </a:rPr>
              <a:t> a mi dinero</a:t>
            </a:r>
            <a:r>
              <a:rPr lang="es-US" noProof="0" dirty="0" smtClean="0">
                <a:latin typeface="Times" pitchFamily="-60" charset="0"/>
                <a:ea typeface="Times" pitchFamily="-60" charset="0"/>
                <a:cs typeface="Times" pitchFamily="-60" charset="0"/>
              </a:rPr>
              <a:t>. </a:t>
            </a:r>
            <a:br>
              <a:rPr lang="es-US" noProof="0" dirty="0" smtClean="0">
                <a:latin typeface="Times" pitchFamily="-60" charset="0"/>
                <a:ea typeface="Times" pitchFamily="-60" charset="0"/>
                <a:cs typeface="Times" pitchFamily="-60" charset="0"/>
              </a:rPr>
            </a:br>
            <a:endParaRPr lang="es-US" noProof="0" dirty="0" smtClean="0">
              <a:latin typeface="Times" pitchFamily="-60" charset="0"/>
              <a:ea typeface="Times" pitchFamily="-60" charset="0"/>
              <a:cs typeface="Times" pitchFamily="-60" charset="0"/>
            </a:endParaRPr>
          </a:p>
          <a:p>
            <a:pPr eaLnBrk="1" hangingPunct="1">
              <a:spcBef>
                <a:spcPct val="0"/>
              </a:spcBef>
              <a:buFontTx/>
              <a:buChar char="•"/>
            </a:pPr>
            <a:r>
              <a:rPr lang="es-US" noProof="0" dirty="0" smtClean="0">
                <a:latin typeface="Times" pitchFamily="-60" charset="0"/>
                <a:ea typeface="Times" pitchFamily="-60" charset="0"/>
                <a:cs typeface="Times" pitchFamily="-60" charset="0"/>
              </a:rPr>
              <a:t>  Espero hasta el año que viene.</a:t>
            </a:r>
          </a:p>
          <a:p>
            <a:pPr eaLnBrk="1" hangingPunct="1">
              <a:spcBef>
                <a:spcPct val="0"/>
              </a:spcBef>
              <a:buFontTx/>
              <a:buChar char="•"/>
            </a:pPr>
            <a:endParaRPr lang="es-US" noProof="0" dirty="0" smtClean="0">
              <a:latin typeface="Times" pitchFamily="-60" charset="0"/>
              <a:ea typeface="Times" pitchFamily="-60" charset="0"/>
              <a:cs typeface="Times" pitchFamily="-60" charset="0"/>
            </a:endParaRPr>
          </a:p>
          <a:p>
            <a:pPr eaLnBrk="1" hangingPunct="1">
              <a:spcBef>
                <a:spcPct val="0"/>
              </a:spcBef>
            </a:pPr>
            <a:r>
              <a:rPr lang="es-US" noProof="0" dirty="0" smtClean="0">
                <a:latin typeface="Times" pitchFamily="-60" charset="0"/>
                <a:ea typeface="Times" pitchFamily="-60" charset="0"/>
                <a:cs typeface="Times" pitchFamily="-60" charset="0"/>
              </a:rPr>
              <a:t>Todas estas escusas </a:t>
            </a:r>
            <a:r>
              <a:rPr lang="es-US" b="0" noProof="0" dirty="0" smtClean="0">
                <a:latin typeface="Times" pitchFamily="-60" charset="0"/>
                <a:ea typeface="Times" pitchFamily="-60" charset="0"/>
                <a:cs typeface="Times" pitchFamily="-60" charset="0"/>
              </a:rPr>
              <a:t>únicamente</a:t>
            </a:r>
            <a:r>
              <a:rPr lang="es-US" b="0" baseline="0" noProof="0" dirty="0" smtClean="0">
                <a:latin typeface="Times" pitchFamily="-60" charset="0"/>
                <a:ea typeface="Times" pitchFamily="-60" charset="0"/>
                <a:cs typeface="Times" pitchFamily="-60" charset="0"/>
              </a:rPr>
              <a:t> </a:t>
            </a:r>
            <a:r>
              <a:rPr lang="es-US" b="0" noProof="0" dirty="0" smtClean="0">
                <a:latin typeface="Times" pitchFamily="-60" charset="0"/>
                <a:ea typeface="Times" pitchFamily="-60" charset="0"/>
                <a:cs typeface="Times" pitchFamily="-60" charset="0"/>
              </a:rPr>
              <a:t>sirven para bloquear </a:t>
            </a:r>
            <a:r>
              <a:rPr lang="es-US" noProof="0" dirty="0" smtClean="0">
                <a:latin typeface="Times" pitchFamily="-60" charset="0"/>
                <a:ea typeface="Times" pitchFamily="-60" charset="0"/>
                <a:cs typeface="Times" pitchFamily="-60" charset="0"/>
              </a:rPr>
              <a:t>su vista del futuro. Así que, miremos</a:t>
            </a:r>
            <a:r>
              <a:rPr lang="es-US" baseline="0" noProof="0" dirty="0" smtClean="0">
                <a:latin typeface="Times" pitchFamily="-60" charset="0"/>
                <a:ea typeface="Times" pitchFamily="-60" charset="0"/>
                <a:cs typeface="Times" pitchFamily="-60" charset="0"/>
              </a:rPr>
              <a:t> cada una a ver qué podemos hacer para aclarar las cosas</a:t>
            </a:r>
            <a:r>
              <a:rPr lang="es-US" noProof="0" dirty="0" smtClean="0">
                <a:latin typeface="Times" pitchFamily="-60" charset="0"/>
                <a:ea typeface="Times" pitchFamily="-60" charset="0"/>
                <a:cs typeface="Times" pitchFamily="-60" charset="0"/>
              </a:rPr>
              <a:t>. </a:t>
            </a:r>
          </a:p>
          <a:p>
            <a:pPr eaLnBrk="1" hangingPunct="1">
              <a:spcBef>
                <a:spcPct val="0"/>
              </a:spcBef>
            </a:pPr>
            <a:endParaRPr lang="es-US" noProof="0" dirty="0" smtClean="0">
              <a:latin typeface="Times" pitchFamily="-60" charset="0"/>
              <a:ea typeface="Times" pitchFamily="-60" charset="0"/>
              <a:cs typeface="Times" pitchFamily="-60" charset="0"/>
            </a:endParaRPr>
          </a:p>
          <a:p>
            <a:pPr eaLnBrk="1" hangingPunct="1">
              <a:spcBef>
                <a:spcPct val="0"/>
              </a:spcBef>
            </a:pPr>
            <a:endParaRPr lang="es-US" i="1" noProof="0" dirty="0">
              <a:latin typeface="Times" pitchFamily="-60" charset="0"/>
              <a:ea typeface="Times" pitchFamily="-60" charset="0"/>
              <a:cs typeface="Times" pitchFamily="-60"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txBox="1">
            <a:spLocks noGrp="1" noChangeArrowheads="1"/>
          </p:cNvSpPr>
          <p:nvPr/>
        </p:nvSpPr>
        <p:spPr bwMode="auto">
          <a:xfrm>
            <a:off x="3979436" y="8844926"/>
            <a:ext cx="3043664" cy="464174"/>
          </a:xfrm>
          <a:prstGeom prst="rect">
            <a:avLst/>
          </a:prstGeom>
          <a:noFill/>
          <a:ln w="9525">
            <a:noFill/>
            <a:miter lim="800000"/>
            <a:headEnd/>
            <a:tailEnd/>
          </a:ln>
        </p:spPr>
        <p:txBody>
          <a:bodyPr lIns="93280" tIns="46638" rIns="93280" bIns="46638" anchor="b">
            <a:prstTxWarp prst="textNoShape">
              <a:avLst/>
            </a:prstTxWarp>
          </a:bodyPr>
          <a:lstStyle/>
          <a:p>
            <a:pPr algn="r" defTabSz="931611" eaLnBrk="0" hangingPunct="0"/>
            <a:fld id="{F4C9925A-8BB7-4605-B2AE-3650E056A3AC}" type="slidenum">
              <a:rPr lang="en-US" sz="1200"/>
              <a:pPr algn="r" defTabSz="931611" eaLnBrk="0" hangingPunct="0"/>
              <a:t>9</a:t>
            </a:fld>
            <a:endParaRPr lang="en-US" sz="1200" dirty="0"/>
          </a:p>
        </p:txBody>
      </p:sp>
      <p:sp>
        <p:nvSpPr>
          <p:cNvPr id="33794" name="Rectangle 2"/>
          <p:cNvSpPr>
            <a:spLocks noGrp="1" noRot="1" noChangeAspect="1" noChangeArrowheads="1" noTextEdit="1"/>
          </p:cNvSpPr>
          <p:nvPr>
            <p:ph type="sldImg"/>
          </p:nvPr>
        </p:nvSpPr>
        <p:spPr>
          <a:solidFill>
            <a:srgbClr val="FFFFFF"/>
          </a:solidFill>
          <a:ln/>
        </p:spPr>
      </p:sp>
      <p:sp>
        <p:nvSpPr>
          <p:cNvPr id="33795" name="Rectangle 3"/>
          <p:cNvSpPr>
            <a:spLocks noGrp="1" noChangeArrowheads="1"/>
          </p:cNvSpPr>
          <p:nvPr>
            <p:ph type="body" idx="1"/>
          </p:nvPr>
        </p:nvSpPr>
        <p:spPr>
          <a:xfrm>
            <a:off x="792673" y="4420864"/>
            <a:ext cx="5437757" cy="4537706"/>
          </a:xfrm>
          <a:solidFill>
            <a:srgbClr val="FFFFFF"/>
          </a:solidFill>
          <a:ln/>
        </p:spPr>
        <p:txBody>
          <a:bodyPr/>
          <a:lstStyle/>
          <a:p>
            <a:pPr eaLnBrk="1" hangingPunct="1">
              <a:lnSpc>
                <a:spcPct val="90000"/>
              </a:lnSpc>
              <a:spcBef>
                <a:spcPct val="0"/>
              </a:spcBef>
            </a:pPr>
            <a:r>
              <a:rPr lang="es-US" noProof="0" dirty="0" smtClean="0">
                <a:latin typeface="Times" pitchFamily="-60" charset="0"/>
                <a:ea typeface="Times" pitchFamily="-60" charset="0"/>
                <a:cs typeface="Times" pitchFamily="-60" charset="0"/>
              </a:rPr>
              <a:t>Empecemos con la escusa</a:t>
            </a:r>
            <a:r>
              <a:rPr lang="es-US" baseline="0" noProof="0" dirty="0" smtClean="0">
                <a:latin typeface="Times" pitchFamily="-60" charset="0"/>
                <a:ea typeface="Times" pitchFamily="-60" charset="0"/>
                <a:cs typeface="Times" pitchFamily="-60" charset="0"/>
              </a:rPr>
              <a:t> </a:t>
            </a:r>
            <a:r>
              <a:rPr lang="es-US" noProof="0" dirty="0" smtClean="0">
                <a:latin typeface="Times" pitchFamily="-60" charset="0"/>
                <a:ea typeface="Times" pitchFamily="-60" charset="0"/>
                <a:cs typeface="Times" pitchFamily="-60" charset="0"/>
              </a:rPr>
              <a:t>“No tengo suficiente dinero</a:t>
            </a:r>
            <a:r>
              <a:rPr lang="es-US" baseline="0" noProof="0" dirty="0" smtClean="0">
                <a:latin typeface="Times" pitchFamily="-60" charset="0"/>
                <a:ea typeface="Times" pitchFamily="-60" charset="0"/>
                <a:cs typeface="Times" pitchFamily="-60" charset="0"/>
              </a:rPr>
              <a:t> para ahorrar</a:t>
            </a:r>
            <a:r>
              <a:rPr lang="es-US" noProof="0" dirty="0" smtClean="0">
                <a:latin typeface="Times" pitchFamily="-60" charset="0"/>
                <a:ea typeface="Times" pitchFamily="-60" charset="0"/>
                <a:cs typeface="Times" pitchFamily="-60" charset="0"/>
              </a:rPr>
              <a:t>.” A lo mejor</a:t>
            </a:r>
            <a:r>
              <a:rPr lang="es-US" baseline="0" noProof="0" dirty="0" smtClean="0">
                <a:latin typeface="Times" pitchFamily="-60" charset="0"/>
                <a:ea typeface="Times" pitchFamily="-60" charset="0"/>
                <a:cs typeface="Times" pitchFamily="-60" charset="0"/>
              </a:rPr>
              <a:t> le resulta familiar</a:t>
            </a:r>
            <a:r>
              <a:rPr lang="es-US" noProof="0" dirty="0" smtClean="0">
                <a:latin typeface="Times" pitchFamily="-60" charset="0"/>
                <a:ea typeface="Times" pitchFamily="-60" charset="0"/>
                <a:cs typeface="Times" pitchFamily="-60" charset="0"/>
              </a:rPr>
              <a:t>…</a:t>
            </a:r>
          </a:p>
          <a:p>
            <a:pPr eaLnBrk="1" hangingPunct="1">
              <a:lnSpc>
                <a:spcPct val="90000"/>
              </a:lnSpc>
              <a:spcBef>
                <a:spcPct val="0"/>
              </a:spcBef>
            </a:pPr>
            <a:endParaRPr lang="es-US" noProof="0" dirty="0" smtClean="0">
              <a:latin typeface="Times" pitchFamily="-60" charset="0"/>
              <a:ea typeface="Times" pitchFamily="-60" charset="0"/>
              <a:cs typeface="Times" pitchFamily="-60" charset="0"/>
            </a:endParaRPr>
          </a:p>
          <a:p>
            <a:pPr eaLnBrk="1" hangingPunct="1">
              <a:lnSpc>
                <a:spcPct val="90000"/>
              </a:lnSpc>
              <a:spcBef>
                <a:spcPct val="0"/>
              </a:spcBef>
            </a:pPr>
            <a:r>
              <a:rPr lang="es-US" noProof="0" dirty="0" smtClean="0">
                <a:latin typeface="Times" pitchFamily="-60" charset="0"/>
                <a:ea typeface="Times" pitchFamily="-60" charset="0"/>
                <a:cs typeface="Times" pitchFamily="-60" charset="0"/>
              </a:rPr>
              <a:t>Permítame mostrarle</a:t>
            </a:r>
            <a:r>
              <a:rPr lang="es-US" baseline="0" noProof="0" dirty="0" smtClean="0">
                <a:latin typeface="Times" pitchFamily="-60" charset="0"/>
                <a:ea typeface="Times" pitchFamily="-60" charset="0"/>
                <a:cs typeface="Times" pitchFamily="-60" charset="0"/>
              </a:rPr>
              <a:t> cómo ahorrar un poco cada semana puede sumar mucho más con el tiempo</a:t>
            </a:r>
            <a:r>
              <a:rPr lang="es-US" noProof="0" dirty="0" smtClean="0">
                <a:latin typeface="Times" pitchFamily="-60" charset="0"/>
                <a:ea typeface="Times" pitchFamily="-60" charset="0"/>
                <a:cs typeface="Times" pitchFamily="-60" charset="0"/>
              </a:rPr>
              <a:t>. Eso se debe principalmente a</a:t>
            </a:r>
            <a:r>
              <a:rPr lang="es-US" baseline="0" noProof="0" dirty="0" smtClean="0">
                <a:latin typeface="Times" pitchFamily="-60" charset="0"/>
                <a:ea typeface="Times" pitchFamily="-60" charset="0"/>
                <a:cs typeface="Times" pitchFamily="-60" charset="0"/>
              </a:rPr>
              <a:t> la ventaja clave de impuestos que mencioné antes; eso es, sus ganancias permanecen dentro de su plan para continuar creciendo año tras año</a:t>
            </a:r>
            <a:r>
              <a:rPr lang="es-US" noProof="0" dirty="0" smtClean="0">
                <a:latin typeface="Times" pitchFamily="-60" charset="0"/>
                <a:ea typeface="Times" pitchFamily="-60" charset="0"/>
                <a:cs typeface="Times" pitchFamily="-60" charset="0"/>
              </a:rPr>
              <a:t>.</a:t>
            </a:r>
          </a:p>
          <a:p>
            <a:pPr eaLnBrk="1" hangingPunct="1">
              <a:lnSpc>
                <a:spcPct val="90000"/>
              </a:lnSpc>
              <a:spcBef>
                <a:spcPct val="0"/>
              </a:spcBef>
            </a:pPr>
            <a:endParaRPr lang="es-US" noProof="0" dirty="0" smtClean="0">
              <a:latin typeface="Times" pitchFamily="-60" charset="0"/>
              <a:ea typeface="Times" pitchFamily="-60" charset="0"/>
              <a:cs typeface="Times" pitchFamily="-60" charset="0"/>
            </a:endParaRPr>
          </a:p>
          <a:p>
            <a:pPr eaLnBrk="1" hangingPunct="1">
              <a:lnSpc>
                <a:spcPct val="90000"/>
              </a:lnSpc>
              <a:spcBef>
                <a:spcPct val="0"/>
              </a:spcBef>
            </a:pPr>
            <a:r>
              <a:rPr lang="es-US" noProof="0" dirty="0" smtClean="0">
                <a:latin typeface="Times" pitchFamily="-60" charset="0"/>
                <a:ea typeface="Times" pitchFamily="-60" charset="0"/>
                <a:cs typeface="Times" pitchFamily="-60" charset="0"/>
              </a:rPr>
              <a:t>A esto le llamamos</a:t>
            </a:r>
            <a:r>
              <a:rPr lang="es-US" baseline="0" noProof="0" dirty="0" smtClean="0">
                <a:latin typeface="Times" pitchFamily="-60" charset="0"/>
                <a:ea typeface="Times" pitchFamily="-60" charset="0"/>
                <a:cs typeface="Times" pitchFamily="-60" charset="0"/>
              </a:rPr>
              <a:t> el efecto de bola de nieve</a:t>
            </a:r>
            <a:r>
              <a:rPr lang="es-US" noProof="0" dirty="0" smtClean="0">
                <a:latin typeface="Times" pitchFamily="-60" charset="0"/>
                <a:ea typeface="Times" pitchFamily="-60" charset="0"/>
                <a:cs typeface="Times" pitchFamily="-60" charset="0"/>
              </a:rPr>
              <a:t>. Permítame</a:t>
            </a:r>
            <a:r>
              <a:rPr lang="es-US" baseline="0" noProof="0" dirty="0" smtClean="0">
                <a:latin typeface="Times" pitchFamily="-60" charset="0"/>
                <a:ea typeface="Times" pitchFamily="-60" charset="0"/>
                <a:cs typeface="Times" pitchFamily="-60" charset="0"/>
              </a:rPr>
              <a:t> mostrarle un ejemplo</a:t>
            </a:r>
            <a:r>
              <a:rPr lang="es-US" noProof="0" dirty="0" smtClean="0">
                <a:latin typeface="Times" pitchFamily="-60" charset="0"/>
                <a:ea typeface="Times" pitchFamily="-60" charset="0"/>
                <a:cs typeface="Times" pitchFamily="-60" charset="0"/>
              </a:rPr>
              <a:t>. Digamos que usted</a:t>
            </a:r>
            <a:r>
              <a:rPr lang="es-US" baseline="0" noProof="0" dirty="0" smtClean="0">
                <a:latin typeface="Times" pitchFamily="-60" charset="0"/>
                <a:ea typeface="Times" pitchFamily="-60" charset="0"/>
                <a:cs typeface="Times" pitchFamily="-60" charset="0"/>
              </a:rPr>
              <a:t> ahorra </a:t>
            </a:r>
            <a:r>
              <a:rPr lang="es-US" noProof="0" dirty="0" smtClean="0">
                <a:latin typeface="Times" pitchFamily="-60" charset="0"/>
                <a:ea typeface="Times" pitchFamily="-60" charset="0"/>
                <a:cs typeface="Times" pitchFamily="-60" charset="0"/>
              </a:rPr>
              <a:t>$25 a la semana en su plan,</a:t>
            </a:r>
            <a:r>
              <a:rPr lang="es-US" baseline="0" noProof="0" dirty="0" smtClean="0">
                <a:latin typeface="Times" pitchFamily="-60" charset="0"/>
                <a:ea typeface="Times" pitchFamily="-60" charset="0"/>
                <a:cs typeface="Times" pitchFamily="-60" charset="0"/>
              </a:rPr>
              <a:t> donde puede crecer con impuestos diferidos</a:t>
            </a:r>
            <a:r>
              <a:rPr lang="es-US" noProof="0" dirty="0" smtClean="0">
                <a:latin typeface="Times" pitchFamily="-60" charset="0"/>
                <a:ea typeface="Times" pitchFamily="-60" charset="0"/>
                <a:cs typeface="Times" pitchFamily="-60" charset="0"/>
              </a:rPr>
              <a:t>. Esta cantidad es</a:t>
            </a:r>
            <a:r>
              <a:rPr lang="es-US" baseline="0" noProof="0" dirty="0" smtClean="0">
                <a:latin typeface="Times" pitchFamily="-60" charset="0"/>
                <a:ea typeface="Times" pitchFamily="-60" charset="0"/>
                <a:cs typeface="Times" pitchFamily="-60" charset="0"/>
              </a:rPr>
              <a:t> nada más </a:t>
            </a:r>
            <a:r>
              <a:rPr lang="es-US" noProof="0" dirty="0" smtClean="0">
                <a:latin typeface="Times" pitchFamily="-60" charset="0"/>
                <a:ea typeface="Times" pitchFamily="-60" charset="0"/>
                <a:cs typeface="Times" pitchFamily="-60" charset="0"/>
              </a:rPr>
              <a:t>el</a:t>
            </a:r>
            <a:r>
              <a:rPr lang="es-US" baseline="0" noProof="0" dirty="0" smtClean="0">
                <a:latin typeface="Times" pitchFamily="-60" charset="0"/>
                <a:ea typeface="Times" pitchFamily="-60" charset="0"/>
                <a:cs typeface="Times" pitchFamily="-60" charset="0"/>
              </a:rPr>
              <a:t> costo de un café elegante o unos refrescos cada día</a:t>
            </a:r>
            <a:r>
              <a:rPr lang="es-US" noProof="0" dirty="0" smtClean="0">
                <a:latin typeface="Times" pitchFamily="-60" charset="0"/>
                <a:ea typeface="Times" pitchFamily="-60" charset="0"/>
                <a:cs typeface="Times" pitchFamily="-60" charset="0"/>
              </a:rPr>
              <a:t>.</a:t>
            </a:r>
          </a:p>
          <a:p>
            <a:pPr eaLnBrk="1" hangingPunct="1">
              <a:lnSpc>
                <a:spcPct val="90000"/>
              </a:lnSpc>
              <a:spcBef>
                <a:spcPct val="0"/>
              </a:spcBef>
            </a:pPr>
            <a:endParaRPr lang="es-US" noProof="0" dirty="0" smtClean="0">
              <a:latin typeface="Times" pitchFamily="-60" charset="0"/>
              <a:ea typeface="Times" pitchFamily="-60" charset="0"/>
              <a:cs typeface="Times" pitchFamily="-60" charset="0"/>
            </a:endParaRPr>
          </a:p>
          <a:p>
            <a:pPr eaLnBrk="1" hangingPunct="1">
              <a:lnSpc>
                <a:spcPct val="90000"/>
              </a:lnSpc>
              <a:spcBef>
                <a:spcPct val="0"/>
              </a:spcBef>
            </a:pPr>
            <a:r>
              <a:rPr lang="es-US" noProof="0" dirty="0" smtClean="0">
                <a:latin typeface="Times" pitchFamily="-60" charset="0"/>
                <a:ea typeface="Times" pitchFamily="-60" charset="0"/>
                <a:cs typeface="Times" pitchFamily="-60" charset="0"/>
              </a:rPr>
              <a:t>¿Cuánto cree que usted tendría después de 10 años? [</a:t>
            </a:r>
            <a:r>
              <a:rPr lang="es-US" i="1" noProof="0" dirty="0" smtClean="0">
                <a:latin typeface="Times" pitchFamily="-60" charset="0"/>
                <a:ea typeface="Times" pitchFamily="-60" charset="0"/>
                <a:cs typeface="Times" pitchFamily="-60" charset="0"/>
              </a:rPr>
              <a:t>Pida</a:t>
            </a:r>
            <a:r>
              <a:rPr lang="es-US" i="1" baseline="0" noProof="0" dirty="0" smtClean="0">
                <a:latin typeface="Times" pitchFamily="-60" charset="0"/>
                <a:ea typeface="Times" pitchFamily="-60" charset="0"/>
                <a:cs typeface="Times" pitchFamily="-60" charset="0"/>
              </a:rPr>
              <a:t> que el grupo adivine y haga comentarios sobre las respuestas</a:t>
            </a:r>
            <a:r>
              <a:rPr lang="es-US" i="1" noProof="0" dirty="0" smtClean="0">
                <a:latin typeface="Times" pitchFamily="-60" charset="0"/>
                <a:ea typeface="Times" pitchFamily="-60" charset="0"/>
                <a:cs typeface="Times" pitchFamily="-60" charset="0"/>
              </a:rPr>
              <a:t>.] </a:t>
            </a:r>
          </a:p>
          <a:p>
            <a:pPr eaLnBrk="1" hangingPunct="1">
              <a:lnSpc>
                <a:spcPct val="90000"/>
              </a:lnSpc>
              <a:spcBef>
                <a:spcPct val="0"/>
              </a:spcBef>
            </a:pPr>
            <a:endParaRPr lang="es-US" noProof="0" dirty="0" smtClean="0">
              <a:latin typeface="Times" pitchFamily="-60" charset="0"/>
              <a:ea typeface="Times" pitchFamily="-60" charset="0"/>
              <a:cs typeface="Times" pitchFamily="-60" charset="0"/>
            </a:endParaRPr>
          </a:p>
          <a:p>
            <a:pPr eaLnBrk="1" hangingPunct="1">
              <a:lnSpc>
                <a:spcPct val="90000"/>
              </a:lnSpc>
              <a:spcBef>
                <a:spcPct val="0"/>
              </a:spcBef>
            </a:pPr>
            <a:r>
              <a:rPr lang="es-US" noProof="0" dirty="0" smtClean="0">
                <a:latin typeface="Times" pitchFamily="-60" charset="0"/>
                <a:ea typeface="Times" pitchFamily="-60" charset="0"/>
                <a:cs typeface="Times" pitchFamily="-60" charset="0"/>
              </a:rPr>
              <a:t>Despué</a:t>
            </a:r>
            <a:r>
              <a:rPr lang="es-US" baseline="0" noProof="0" dirty="0" smtClean="0">
                <a:latin typeface="Times" pitchFamily="-60" charset="0"/>
                <a:ea typeface="Times" pitchFamily="-60" charset="0"/>
                <a:cs typeface="Times" pitchFamily="-60" charset="0"/>
              </a:rPr>
              <a:t>s de </a:t>
            </a:r>
            <a:r>
              <a:rPr lang="es-US" noProof="0" dirty="0" smtClean="0">
                <a:latin typeface="Times" pitchFamily="-60" charset="0"/>
                <a:ea typeface="Times" pitchFamily="-60" charset="0"/>
                <a:cs typeface="Times" pitchFamily="-60" charset="0"/>
              </a:rPr>
              <a:t>10 años, esos $25 a la semana habrían crecido a casi $18,000. ¿Y qué</a:t>
            </a:r>
            <a:r>
              <a:rPr lang="es-US" baseline="0" noProof="0" dirty="0" smtClean="0">
                <a:latin typeface="Times" pitchFamily="-60" charset="0"/>
                <a:ea typeface="Times" pitchFamily="-60" charset="0"/>
                <a:cs typeface="Times" pitchFamily="-60" charset="0"/>
              </a:rPr>
              <a:t> tal </a:t>
            </a:r>
            <a:r>
              <a:rPr lang="es-US" noProof="0" dirty="0" smtClean="0">
                <a:latin typeface="Times" pitchFamily="-60" charset="0"/>
                <a:ea typeface="Times" pitchFamily="-60" charset="0"/>
                <a:cs typeface="Times" pitchFamily="-60" charset="0"/>
              </a:rPr>
              <a:t>25 años? </a:t>
            </a:r>
            <a:r>
              <a:rPr lang="es-US" i="1" noProof="0" dirty="0" smtClean="0">
                <a:latin typeface="Times" pitchFamily="-60" charset="0"/>
                <a:ea typeface="Times" pitchFamily="-60" charset="0"/>
                <a:cs typeface="Times" pitchFamily="-60" charset="0"/>
              </a:rPr>
              <a:t>[Pida</a:t>
            </a:r>
            <a:r>
              <a:rPr lang="es-US" i="1" baseline="0" noProof="0" dirty="0" smtClean="0">
                <a:latin typeface="Times" pitchFamily="-60" charset="0"/>
                <a:ea typeface="Times" pitchFamily="-60" charset="0"/>
                <a:cs typeface="Times" pitchFamily="-60" charset="0"/>
              </a:rPr>
              <a:t> que el grupo adivine y haga comentarios sobre las respuestas</a:t>
            </a:r>
            <a:r>
              <a:rPr lang="es-US" i="1" noProof="0" dirty="0" smtClean="0">
                <a:latin typeface="Times" pitchFamily="-60" charset="0"/>
                <a:ea typeface="Times" pitchFamily="-60" charset="0"/>
                <a:cs typeface="Times" pitchFamily="-60" charset="0"/>
              </a:rPr>
              <a:t>.] </a:t>
            </a:r>
          </a:p>
          <a:p>
            <a:pPr eaLnBrk="1" hangingPunct="1">
              <a:lnSpc>
                <a:spcPct val="90000"/>
              </a:lnSpc>
              <a:spcBef>
                <a:spcPct val="0"/>
              </a:spcBef>
            </a:pPr>
            <a:endParaRPr lang="es-US" i="1" noProof="0" dirty="0" smtClean="0">
              <a:latin typeface="Times" pitchFamily="-60" charset="0"/>
              <a:ea typeface="Times" pitchFamily="-60" charset="0"/>
              <a:cs typeface="Times" pitchFamily="-60" charset="0"/>
            </a:endParaRPr>
          </a:p>
          <a:p>
            <a:pPr eaLnBrk="1" hangingPunct="1">
              <a:lnSpc>
                <a:spcPct val="90000"/>
              </a:lnSpc>
              <a:spcBef>
                <a:spcPct val="0"/>
              </a:spcBef>
            </a:pPr>
            <a:r>
              <a:rPr lang="es-US" noProof="0" dirty="0" smtClean="0">
                <a:latin typeface="Times" pitchFamily="-60" charset="0"/>
                <a:ea typeface="Times" pitchFamily="-60" charset="0"/>
                <a:cs typeface="Times" pitchFamily="-60" charset="0"/>
              </a:rPr>
              <a:t>En un poco más del doble</a:t>
            </a:r>
            <a:r>
              <a:rPr lang="es-US" baseline="0" noProof="0" dirty="0" smtClean="0">
                <a:latin typeface="Times" pitchFamily="-60" charset="0"/>
                <a:ea typeface="Times" pitchFamily="-60" charset="0"/>
                <a:cs typeface="Times" pitchFamily="-60" charset="0"/>
              </a:rPr>
              <a:t> del tiempo, usted habría triplicado sus ahorros, a más de </a:t>
            </a:r>
            <a:r>
              <a:rPr lang="es-US" noProof="0" dirty="0" smtClean="0">
                <a:latin typeface="Times" pitchFamily="-60" charset="0"/>
                <a:ea typeface="Times" pitchFamily="-60" charset="0"/>
                <a:cs typeface="Times" pitchFamily="-60" charset="0"/>
              </a:rPr>
              <a:t>$73,000. Pero espere. Al ahorrar 10 años más, podría acumular casi $150,000. Este es el poder del</a:t>
            </a:r>
            <a:r>
              <a:rPr lang="es-US" baseline="0" noProof="0" dirty="0" smtClean="0">
                <a:latin typeface="Times" pitchFamily="-60" charset="0"/>
                <a:ea typeface="Times" pitchFamily="-60" charset="0"/>
                <a:cs typeface="Times" pitchFamily="-60" charset="0"/>
              </a:rPr>
              <a:t> crecimiento compuesto con impuestos diferidos</a:t>
            </a:r>
            <a:r>
              <a:rPr lang="es-US" noProof="0" dirty="0" smtClean="0">
                <a:latin typeface="Times" pitchFamily="-60" charset="0"/>
                <a:ea typeface="Times" pitchFamily="-60" charset="0"/>
                <a:cs typeface="Times" pitchFamily="-60" charset="0"/>
              </a:rPr>
              <a:t>.</a:t>
            </a:r>
          </a:p>
          <a:p>
            <a:pPr eaLnBrk="1" hangingPunct="1">
              <a:lnSpc>
                <a:spcPct val="90000"/>
              </a:lnSpc>
              <a:spcBef>
                <a:spcPct val="0"/>
              </a:spcBef>
            </a:pPr>
            <a:endParaRPr lang="es-US" noProof="0" dirty="0" smtClean="0">
              <a:latin typeface="Times" pitchFamily="-60" charset="0"/>
              <a:ea typeface="Times" pitchFamily="-60" charset="0"/>
              <a:cs typeface="Times" pitchFamily="-60" charset="0"/>
            </a:endParaRPr>
          </a:p>
          <a:p>
            <a:pPr eaLnBrk="1" hangingPunct="1">
              <a:lnSpc>
                <a:spcPct val="90000"/>
              </a:lnSpc>
              <a:spcBef>
                <a:spcPct val="0"/>
              </a:spcBef>
            </a:pPr>
            <a:endParaRPr lang="es-US" noProof="0" dirty="0" smtClean="0">
              <a:latin typeface="Times" pitchFamily="-60" charset="0"/>
              <a:ea typeface="Times" pitchFamily="-60" charset="0"/>
              <a:cs typeface="Times" pitchFamily="-60" charset="0"/>
            </a:endParaRPr>
          </a:p>
          <a:p>
            <a:pPr eaLnBrk="1" hangingPunct="1">
              <a:lnSpc>
                <a:spcPct val="90000"/>
              </a:lnSpc>
              <a:spcBef>
                <a:spcPct val="0"/>
              </a:spcBef>
            </a:pPr>
            <a:r>
              <a:rPr lang="es-US" b="1" i="1" noProof="0" dirty="0" smtClean="0">
                <a:latin typeface="Times" pitchFamily="-60" charset="0"/>
                <a:ea typeface="Times" pitchFamily="-60" charset="0"/>
                <a:cs typeface="Times" pitchFamily="-60" charset="0"/>
              </a:rPr>
              <a:t>Supuestos: </a:t>
            </a:r>
            <a:r>
              <a:rPr lang="es-US" i="1" noProof="0" dirty="0" smtClean="0">
                <a:latin typeface="Times" pitchFamily="-60" charset="0"/>
                <a:ea typeface="Times" pitchFamily="-60" charset="0"/>
                <a:cs typeface="Times" pitchFamily="-60" charset="0"/>
              </a:rPr>
              <a:t>Aportación semanal de $25</a:t>
            </a:r>
            <a:r>
              <a:rPr lang="es-US" i="1" baseline="0" noProof="0" dirty="0" smtClean="0">
                <a:latin typeface="Times" pitchFamily="-60" charset="0"/>
                <a:ea typeface="Times" pitchFamily="-60" charset="0"/>
                <a:cs typeface="Times" pitchFamily="-60" charset="0"/>
              </a:rPr>
              <a:t> a una tasa de rendimiento de </a:t>
            </a:r>
            <a:r>
              <a:rPr lang="es-US" i="1" noProof="0" dirty="0" smtClean="0">
                <a:latin typeface="Times" pitchFamily="-60" charset="0"/>
                <a:ea typeface="Times" pitchFamily="-60" charset="0"/>
                <a:cs typeface="Times" pitchFamily="-60" charset="0"/>
              </a:rPr>
              <a:t>6%. </a:t>
            </a:r>
            <a:br>
              <a:rPr lang="es-US" i="1" noProof="0" dirty="0" smtClean="0">
                <a:latin typeface="Times" pitchFamily="-60" charset="0"/>
                <a:ea typeface="Times" pitchFamily="-60" charset="0"/>
                <a:cs typeface="Times" pitchFamily="-60" charset="0"/>
              </a:rPr>
            </a:br>
            <a:r>
              <a:rPr lang="es-US" b="1" i="1" noProof="0" dirty="0" smtClean="0">
                <a:latin typeface="Times" pitchFamily="-60" charset="0"/>
                <a:ea typeface="Times" pitchFamily="-60" charset="0"/>
                <a:cs typeface="Times" pitchFamily="-60" charset="0"/>
              </a:rPr>
              <a:t>Fuente: </a:t>
            </a:r>
            <a:r>
              <a:rPr lang="es-US" i="1" noProof="0" dirty="0" smtClean="0">
                <a:latin typeface="Times" pitchFamily="-60" charset="0"/>
                <a:ea typeface="Times" pitchFamily="-60" charset="0"/>
                <a:cs typeface="Times" pitchFamily="-60" charset="0"/>
              </a:rPr>
              <a:t>Calculadora de ahorros 401(k) de </a:t>
            </a:r>
            <a:r>
              <a:rPr lang="es-US" i="1" noProof="0" dirty="0" err="1" smtClean="0">
                <a:latin typeface="Times" pitchFamily="-60" charset="0"/>
                <a:ea typeface="Times" pitchFamily="-60" charset="0"/>
                <a:cs typeface="Times" pitchFamily="-60" charset="0"/>
              </a:rPr>
              <a:t>Dinky</a:t>
            </a:r>
            <a:r>
              <a:rPr lang="es-US" i="1" noProof="0" dirty="0" smtClean="0">
                <a:latin typeface="Times" pitchFamily="-60" charset="0"/>
                <a:ea typeface="Times" pitchFamily="-60" charset="0"/>
                <a:cs typeface="Times" pitchFamily="-60" charset="0"/>
              </a:rPr>
              <a:t> Town, dinkytown.net,</a:t>
            </a:r>
            <a:r>
              <a:rPr lang="es-US" i="1" baseline="0" noProof="0" dirty="0" smtClean="0">
                <a:latin typeface="Times" pitchFamily="-60" charset="0"/>
                <a:ea typeface="Times" pitchFamily="-60" charset="0"/>
                <a:cs typeface="Times" pitchFamily="-60" charset="0"/>
              </a:rPr>
              <a:t> </a:t>
            </a:r>
            <a:r>
              <a:rPr lang="es-US" i="1" noProof="0" dirty="0" smtClean="0">
                <a:latin typeface="Times" pitchFamily="-60" charset="0"/>
                <a:ea typeface="Times" pitchFamily="-60" charset="0"/>
                <a:cs typeface="Times" pitchFamily="-60" charset="0"/>
              </a:rPr>
              <a:t>2010.</a:t>
            </a:r>
          </a:p>
          <a:p>
            <a:pPr eaLnBrk="1" hangingPunct="1">
              <a:lnSpc>
                <a:spcPct val="90000"/>
              </a:lnSpc>
              <a:spcBef>
                <a:spcPct val="0"/>
              </a:spcBef>
            </a:pPr>
            <a:endParaRPr lang="es-US" i="1" noProof="0" dirty="0" smtClean="0">
              <a:latin typeface="Times" pitchFamily="-60" charset="0"/>
              <a:ea typeface="Times" pitchFamily="-60" charset="0"/>
              <a:cs typeface="Times" pitchFamily="-60"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join title page photo">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srcRect b="10094"/>
          <a:stretch>
            <a:fillRect/>
          </a:stretch>
        </p:blipFill>
        <p:spPr bwMode="auto">
          <a:xfrm>
            <a:off x="0" y="0"/>
            <a:ext cx="9144000" cy="6165850"/>
          </a:xfrm>
          <a:prstGeom prst="rect">
            <a:avLst/>
          </a:prstGeom>
          <a:noFill/>
          <a:ln w="9525">
            <a:noFill/>
            <a:miter lim="800000"/>
            <a:headEnd/>
            <a:tailEnd/>
          </a:ln>
        </p:spPr>
      </p:pic>
      <p:pic>
        <p:nvPicPr>
          <p:cNvPr id="5" name="Picture 4"/>
          <p:cNvPicPr>
            <a:picLocks noChangeAspect="1"/>
          </p:cNvPicPr>
          <p:nvPr userDrawn="1"/>
        </p:nvPicPr>
        <p:blipFill>
          <a:blip r:embed="rId3"/>
          <a:srcRect b="10094"/>
          <a:stretch>
            <a:fillRect/>
          </a:stretch>
        </p:blipFill>
        <p:spPr bwMode="auto">
          <a:xfrm>
            <a:off x="0" y="0"/>
            <a:ext cx="9144000" cy="6165850"/>
          </a:xfrm>
          <a:prstGeom prst="rect">
            <a:avLst/>
          </a:prstGeom>
          <a:noFill/>
          <a:ln w="9525">
            <a:noFill/>
            <a:miter lim="800000"/>
            <a:headEnd/>
            <a:tailEnd/>
          </a:ln>
        </p:spPr>
      </p:pic>
      <p:grpSp>
        <p:nvGrpSpPr>
          <p:cNvPr id="6" name="Group 5"/>
          <p:cNvGrpSpPr>
            <a:grpSpLocks/>
          </p:cNvGrpSpPr>
          <p:nvPr userDrawn="1"/>
        </p:nvGrpSpPr>
        <p:grpSpPr bwMode="auto">
          <a:xfrm>
            <a:off x="0" y="2879725"/>
            <a:ext cx="9148763" cy="481013"/>
            <a:chOff x="0" y="2953213"/>
            <a:chExt cx="9148059" cy="481012"/>
          </a:xfrm>
        </p:grpSpPr>
        <p:sp>
          <p:nvSpPr>
            <p:cNvPr id="7" name="Rectangle 19"/>
            <p:cNvSpPr>
              <a:spLocks noChangeArrowheads="1"/>
            </p:cNvSpPr>
            <p:nvPr/>
          </p:nvSpPr>
          <p:spPr bwMode="auto">
            <a:xfrm>
              <a:off x="0" y="2953213"/>
              <a:ext cx="6505074" cy="481012"/>
            </a:xfrm>
            <a:prstGeom prst="rect">
              <a:avLst/>
            </a:prstGeom>
            <a:solidFill>
              <a:srgbClr val="7030A0"/>
            </a:solidFill>
            <a:ln w="9525">
              <a:noFill/>
              <a:miter lim="800000"/>
              <a:headEnd/>
              <a:tailEnd/>
            </a:ln>
          </p:spPr>
          <p:txBody>
            <a:bodyPr wrap="none" anchor="ctr">
              <a:prstTxWarp prst="textNoShape">
                <a:avLst/>
              </a:prstTxWarp>
            </a:bodyPr>
            <a:lstStyle/>
            <a:p>
              <a:pPr>
                <a:defRPr/>
              </a:pPr>
              <a:endParaRPr lang="en-US" dirty="0">
                <a:latin typeface="Calibri" pitchFamily="34" charset="0"/>
                <a:ea typeface="ＭＳ Ｐゴシック" pitchFamily="-123" charset="-128"/>
                <a:cs typeface="Calibri" pitchFamily="34" charset="0"/>
              </a:endParaRPr>
            </a:p>
          </p:txBody>
        </p:sp>
        <p:sp>
          <p:nvSpPr>
            <p:cNvPr id="8" name="Rectangle 20"/>
            <p:cNvSpPr>
              <a:spLocks noChangeArrowheads="1"/>
            </p:cNvSpPr>
            <p:nvPr/>
          </p:nvSpPr>
          <p:spPr bwMode="auto">
            <a:xfrm>
              <a:off x="6504519" y="2953213"/>
              <a:ext cx="2643540" cy="481012"/>
            </a:xfrm>
            <a:prstGeom prst="rect">
              <a:avLst/>
            </a:prstGeom>
            <a:gradFill rotWithShape="0">
              <a:gsLst>
                <a:gs pos="0">
                  <a:srgbClr val="7030A0"/>
                </a:gs>
                <a:gs pos="77000">
                  <a:srgbClr val="7030A0">
                    <a:alpha val="0"/>
                  </a:srgbClr>
                </a:gs>
              </a:gsLst>
              <a:lin ang="0" scaled="1"/>
            </a:gradFill>
            <a:ln w="9525">
              <a:noFill/>
              <a:miter lim="800000"/>
              <a:headEnd/>
              <a:tailEnd/>
            </a:ln>
          </p:spPr>
          <p:txBody>
            <a:bodyPr wrap="none" anchor="ctr">
              <a:prstTxWarp prst="textNoShape">
                <a:avLst/>
              </a:prstTxWarp>
            </a:bodyPr>
            <a:lstStyle/>
            <a:p>
              <a:pPr>
                <a:defRPr/>
              </a:pPr>
              <a:endParaRPr lang="en-US" dirty="0">
                <a:latin typeface="Calibri" pitchFamily="34" charset="0"/>
                <a:ea typeface="ＭＳ Ｐゴシック" pitchFamily="-123" charset="-128"/>
                <a:cs typeface="Calibri" pitchFamily="34" charset="0"/>
              </a:endParaRPr>
            </a:p>
          </p:txBody>
        </p:sp>
      </p:grpSp>
      <p:sp>
        <p:nvSpPr>
          <p:cNvPr id="10" name="Line 3"/>
          <p:cNvSpPr>
            <a:spLocks noChangeShapeType="1"/>
          </p:cNvSpPr>
          <p:nvPr userDrawn="1"/>
        </p:nvSpPr>
        <p:spPr bwMode="auto">
          <a:xfrm>
            <a:off x="0" y="6165850"/>
            <a:ext cx="9144000" cy="0"/>
          </a:xfrm>
          <a:prstGeom prst="line">
            <a:avLst/>
          </a:prstGeom>
          <a:noFill/>
          <a:ln w="50800">
            <a:solidFill>
              <a:srgbClr val="7030A0"/>
            </a:solidFill>
            <a:round/>
            <a:headEnd/>
            <a:tailEnd/>
          </a:ln>
        </p:spPr>
        <p:txBody>
          <a:bodyPr wrap="none" anchor="ctr">
            <a:prstTxWarp prst="textNoShape">
              <a:avLst/>
            </a:prstTxWarp>
          </a:bodyPr>
          <a:lstStyle/>
          <a:p>
            <a:pPr>
              <a:defRPr/>
            </a:pPr>
            <a:endParaRPr lang="en-US" dirty="0">
              <a:latin typeface="Times" pitchFamily="-123" charset="0"/>
              <a:ea typeface="ＭＳ Ｐゴシック" pitchFamily="-123" charset="-128"/>
              <a:cs typeface="ＭＳ Ｐゴシック" pitchFamily="-123" charset="-128"/>
            </a:endParaRPr>
          </a:p>
        </p:txBody>
      </p:sp>
      <p:sp>
        <p:nvSpPr>
          <p:cNvPr id="11" name="Rectangle 7"/>
          <p:cNvSpPr txBox="1">
            <a:spLocks noGrp="1" noChangeArrowheads="1"/>
          </p:cNvSpPr>
          <p:nvPr userDrawn="1"/>
        </p:nvSpPr>
        <p:spPr bwMode="auto">
          <a:xfrm>
            <a:off x="8564563" y="107950"/>
            <a:ext cx="425450" cy="336550"/>
          </a:xfrm>
          <a:prstGeom prst="rect">
            <a:avLst/>
          </a:prstGeom>
          <a:noFill/>
          <a:ln w="9525">
            <a:noFill/>
            <a:miter lim="800000"/>
            <a:headEnd/>
            <a:tailEnd/>
          </a:ln>
        </p:spPr>
        <p:txBody>
          <a:bodyPr>
            <a:prstTxWarp prst="textNoShape">
              <a:avLst/>
            </a:prstTxWarp>
          </a:bodyPr>
          <a:lstStyle/>
          <a:p>
            <a:pPr eaLnBrk="0" hangingPunct="0">
              <a:defRPr/>
            </a:pPr>
            <a:fld id="{FDED155E-8939-4E65-B57A-1B25960E7BEC}" type="slidenum">
              <a:rPr lang="en-US" sz="1200">
                <a:solidFill>
                  <a:schemeClr val="bg1">
                    <a:lumMod val="50000"/>
                  </a:schemeClr>
                </a:solidFill>
                <a:latin typeface="Calibri" pitchFamily="127" charset="0"/>
                <a:ea typeface="ＭＳ Ｐゴシック" pitchFamily="-123" charset="-128"/>
                <a:cs typeface="ＭＳ Ｐゴシック" pitchFamily="-123" charset="-128"/>
              </a:rPr>
              <a:pPr eaLnBrk="0" hangingPunct="0">
                <a:defRPr/>
              </a:pPr>
              <a:t>‹#›</a:t>
            </a:fld>
            <a:endParaRPr lang="en-US" sz="1000" dirty="0">
              <a:solidFill>
                <a:schemeClr val="bg1">
                  <a:lumMod val="50000"/>
                </a:schemeClr>
              </a:solidFill>
              <a:latin typeface="Calibri" pitchFamily="127" charset="0"/>
              <a:ea typeface="ＭＳ Ｐゴシック" pitchFamily="-123" charset="-128"/>
              <a:cs typeface="ＭＳ Ｐゴシック" pitchFamily="-123" charset="-128"/>
            </a:endParaRPr>
          </a:p>
        </p:txBody>
      </p:sp>
      <p:sp>
        <p:nvSpPr>
          <p:cNvPr id="20" name="Text Placeholder 2"/>
          <p:cNvSpPr>
            <a:spLocks noGrp="1"/>
          </p:cNvSpPr>
          <p:nvPr>
            <p:ph type="body" sz="quarter" idx="11"/>
          </p:nvPr>
        </p:nvSpPr>
        <p:spPr>
          <a:xfrm>
            <a:off x="465234" y="2126093"/>
            <a:ext cx="7967663" cy="753323"/>
          </a:xfrm>
          <a:prstGeom prst="rect">
            <a:avLst/>
          </a:prstGeom>
        </p:spPr>
        <p:txBody>
          <a:bodyPr/>
          <a:lstStyle>
            <a:lvl1pPr>
              <a:defRPr sz="4400">
                <a:solidFill>
                  <a:schemeClr val="bg1"/>
                </a:solidFill>
                <a:latin typeface="Calibri" pitchFamily="34" charset="0"/>
                <a:cs typeface="Calibri" pitchFamily="34" charset="0"/>
              </a:defRPr>
            </a:lvl1pPr>
          </a:lstStyle>
          <a:p>
            <a:pPr lvl="0"/>
            <a:r>
              <a:rPr lang="en-US" dirty="0" smtClean="0"/>
              <a:t>Click to edit Master text</a:t>
            </a:r>
            <a:endParaRPr lang="en-US" dirty="0"/>
          </a:p>
        </p:txBody>
      </p:sp>
      <p:sp>
        <p:nvSpPr>
          <p:cNvPr id="21" name="Text Placeholder 8"/>
          <p:cNvSpPr>
            <a:spLocks noGrp="1"/>
          </p:cNvSpPr>
          <p:nvPr>
            <p:ph type="body" sz="quarter" idx="12"/>
          </p:nvPr>
        </p:nvSpPr>
        <p:spPr>
          <a:xfrm>
            <a:off x="478395" y="2799262"/>
            <a:ext cx="5564188" cy="871537"/>
          </a:xfrm>
          <a:prstGeom prst="rect">
            <a:avLst/>
          </a:prstGeom>
        </p:spPr>
        <p:txBody>
          <a:bodyPr/>
          <a:lstStyle>
            <a:lvl1pPr>
              <a:defRPr sz="3400">
                <a:solidFill>
                  <a:schemeClr val="bg1"/>
                </a:solidFill>
                <a:latin typeface="Calibri" pitchFamily="34" charset="0"/>
                <a:cs typeface="Calibri" pitchFamily="34" charset="0"/>
              </a:defRPr>
            </a:lvl1pPr>
          </a:lstStyle>
          <a:p>
            <a:pPr lvl="0"/>
            <a:r>
              <a:rPr lang="en-US" dirty="0" smtClean="0"/>
              <a:t>Click to edit Master text styles</a:t>
            </a:r>
            <a:endParaRPr lang="en-US" dirty="0"/>
          </a:p>
        </p:txBody>
      </p:sp>
      <p:pic>
        <p:nvPicPr>
          <p:cNvPr id="12" name="Picture 11" descr="DIV logo 2011 tagline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6090" y="866224"/>
            <a:ext cx="1830690" cy="440603"/>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47" presetClass="exit" presetSubtype="0" fill="hold" nodeType="afterEffect">
                                  <p:stCondLst>
                                    <p:cond delay="750"/>
                                  </p:stCondLst>
                                  <p:childTnLst>
                                    <p:animEffect transition="out" filter="fade">
                                      <p:cBhvr>
                                        <p:cTn id="14" dur="1000"/>
                                        <p:tgtEl>
                                          <p:spTgt spid="5"/>
                                        </p:tgtEl>
                                      </p:cBhvr>
                                    </p:animEffect>
                                    <p:anim calcmode="lin" valueType="num">
                                      <p:cBhvr>
                                        <p:cTn id="15" dur="1000"/>
                                        <p:tgtEl>
                                          <p:spTgt spid="5"/>
                                        </p:tgtEl>
                                        <p:attrNameLst>
                                          <p:attrName>ppt_x</p:attrName>
                                        </p:attrNameLst>
                                      </p:cBhvr>
                                      <p:tavLst>
                                        <p:tav tm="0">
                                          <p:val>
                                            <p:strVal val="ppt_x"/>
                                          </p:val>
                                        </p:tav>
                                        <p:tav tm="100000">
                                          <p:val>
                                            <p:strVal val="ppt_x"/>
                                          </p:val>
                                        </p:tav>
                                      </p:tavLst>
                                    </p:anim>
                                    <p:anim calcmode="lin" valueType="num">
                                      <p:cBhvr>
                                        <p:cTn id="16" dur="1000"/>
                                        <p:tgtEl>
                                          <p:spTgt spid="5"/>
                                        </p:tgtEl>
                                        <p:attrNameLst>
                                          <p:attrName>ppt_y</p:attrName>
                                        </p:attrNameLst>
                                      </p:cBhvr>
                                      <p:tavLst>
                                        <p:tav tm="0">
                                          <p:val>
                                            <p:strVal val="ppt_y"/>
                                          </p:val>
                                        </p:tav>
                                        <p:tav tm="100000">
                                          <p:val>
                                            <p:strVal val="ppt_y-.1"/>
                                          </p:val>
                                        </p:tav>
                                      </p:tavLst>
                                    </p:anim>
                                    <p:set>
                                      <p:cBhvr>
                                        <p:cTn id="17"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heckProgress title slide">
    <p:spTree>
      <p:nvGrpSpPr>
        <p:cNvPr id="1" name=""/>
        <p:cNvGrpSpPr/>
        <p:nvPr/>
      </p:nvGrpSpPr>
      <p:grpSpPr>
        <a:xfrm>
          <a:off x="0" y="0"/>
          <a:ext cx="0" cy="0"/>
          <a:chOff x="0" y="0"/>
          <a:chExt cx="0" cy="0"/>
        </a:xfrm>
      </p:grpSpPr>
      <p:sp>
        <p:nvSpPr>
          <p:cNvPr id="3" name="Line 88"/>
          <p:cNvSpPr>
            <a:spLocks noChangeShapeType="1"/>
          </p:cNvSpPr>
          <p:nvPr userDrawn="1"/>
        </p:nvSpPr>
        <p:spPr bwMode="auto">
          <a:xfrm>
            <a:off x="7938" y="466725"/>
            <a:ext cx="91440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dirty="0">
              <a:solidFill>
                <a:srgbClr val="000000"/>
              </a:solidFill>
              <a:latin typeface="Times" pitchFamily="127" charset="0"/>
              <a:ea typeface="ＭＳ Ｐゴシック" pitchFamily="127" charset="-128"/>
              <a:cs typeface="ＭＳ Ｐゴシック" pitchFamily="127" charset="-128"/>
            </a:endParaRPr>
          </a:p>
        </p:txBody>
      </p:sp>
      <p:sp>
        <p:nvSpPr>
          <p:cNvPr id="4" name="Rectangle 89"/>
          <p:cNvSpPr>
            <a:spLocks noChangeArrowheads="1"/>
          </p:cNvSpPr>
          <p:nvPr/>
        </p:nvSpPr>
        <p:spPr bwMode="auto">
          <a:xfrm>
            <a:off x="0" y="0"/>
            <a:ext cx="187325" cy="6858000"/>
          </a:xfrm>
          <a:prstGeom prst="rect">
            <a:avLst/>
          </a:prstGeom>
          <a:solidFill>
            <a:srgbClr val="056CD5"/>
          </a:solidFill>
          <a:ln w="9525">
            <a:noFill/>
            <a:miter lim="800000"/>
            <a:headEnd/>
            <a:tailEnd/>
          </a:ln>
        </p:spPr>
        <p:txBody>
          <a:bodyPr wrap="none" anchor="ctr">
            <a:prstTxWarp prst="textNoShape">
              <a:avLst/>
            </a:prstTxWarp>
          </a:bodyPr>
          <a:lstStyle/>
          <a:p>
            <a:pPr eaLnBrk="0" hangingPunct="0">
              <a:defRPr/>
            </a:pPr>
            <a:endParaRPr lang="en-US" dirty="0">
              <a:solidFill>
                <a:srgbClr val="000000"/>
              </a:solidFill>
              <a:latin typeface="Times" pitchFamily="127" charset="0"/>
              <a:ea typeface="ＭＳ Ｐゴシック" pitchFamily="127" charset="-128"/>
              <a:cs typeface="ＭＳ Ｐゴシック" pitchFamily="127" charset="-128"/>
            </a:endParaRPr>
          </a:p>
        </p:txBody>
      </p:sp>
      <p:sp>
        <p:nvSpPr>
          <p:cNvPr id="5" name="Rectangle 90"/>
          <p:cNvSpPr>
            <a:spLocks noChangeArrowheads="1"/>
          </p:cNvSpPr>
          <p:nvPr/>
        </p:nvSpPr>
        <p:spPr bwMode="auto">
          <a:xfrm>
            <a:off x="8980488" y="0"/>
            <a:ext cx="187325" cy="6858000"/>
          </a:xfrm>
          <a:prstGeom prst="rect">
            <a:avLst/>
          </a:prstGeom>
          <a:solidFill>
            <a:srgbClr val="056CD5"/>
          </a:solidFill>
          <a:ln w="9525">
            <a:noFill/>
            <a:miter lim="800000"/>
            <a:headEnd/>
            <a:tailEnd/>
          </a:ln>
        </p:spPr>
        <p:txBody>
          <a:bodyPr wrap="none" anchor="ctr">
            <a:prstTxWarp prst="textNoShape">
              <a:avLst/>
            </a:prstTxWarp>
          </a:bodyPr>
          <a:lstStyle/>
          <a:p>
            <a:pPr eaLnBrk="0" hangingPunct="0">
              <a:defRPr/>
            </a:pPr>
            <a:endParaRPr lang="en-US" dirty="0">
              <a:solidFill>
                <a:srgbClr val="000000"/>
              </a:solidFill>
              <a:latin typeface="Times" pitchFamily="127" charset="0"/>
              <a:ea typeface="ＭＳ Ｐゴシック" pitchFamily="127" charset="-128"/>
              <a:cs typeface="ＭＳ Ｐゴシック" pitchFamily="127" charset="-128"/>
            </a:endParaRPr>
          </a:p>
        </p:txBody>
      </p:sp>
      <p:sp>
        <p:nvSpPr>
          <p:cNvPr id="6" name="Rectangle 7"/>
          <p:cNvSpPr txBox="1">
            <a:spLocks noGrp="1" noChangeArrowheads="1"/>
          </p:cNvSpPr>
          <p:nvPr userDrawn="1"/>
        </p:nvSpPr>
        <p:spPr bwMode="auto">
          <a:xfrm>
            <a:off x="8564563" y="107950"/>
            <a:ext cx="425450" cy="336550"/>
          </a:xfrm>
          <a:prstGeom prst="rect">
            <a:avLst/>
          </a:prstGeom>
          <a:noFill/>
          <a:ln w="9525">
            <a:noFill/>
            <a:miter lim="800000"/>
            <a:headEnd/>
            <a:tailEnd/>
          </a:ln>
        </p:spPr>
        <p:txBody>
          <a:bodyPr>
            <a:prstTxWarp prst="textNoShape">
              <a:avLst/>
            </a:prstTxWarp>
          </a:bodyPr>
          <a:lstStyle/>
          <a:p>
            <a:pPr eaLnBrk="0" hangingPunct="0">
              <a:defRPr/>
            </a:pPr>
            <a:fld id="{94BEDD0E-4C67-43FB-B446-109F5AB567C2}" type="slidenum">
              <a:rPr lang="en-US" sz="1200">
                <a:solidFill>
                  <a:srgbClr val="FFFFFF">
                    <a:lumMod val="50000"/>
                  </a:srgbClr>
                </a:solidFill>
                <a:latin typeface="Calibri" pitchFamily="127" charset="0"/>
                <a:ea typeface="ＭＳ Ｐゴシック" pitchFamily="-123" charset="-128"/>
                <a:cs typeface="ＭＳ Ｐゴシック" pitchFamily="-123" charset="-128"/>
              </a:rPr>
              <a:pPr eaLnBrk="0" hangingPunct="0">
                <a:defRPr/>
              </a:pPr>
              <a:t>‹#›</a:t>
            </a:fld>
            <a:endParaRPr lang="en-US" sz="1000" dirty="0">
              <a:solidFill>
                <a:srgbClr val="FFFFFF">
                  <a:lumMod val="50000"/>
                </a:srgbClr>
              </a:solidFill>
              <a:latin typeface="Calibri" pitchFamily="127" charset="0"/>
              <a:ea typeface="ＭＳ Ｐゴシック" pitchFamily="-123" charset="-128"/>
              <a:cs typeface="ＭＳ Ｐゴシック" pitchFamily="-123" charset="-128"/>
            </a:endParaRPr>
          </a:p>
        </p:txBody>
      </p:sp>
      <p:sp>
        <p:nvSpPr>
          <p:cNvPr id="36" name="Title 35"/>
          <p:cNvSpPr>
            <a:spLocks noGrp="1"/>
          </p:cNvSpPr>
          <p:nvPr>
            <p:ph type="title"/>
          </p:nvPr>
        </p:nvSpPr>
        <p:spPr>
          <a:xfrm>
            <a:off x="457200" y="666511"/>
            <a:ext cx="8229600" cy="1143000"/>
          </a:xfrm>
          <a:prstGeom prst="rect">
            <a:avLst/>
          </a:prstGeom>
        </p:spPr>
        <p:txBody>
          <a:bodyPr/>
          <a:lstStyle>
            <a:lvl1pPr>
              <a:defRPr sz="3600">
                <a:solidFill>
                  <a:srgbClr val="056CD5"/>
                </a:solidFill>
              </a:defRPr>
            </a:lvl1pPr>
          </a:lstStyle>
          <a:p>
            <a:r>
              <a:rPr lang="en-US" dirty="0"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join text slide">
    <p:spTree>
      <p:nvGrpSpPr>
        <p:cNvPr id="1" name=""/>
        <p:cNvGrpSpPr/>
        <p:nvPr/>
      </p:nvGrpSpPr>
      <p:grpSpPr>
        <a:xfrm>
          <a:off x="0" y="0"/>
          <a:ext cx="0" cy="0"/>
          <a:chOff x="0" y="0"/>
          <a:chExt cx="0" cy="0"/>
        </a:xfrm>
      </p:grpSpPr>
      <p:sp>
        <p:nvSpPr>
          <p:cNvPr id="3" name="Line 88"/>
          <p:cNvSpPr>
            <a:spLocks noChangeShapeType="1"/>
          </p:cNvSpPr>
          <p:nvPr userDrawn="1"/>
        </p:nvSpPr>
        <p:spPr bwMode="auto">
          <a:xfrm>
            <a:off x="7938" y="466725"/>
            <a:ext cx="91440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dirty="0">
              <a:latin typeface="Times" pitchFamily="127" charset="0"/>
              <a:ea typeface="ＭＳ Ｐゴシック" pitchFamily="127" charset="-128"/>
              <a:cs typeface="ＭＳ Ｐゴシック" pitchFamily="127" charset="-128"/>
            </a:endParaRPr>
          </a:p>
        </p:txBody>
      </p:sp>
      <p:sp>
        <p:nvSpPr>
          <p:cNvPr id="4" name="Rectangle 89"/>
          <p:cNvSpPr>
            <a:spLocks noChangeArrowheads="1"/>
          </p:cNvSpPr>
          <p:nvPr/>
        </p:nvSpPr>
        <p:spPr bwMode="auto">
          <a:xfrm>
            <a:off x="0" y="0"/>
            <a:ext cx="187325" cy="6858000"/>
          </a:xfrm>
          <a:prstGeom prst="rect">
            <a:avLst/>
          </a:prstGeom>
          <a:solidFill>
            <a:srgbClr val="056CD5"/>
          </a:solidFill>
          <a:ln w="9525">
            <a:noFill/>
            <a:miter lim="800000"/>
            <a:headEnd/>
            <a:tailEnd/>
          </a:ln>
        </p:spPr>
        <p:txBody>
          <a:bodyPr wrap="none" anchor="ctr">
            <a:prstTxWarp prst="textNoShape">
              <a:avLst/>
            </a:prstTxWarp>
          </a:bodyPr>
          <a:lstStyle/>
          <a:p>
            <a:pPr eaLnBrk="0" hangingPunct="0">
              <a:defRPr/>
            </a:pPr>
            <a:endParaRPr lang="en-US" dirty="0">
              <a:latin typeface="Times" pitchFamily="127" charset="0"/>
              <a:ea typeface="ＭＳ Ｐゴシック" pitchFamily="127" charset="-128"/>
              <a:cs typeface="ＭＳ Ｐゴシック" pitchFamily="127" charset="-128"/>
            </a:endParaRPr>
          </a:p>
        </p:txBody>
      </p:sp>
      <p:sp>
        <p:nvSpPr>
          <p:cNvPr id="5" name="Rectangle 90"/>
          <p:cNvSpPr>
            <a:spLocks noChangeArrowheads="1"/>
          </p:cNvSpPr>
          <p:nvPr/>
        </p:nvSpPr>
        <p:spPr bwMode="auto">
          <a:xfrm>
            <a:off x="8980488" y="0"/>
            <a:ext cx="187325" cy="6858000"/>
          </a:xfrm>
          <a:prstGeom prst="rect">
            <a:avLst/>
          </a:prstGeom>
          <a:solidFill>
            <a:srgbClr val="056CD5"/>
          </a:solidFill>
          <a:ln w="9525">
            <a:noFill/>
            <a:miter lim="800000"/>
            <a:headEnd/>
            <a:tailEnd/>
          </a:ln>
        </p:spPr>
        <p:txBody>
          <a:bodyPr wrap="none" anchor="ctr">
            <a:prstTxWarp prst="textNoShape">
              <a:avLst/>
            </a:prstTxWarp>
          </a:bodyPr>
          <a:lstStyle/>
          <a:p>
            <a:pPr eaLnBrk="0" hangingPunct="0">
              <a:defRPr/>
            </a:pPr>
            <a:endParaRPr lang="en-US" dirty="0">
              <a:latin typeface="Times" pitchFamily="127" charset="0"/>
              <a:ea typeface="ＭＳ Ｐゴシック" pitchFamily="127" charset="-128"/>
              <a:cs typeface="ＭＳ Ｐゴシック" pitchFamily="127" charset="-128"/>
            </a:endParaRPr>
          </a:p>
        </p:txBody>
      </p:sp>
      <p:sp>
        <p:nvSpPr>
          <p:cNvPr id="6" name="Rectangle 7"/>
          <p:cNvSpPr txBox="1">
            <a:spLocks noGrp="1" noChangeArrowheads="1"/>
          </p:cNvSpPr>
          <p:nvPr userDrawn="1"/>
        </p:nvSpPr>
        <p:spPr bwMode="auto">
          <a:xfrm>
            <a:off x="8564563" y="107950"/>
            <a:ext cx="425450" cy="336550"/>
          </a:xfrm>
          <a:prstGeom prst="rect">
            <a:avLst/>
          </a:prstGeom>
          <a:noFill/>
          <a:ln w="9525">
            <a:noFill/>
            <a:miter lim="800000"/>
            <a:headEnd/>
            <a:tailEnd/>
          </a:ln>
        </p:spPr>
        <p:txBody>
          <a:bodyPr>
            <a:prstTxWarp prst="textNoShape">
              <a:avLst/>
            </a:prstTxWarp>
          </a:bodyPr>
          <a:lstStyle/>
          <a:p>
            <a:pPr eaLnBrk="0" hangingPunct="0">
              <a:defRPr/>
            </a:pPr>
            <a:fld id="{1A3F3EA2-7465-48C9-B080-EAFC75D93340}" type="slidenum">
              <a:rPr lang="en-US" sz="1200">
                <a:solidFill>
                  <a:schemeClr val="bg1">
                    <a:lumMod val="50000"/>
                  </a:schemeClr>
                </a:solidFill>
                <a:latin typeface="Calibri" pitchFamily="127" charset="0"/>
                <a:ea typeface="ＭＳ Ｐゴシック" pitchFamily="-123" charset="-128"/>
                <a:cs typeface="ＭＳ Ｐゴシック" pitchFamily="-123" charset="-128"/>
              </a:rPr>
              <a:pPr eaLnBrk="0" hangingPunct="0">
                <a:defRPr/>
              </a:pPr>
              <a:t>‹#›</a:t>
            </a:fld>
            <a:endParaRPr lang="en-US" sz="1000" dirty="0">
              <a:solidFill>
                <a:schemeClr val="bg1">
                  <a:lumMod val="50000"/>
                </a:schemeClr>
              </a:solidFill>
              <a:latin typeface="Calibri" pitchFamily="127" charset="0"/>
              <a:ea typeface="ＭＳ Ｐゴシック" pitchFamily="-123" charset="-128"/>
              <a:cs typeface="ＭＳ Ｐゴシック" pitchFamily="-123" charset="-128"/>
            </a:endParaRPr>
          </a:p>
        </p:txBody>
      </p:sp>
      <p:sp>
        <p:nvSpPr>
          <p:cNvPr id="36" name="Title 35"/>
          <p:cNvSpPr>
            <a:spLocks noGrp="1"/>
          </p:cNvSpPr>
          <p:nvPr>
            <p:ph type="title"/>
          </p:nvPr>
        </p:nvSpPr>
        <p:spPr>
          <a:xfrm>
            <a:off x="457200" y="666511"/>
            <a:ext cx="8229600" cy="1143000"/>
          </a:xfrm>
          <a:prstGeom prst="rect">
            <a:avLst/>
          </a:prstGeom>
        </p:spPr>
        <p:txBody>
          <a:bodyPr/>
          <a:lstStyle>
            <a:lvl1pPr>
              <a:defRPr sz="3600">
                <a:solidFill>
                  <a:srgbClr val="056CD5"/>
                </a:solidFill>
              </a:defRPr>
            </a:lvl1pPr>
          </a:lstStyle>
          <a:p>
            <a:r>
              <a:rPr lang="en-US" dirty="0"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Join title page black">
    <p:spTree>
      <p:nvGrpSpPr>
        <p:cNvPr id="1" name=""/>
        <p:cNvGrpSpPr/>
        <p:nvPr/>
      </p:nvGrpSpPr>
      <p:grpSpPr>
        <a:xfrm>
          <a:off x="0" y="0"/>
          <a:ext cx="0" cy="0"/>
          <a:chOff x="0" y="0"/>
          <a:chExt cx="0" cy="0"/>
        </a:xfrm>
      </p:grpSpPr>
      <p:sp>
        <p:nvSpPr>
          <p:cNvPr id="4" name="Rectangle 3"/>
          <p:cNvSpPr/>
          <p:nvPr userDrawn="1"/>
        </p:nvSpPr>
        <p:spPr bwMode="auto">
          <a:xfrm>
            <a:off x="0" y="0"/>
            <a:ext cx="9148763" cy="6165850"/>
          </a:xfrm>
          <a:prstGeom prst="rect">
            <a:avLst/>
          </a:prstGeom>
          <a:solidFill>
            <a:schemeClr val="tx1"/>
          </a:solidFill>
          <a:ln w="9525" cap="flat" cmpd="sng" algn="ctr">
            <a:noFill/>
            <a:prstDash val="solid"/>
            <a:round/>
            <a:headEnd type="none" w="med" len="med"/>
            <a:tailEnd type="none" w="med" len="med"/>
          </a:ln>
          <a:effectLst/>
        </p:spPr>
        <p:txBody>
          <a:bodyPr>
            <a:prstTxWarp prst="textNoShape">
              <a:avLst/>
            </a:prstTxWarp>
          </a:bodyPr>
          <a:lstStyle/>
          <a:p>
            <a:pPr eaLnBrk="0" hangingPunct="0">
              <a:defRPr/>
            </a:pPr>
            <a:endParaRPr lang="en-US" b="1" dirty="0">
              <a:latin typeface="Times" pitchFamily="-109" charset="0"/>
              <a:ea typeface="ＭＳ Ｐゴシック" pitchFamily="-123" charset="-128"/>
              <a:cs typeface="ＭＳ Ｐゴシック" pitchFamily="-123" charset="-128"/>
            </a:endParaRPr>
          </a:p>
        </p:txBody>
      </p:sp>
      <p:grpSp>
        <p:nvGrpSpPr>
          <p:cNvPr id="5" name="Group 4"/>
          <p:cNvGrpSpPr>
            <a:grpSpLocks/>
          </p:cNvGrpSpPr>
          <p:nvPr userDrawn="1"/>
        </p:nvGrpSpPr>
        <p:grpSpPr bwMode="auto">
          <a:xfrm>
            <a:off x="0" y="3306763"/>
            <a:ext cx="9148763" cy="481012"/>
            <a:chOff x="0" y="2953213"/>
            <a:chExt cx="9148059" cy="481012"/>
          </a:xfrm>
        </p:grpSpPr>
        <p:sp>
          <p:nvSpPr>
            <p:cNvPr id="6" name="Rectangle 19"/>
            <p:cNvSpPr>
              <a:spLocks noChangeArrowheads="1"/>
            </p:cNvSpPr>
            <p:nvPr/>
          </p:nvSpPr>
          <p:spPr bwMode="auto">
            <a:xfrm>
              <a:off x="0" y="2953213"/>
              <a:ext cx="6505074" cy="481012"/>
            </a:xfrm>
            <a:prstGeom prst="rect">
              <a:avLst/>
            </a:prstGeom>
            <a:solidFill>
              <a:srgbClr val="7030A0"/>
            </a:solidFill>
            <a:ln w="9525">
              <a:noFill/>
              <a:miter lim="800000"/>
              <a:headEnd/>
              <a:tailEnd/>
            </a:ln>
          </p:spPr>
          <p:txBody>
            <a:bodyPr wrap="none" anchor="ctr">
              <a:prstTxWarp prst="textNoShape">
                <a:avLst/>
              </a:prstTxWarp>
            </a:bodyPr>
            <a:lstStyle/>
            <a:p>
              <a:pPr>
                <a:defRPr/>
              </a:pPr>
              <a:endParaRPr lang="en-US" dirty="0">
                <a:latin typeface="Calibri" pitchFamily="34" charset="0"/>
                <a:ea typeface="ＭＳ Ｐゴシック" pitchFamily="-123" charset="-128"/>
                <a:cs typeface="Calibri" pitchFamily="34" charset="0"/>
              </a:endParaRPr>
            </a:p>
          </p:txBody>
        </p:sp>
        <p:sp>
          <p:nvSpPr>
            <p:cNvPr id="7" name="Rectangle 20"/>
            <p:cNvSpPr>
              <a:spLocks noChangeArrowheads="1"/>
            </p:cNvSpPr>
            <p:nvPr/>
          </p:nvSpPr>
          <p:spPr bwMode="auto">
            <a:xfrm>
              <a:off x="6504519" y="2953213"/>
              <a:ext cx="2643540" cy="481012"/>
            </a:xfrm>
            <a:prstGeom prst="rect">
              <a:avLst/>
            </a:prstGeom>
            <a:gradFill rotWithShape="0">
              <a:gsLst>
                <a:gs pos="0">
                  <a:srgbClr val="7030A0"/>
                </a:gs>
                <a:gs pos="77000">
                  <a:srgbClr val="7030A0">
                    <a:alpha val="0"/>
                  </a:srgbClr>
                </a:gs>
              </a:gsLst>
              <a:lin ang="0" scaled="1"/>
            </a:gradFill>
            <a:ln w="9525">
              <a:noFill/>
              <a:miter lim="800000"/>
              <a:headEnd/>
              <a:tailEnd/>
            </a:ln>
          </p:spPr>
          <p:txBody>
            <a:bodyPr wrap="none" anchor="ctr">
              <a:prstTxWarp prst="textNoShape">
                <a:avLst/>
              </a:prstTxWarp>
            </a:bodyPr>
            <a:lstStyle/>
            <a:p>
              <a:pPr>
                <a:defRPr/>
              </a:pPr>
              <a:endParaRPr lang="en-US" dirty="0">
                <a:latin typeface="Calibri" pitchFamily="34" charset="0"/>
                <a:ea typeface="ＭＳ Ｐゴシック" pitchFamily="-123" charset="-128"/>
                <a:cs typeface="Calibri" pitchFamily="34" charset="0"/>
              </a:endParaRPr>
            </a:p>
          </p:txBody>
        </p:sp>
      </p:grpSp>
      <p:sp>
        <p:nvSpPr>
          <p:cNvPr id="8" name="Line 3"/>
          <p:cNvSpPr>
            <a:spLocks noChangeShapeType="1"/>
          </p:cNvSpPr>
          <p:nvPr userDrawn="1"/>
        </p:nvSpPr>
        <p:spPr bwMode="auto">
          <a:xfrm>
            <a:off x="0" y="6165850"/>
            <a:ext cx="9144000" cy="0"/>
          </a:xfrm>
          <a:prstGeom prst="line">
            <a:avLst/>
          </a:prstGeom>
          <a:noFill/>
          <a:ln w="50800">
            <a:solidFill>
              <a:schemeClr val="accent4"/>
            </a:solidFill>
            <a:round/>
            <a:headEnd/>
            <a:tailEnd/>
          </a:ln>
        </p:spPr>
        <p:txBody>
          <a:bodyPr wrap="none" anchor="ctr">
            <a:prstTxWarp prst="textNoShape">
              <a:avLst/>
            </a:prstTxWarp>
          </a:bodyPr>
          <a:lstStyle/>
          <a:p>
            <a:pPr>
              <a:defRPr/>
            </a:pPr>
            <a:endParaRPr lang="en-US" dirty="0">
              <a:latin typeface="Times" pitchFamily="-123" charset="0"/>
              <a:ea typeface="ＭＳ Ｐゴシック" pitchFamily="-123" charset="-128"/>
              <a:cs typeface="ＭＳ Ｐゴシック" pitchFamily="-123" charset="-128"/>
            </a:endParaRPr>
          </a:p>
        </p:txBody>
      </p:sp>
      <p:pic>
        <p:nvPicPr>
          <p:cNvPr id="9" name="Picture 5" descr="DIA_Logo_KO"/>
          <p:cNvPicPr>
            <a:picLocks noChangeAspect="1" noChangeArrowheads="1"/>
          </p:cNvPicPr>
          <p:nvPr/>
        </p:nvPicPr>
        <p:blipFill>
          <a:blip r:embed="rId2"/>
          <a:srcRect/>
          <a:stretch>
            <a:fillRect/>
          </a:stretch>
        </p:blipFill>
        <p:spPr bwMode="auto">
          <a:xfrm>
            <a:off x="568325" y="1198563"/>
            <a:ext cx="1549400" cy="485775"/>
          </a:xfrm>
          <a:prstGeom prst="rect">
            <a:avLst/>
          </a:prstGeom>
          <a:noFill/>
          <a:ln w="9525">
            <a:noFill/>
            <a:miter lim="800000"/>
            <a:headEnd/>
            <a:tailEnd/>
          </a:ln>
        </p:spPr>
      </p:pic>
      <p:sp>
        <p:nvSpPr>
          <p:cNvPr id="20" name="Text Placeholder 2"/>
          <p:cNvSpPr>
            <a:spLocks noGrp="1"/>
          </p:cNvSpPr>
          <p:nvPr>
            <p:ph type="body" sz="quarter" idx="11"/>
          </p:nvPr>
        </p:nvSpPr>
        <p:spPr>
          <a:xfrm>
            <a:off x="465234" y="2543786"/>
            <a:ext cx="7967663" cy="753323"/>
          </a:xfrm>
          <a:prstGeom prst="rect">
            <a:avLst/>
          </a:prstGeom>
        </p:spPr>
        <p:txBody>
          <a:bodyPr/>
          <a:lstStyle>
            <a:lvl1pPr>
              <a:defRPr sz="4400">
                <a:solidFill>
                  <a:schemeClr val="accent4"/>
                </a:solidFill>
                <a:latin typeface="Calibri" pitchFamily="34" charset="0"/>
                <a:cs typeface="Calibri" pitchFamily="34" charset="0"/>
              </a:defRPr>
            </a:lvl1pPr>
          </a:lstStyle>
          <a:p>
            <a:pPr lvl="0"/>
            <a:r>
              <a:rPr lang="en-US" dirty="0" smtClean="0"/>
              <a:t>Click to edit Master text</a:t>
            </a:r>
            <a:endParaRPr lang="en-US" dirty="0"/>
          </a:p>
        </p:txBody>
      </p:sp>
      <p:sp>
        <p:nvSpPr>
          <p:cNvPr id="21" name="Text Placeholder 8"/>
          <p:cNvSpPr>
            <a:spLocks noGrp="1"/>
          </p:cNvSpPr>
          <p:nvPr>
            <p:ph type="body" sz="quarter" idx="12"/>
          </p:nvPr>
        </p:nvSpPr>
        <p:spPr>
          <a:xfrm>
            <a:off x="478395" y="3228244"/>
            <a:ext cx="5564188" cy="871537"/>
          </a:xfrm>
          <a:prstGeom prst="rect">
            <a:avLst/>
          </a:prstGeom>
        </p:spPr>
        <p:txBody>
          <a:bodyPr/>
          <a:lstStyle>
            <a:lvl1pPr>
              <a:defRPr sz="3400">
                <a:solidFill>
                  <a:schemeClr val="bg1"/>
                </a:solidFill>
                <a:latin typeface="Calibri" pitchFamily="34" charset="0"/>
                <a:cs typeface="Calibri" pitchFamily="34" charset="0"/>
              </a:defRPr>
            </a:lvl1pPr>
          </a:lstStyle>
          <a:p>
            <a:pPr lvl="0"/>
            <a:r>
              <a:rPr lang="en-US" dirty="0" smtClean="0"/>
              <a:t>Click to edit Master text styles</a:t>
            </a:r>
            <a:endParaRPr lang="en-US" dirty="0"/>
          </a:p>
        </p:txBody>
      </p:sp>
      <p:sp>
        <p:nvSpPr>
          <p:cNvPr id="10" name="Rectangle 7"/>
          <p:cNvSpPr>
            <a:spLocks noGrp="1" noChangeArrowheads="1"/>
          </p:cNvSpPr>
          <p:nvPr>
            <p:ph type="sldNum" sz="quarter" idx="13"/>
          </p:nvPr>
        </p:nvSpPr>
        <p:spPr/>
        <p:txBody>
          <a:bodyPr/>
          <a:lstStyle>
            <a:lvl1pPr>
              <a:defRPr sz="1200"/>
            </a:lvl1pPr>
          </a:lstStyle>
          <a:p>
            <a:pPr>
              <a:defRPr/>
            </a:pPr>
            <a:fld id="{8D37F1BF-9298-408C-8CDC-0C59B21BC19C}" type="slidenum">
              <a:rPr lang="en-US"/>
              <a:pPr>
                <a:defRPr/>
              </a:pPr>
              <a:t>‹#›</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x sav title slide">
    <p:spTree>
      <p:nvGrpSpPr>
        <p:cNvPr id="1" name=""/>
        <p:cNvGrpSpPr/>
        <p:nvPr/>
      </p:nvGrpSpPr>
      <p:grpSpPr>
        <a:xfrm>
          <a:off x="0" y="0"/>
          <a:ext cx="0" cy="0"/>
          <a:chOff x="0" y="0"/>
          <a:chExt cx="0" cy="0"/>
        </a:xfrm>
      </p:grpSpPr>
      <p:sp>
        <p:nvSpPr>
          <p:cNvPr id="3" name="Line 88"/>
          <p:cNvSpPr>
            <a:spLocks noChangeShapeType="1"/>
          </p:cNvSpPr>
          <p:nvPr userDrawn="1"/>
        </p:nvSpPr>
        <p:spPr bwMode="auto">
          <a:xfrm>
            <a:off x="7938" y="466725"/>
            <a:ext cx="91440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dirty="0">
              <a:latin typeface="Times" pitchFamily="127" charset="0"/>
              <a:ea typeface="ＭＳ Ｐゴシック" pitchFamily="127" charset="-128"/>
              <a:cs typeface="ＭＳ Ｐゴシック" pitchFamily="127" charset="-128"/>
            </a:endParaRPr>
          </a:p>
        </p:txBody>
      </p:sp>
      <p:sp>
        <p:nvSpPr>
          <p:cNvPr id="4" name="Rectangle 89"/>
          <p:cNvSpPr>
            <a:spLocks noChangeArrowheads="1"/>
          </p:cNvSpPr>
          <p:nvPr/>
        </p:nvSpPr>
        <p:spPr bwMode="auto">
          <a:xfrm>
            <a:off x="0" y="0"/>
            <a:ext cx="187325" cy="6858000"/>
          </a:xfrm>
          <a:prstGeom prst="rect">
            <a:avLst/>
          </a:prstGeom>
          <a:solidFill>
            <a:srgbClr val="056CD5"/>
          </a:solidFill>
          <a:ln w="9525">
            <a:noFill/>
            <a:miter lim="800000"/>
            <a:headEnd/>
            <a:tailEnd/>
          </a:ln>
        </p:spPr>
        <p:txBody>
          <a:bodyPr wrap="none" anchor="ctr">
            <a:prstTxWarp prst="textNoShape">
              <a:avLst/>
            </a:prstTxWarp>
          </a:bodyPr>
          <a:lstStyle/>
          <a:p>
            <a:pPr eaLnBrk="0" hangingPunct="0">
              <a:defRPr/>
            </a:pPr>
            <a:endParaRPr lang="en-US" dirty="0">
              <a:latin typeface="Times" pitchFamily="127" charset="0"/>
              <a:ea typeface="ＭＳ Ｐゴシック" pitchFamily="127" charset="-128"/>
              <a:cs typeface="ＭＳ Ｐゴシック" pitchFamily="127" charset="-128"/>
            </a:endParaRPr>
          </a:p>
        </p:txBody>
      </p:sp>
      <p:sp>
        <p:nvSpPr>
          <p:cNvPr id="5" name="Rectangle 90"/>
          <p:cNvSpPr>
            <a:spLocks noChangeArrowheads="1"/>
          </p:cNvSpPr>
          <p:nvPr/>
        </p:nvSpPr>
        <p:spPr bwMode="auto">
          <a:xfrm>
            <a:off x="8980488" y="0"/>
            <a:ext cx="187325" cy="6858000"/>
          </a:xfrm>
          <a:prstGeom prst="rect">
            <a:avLst/>
          </a:prstGeom>
          <a:solidFill>
            <a:srgbClr val="056CD5"/>
          </a:solidFill>
          <a:ln w="9525">
            <a:noFill/>
            <a:miter lim="800000"/>
            <a:headEnd/>
            <a:tailEnd/>
          </a:ln>
        </p:spPr>
        <p:txBody>
          <a:bodyPr wrap="none" anchor="ctr">
            <a:prstTxWarp prst="textNoShape">
              <a:avLst/>
            </a:prstTxWarp>
          </a:bodyPr>
          <a:lstStyle/>
          <a:p>
            <a:pPr eaLnBrk="0" hangingPunct="0">
              <a:defRPr/>
            </a:pPr>
            <a:endParaRPr lang="en-US" dirty="0">
              <a:latin typeface="Times" pitchFamily="127" charset="0"/>
              <a:ea typeface="ＭＳ Ｐゴシック" pitchFamily="127" charset="-128"/>
              <a:cs typeface="ＭＳ Ｐゴシック" pitchFamily="127" charset="-128"/>
            </a:endParaRPr>
          </a:p>
        </p:txBody>
      </p:sp>
      <p:sp>
        <p:nvSpPr>
          <p:cNvPr id="6" name="Rectangle 7"/>
          <p:cNvSpPr txBox="1">
            <a:spLocks noGrp="1" noChangeArrowheads="1"/>
          </p:cNvSpPr>
          <p:nvPr userDrawn="1"/>
        </p:nvSpPr>
        <p:spPr bwMode="auto">
          <a:xfrm>
            <a:off x="8564563" y="107950"/>
            <a:ext cx="425450" cy="336550"/>
          </a:xfrm>
          <a:prstGeom prst="rect">
            <a:avLst/>
          </a:prstGeom>
          <a:noFill/>
          <a:ln w="9525">
            <a:noFill/>
            <a:miter lim="800000"/>
            <a:headEnd/>
            <a:tailEnd/>
          </a:ln>
        </p:spPr>
        <p:txBody>
          <a:bodyPr>
            <a:prstTxWarp prst="textNoShape">
              <a:avLst/>
            </a:prstTxWarp>
          </a:bodyPr>
          <a:lstStyle/>
          <a:p>
            <a:pPr eaLnBrk="0" hangingPunct="0">
              <a:defRPr/>
            </a:pPr>
            <a:fld id="{CF4E1278-522A-4282-9E9A-F033D97D0E3E}" type="slidenum">
              <a:rPr lang="en-US" sz="1200">
                <a:solidFill>
                  <a:schemeClr val="bg1">
                    <a:lumMod val="50000"/>
                  </a:schemeClr>
                </a:solidFill>
                <a:latin typeface="Calibri" pitchFamily="127" charset="0"/>
                <a:ea typeface="ＭＳ Ｐゴシック" charset="-128"/>
                <a:cs typeface="ＭＳ Ｐゴシック" charset="-128"/>
              </a:rPr>
              <a:pPr eaLnBrk="0" hangingPunct="0">
                <a:defRPr/>
              </a:pPr>
              <a:t>‹#›</a:t>
            </a:fld>
            <a:endParaRPr lang="en-US" sz="1000" dirty="0">
              <a:solidFill>
                <a:schemeClr val="bg1">
                  <a:lumMod val="50000"/>
                </a:schemeClr>
              </a:solidFill>
              <a:latin typeface="Calibri" pitchFamily="127" charset="0"/>
              <a:ea typeface="ＭＳ Ｐゴシック" charset="-128"/>
              <a:cs typeface="ＭＳ Ｐゴシック" charset="-128"/>
            </a:endParaRPr>
          </a:p>
        </p:txBody>
      </p:sp>
      <p:sp>
        <p:nvSpPr>
          <p:cNvPr id="36" name="Title 35"/>
          <p:cNvSpPr>
            <a:spLocks noGrp="1"/>
          </p:cNvSpPr>
          <p:nvPr>
            <p:ph type="title"/>
          </p:nvPr>
        </p:nvSpPr>
        <p:spPr>
          <a:xfrm>
            <a:off x="457200" y="666511"/>
            <a:ext cx="8229600" cy="1143000"/>
          </a:xfrm>
          <a:prstGeom prst="rect">
            <a:avLst/>
          </a:prstGeom>
        </p:spPr>
        <p:txBody>
          <a:bodyPr/>
          <a:lstStyle>
            <a:lvl1pPr>
              <a:defRPr sz="3600">
                <a:solidFill>
                  <a:srgbClr val="056CD5"/>
                </a:solidFill>
              </a:defRPr>
            </a:lvl1pPr>
          </a:lstStyle>
          <a:p>
            <a:r>
              <a:rPr lang="en-US" dirty="0"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heckProgress title slide">
    <p:spTree>
      <p:nvGrpSpPr>
        <p:cNvPr id="1" name=""/>
        <p:cNvGrpSpPr/>
        <p:nvPr/>
      </p:nvGrpSpPr>
      <p:grpSpPr>
        <a:xfrm>
          <a:off x="0" y="0"/>
          <a:ext cx="0" cy="0"/>
          <a:chOff x="0" y="0"/>
          <a:chExt cx="0" cy="0"/>
        </a:xfrm>
      </p:grpSpPr>
      <p:sp>
        <p:nvSpPr>
          <p:cNvPr id="3" name="Line 88"/>
          <p:cNvSpPr>
            <a:spLocks noChangeShapeType="1"/>
          </p:cNvSpPr>
          <p:nvPr userDrawn="1"/>
        </p:nvSpPr>
        <p:spPr bwMode="auto">
          <a:xfrm>
            <a:off x="7938" y="466725"/>
            <a:ext cx="91440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dirty="0">
              <a:latin typeface="Times" pitchFamily="127" charset="0"/>
              <a:ea typeface="ＭＳ Ｐゴシック" pitchFamily="127" charset="-128"/>
              <a:cs typeface="ＭＳ Ｐゴシック" pitchFamily="127" charset="-128"/>
            </a:endParaRPr>
          </a:p>
        </p:txBody>
      </p:sp>
      <p:sp>
        <p:nvSpPr>
          <p:cNvPr id="4" name="Rectangle 89"/>
          <p:cNvSpPr>
            <a:spLocks noChangeArrowheads="1"/>
          </p:cNvSpPr>
          <p:nvPr/>
        </p:nvSpPr>
        <p:spPr bwMode="auto">
          <a:xfrm>
            <a:off x="0" y="0"/>
            <a:ext cx="187325" cy="6858000"/>
          </a:xfrm>
          <a:prstGeom prst="rect">
            <a:avLst/>
          </a:prstGeom>
          <a:solidFill>
            <a:srgbClr val="056CD5"/>
          </a:solidFill>
          <a:ln w="9525">
            <a:noFill/>
            <a:miter lim="800000"/>
            <a:headEnd/>
            <a:tailEnd/>
          </a:ln>
        </p:spPr>
        <p:txBody>
          <a:bodyPr wrap="none" anchor="ctr">
            <a:prstTxWarp prst="textNoShape">
              <a:avLst/>
            </a:prstTxWarp>
          </a:bodyPr>
          <a:lstStyle/>
          <a:p>
            <a:pPr eaLnBrk="0" hangingPunct="0">
              <a:defRPr/>
            </a:pPr>
            <a:endParaRPr lang="en-US" dirty="0">
              <a:latin typeface="Times" pitchFamily="127" charset="0"/>
              <a:ea typeface="ＭＳ Ｐゴシック" pitchFamily="127" charset="-128"/>
              <a:cs typeface="ＭＳ Ｐゴシック" pitchFamily="127" charset="-128"/>
            </a:endParaRPr>
          </a:p>
        </p:txBody>
      </p:sp>
      <p:sp>
        <p:nvSpPr>
          <p:cNvPr id="5" name="Rectangle 90"/>
          <p:cNvSpPr>
            <a:spLocks noChangeArrowheads="1"/>
          </p:cNvSpPr>
          <p:nvPr/>
        </p:nvSpPr>
        <p:spPr bwMode="auto">
          <a:xfrm>
            <a:off x="8980488" y="0"/>
            <a:ext cx="187325" cy="6858000"/>
          </a:xfrm>
          <a:prstGeom prst="rect">
            <a:avLst/>
          </a:prstGeom>
          <a:solidFill>
            <a:srgbClr val="056CD5"/>
          </a:solidFill>
          <a:ln w="9525">
            <a:noFill/>
            <a:miter lim="800000"/>
            <a:headEnd/>
            <a:tailEnd/>
          </a:ln>
        </p:spPr>
        <p:txBody>
          <a:bodyPr wrap="none" anchor="ctr">
            <a:prstTxWarp prst="textNoShape">
              <a:avLst/>
            </a:prstTxWarp>
          </a:bodyPr>
          <a:lstStyle/>
          <a:p>
            <a:pPr eaLnBrk="0" hangingPunct="0">
              <a:defRPr/>
            </a:pPr>
            <a:endParaRPr lang="en-US" dirty="0">
              <a:latin typeface="Times" pitchFamily="127" charset="0"/>
              <a:ea typeface="ＭＳ Ｐゴシック" pitchFamily="127" charset="-128"/>
              <a:cs typeface="ＭＳ Ｐゴシック" pitchFamily="127" charset="-128"/>
            </a:endParaRPr>
          </a:p>
        </p:txBody>
      </p:sp>
      <p:sp>
        <p:nvSpPr>
          <p:cNvPr id="6" name="Rectangle 7"/>
          <p:cNvSpPr txBox="1">
            <a:spLocks noGrp="1" noChangeArrowheads="1"/>
          </p:cNvSpPr>
          <p:nvPr userDrawn="1"/>
        </p:nvSpPr>
        <p:spPr bwMode="auto">
          <a:xfrm>
            <a:off x="8564563" y="107950"/>
            <a:ext cx="425450" cy="336550"/>
          </a:xfrm>
          <a:prstGeom prst="rect">
            <a:avLst/>
          </a:prstGeom>
          <a:noFill/>
          <a:ln w="9525">
            <a:noFill/>
            <a:miter lim="800000"/>
            <a:headEnd/>
            <a:tailEnd/>
          </a:ln>
        </p:spPr>
        <p:txBody>
          <a:bodyPr>
            <a:prstTxWarp prst="textNoShape">
              <a:avLst/>
            </a:prstTxWarp>
          </a:bodyPr>
          <a:lstStyle/>
          <a:p>
            <a:pPr eaLnBrk="0" hangingPunct="0">
              <a:defRPr/>
            </a:pPr>
            <a:fld id="{94BEDD0E-4C67-43FB-B446-109F5AB567C2}" type="slidenum">
              <a:rPr lang="en-US" sz="1200">
                <a:solidFill>
                  <a:schemeClr val="bg1">
                    <a:lumMod val="50000"/>
                  </a:schemeClr>
                </a:solidFill>
                <a:latin typeface="Calibri" pitchFamily="127" charset="0"/>
                <a:ea typeface="ＭＳ Ｐゴシック" pitchFamily="-123" charset="-128"/>
                <a:cs typeface="ＭＳ Ｐゴシック" pitchFamily="-123" charset="-128"/>
              </a:rPr>
              <a:pPr eaLnBrk="0" hangingPunct="0">
                <a:defRPr/>
              </a:pPr>
              <a:t>‹#›</a:t>
            </a:fld>
            <a:endParaRPr lang="en-US" sz="1000" dirty="0">
              <a:solidFill>
                <a:schemeClr val="bg1">
                  <a:lumMod val="50000"/>
                </a:schemeClr>
              </a:solidFill>
              <a:latin typeface="Calibri" pitchFamily="127" charset="0"/>
              <a:ea typeface="ＭＳ Ｐゴシック" pitchFamily="-123" charset="-128"/>
              <a:cs typeface="ＭＳ Ｐゴシック" pitchFamily="-123" charset="-128"/>
            </a:endParaRPr>
          </a:p>
        </p:txBody>
      </p:sp>
      <p:sp>
        <p:nvSpPr>
          <p:cNvPr id="36" name="Title 35"/>
          <p:cNvSpPr>
            <a:spLocks noGrp="1"/>
          </p:cNvSpPr>
          <p:nvPr>
            <p:ph type="title"/>
          </p:nvPr>
        </p:nvSpPr>
        <p:spPr>
          <a:xfrm>
            <a:off x="457200" y="666511"/>
            <a:ext cx="8229600" cy="1143000"/>
          </a:xfrm>
          <a:prstGeom prst="rect">
            <a:avLst/>
          </a:prstGeom>
        </p:spPr>
        <p:txBody>
          <a:bodyPr/>
          <a:lstStyle>
            <a:lvl1pPr>
              <a:defRPr sz="3600">
                <a:solidFill>
                  <a:srgbClr val="056CD5"/>
                </a:solidFill>
              </a:defRPr>
            </a:lvl1pPr>
          </a:lstStyle>
          <a:p>
            <a:r>
              <a:rPr lang="en-US" dirty="0"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oin title page photo">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b="10094"/>
          <a:stretch>
            <a:fillRect/>
          </a:stretch>
        </p:blipFill>
        <p:spPr bwMode="auto">
          <a:xfrm>
            <a:off x="0" y="0"/>
            <a:ext cx="9144000" cy="6165850"/>
          </a:xfrm>
          <a:prstGeom prst="rect">
            <a:avLst/>
          </a:prstGeom>
          <a:noFill/>
          <a:ln w="9525">
            <a:noFill/>
            <a:miter lim="800000"/>
            <a:headEnd/>
            <a:tailEnd/>
          </a:ln>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b="10094"/>
          <a:stretch>
            <a:fillRect/>
          </a:stretch>
        </p:blipFill>
        <p:spPr bwMode="auto">
          <a:xfrm>
            <a:off x="0" y="0"/>
            <a:ext cx="9144000" cy="6165850"/>
          </a:xfrm>
          <a:prstGeom prst="rect">
            <a:avLst/>
          </a:prstGeom>
          <a:noFill/>
          <a:ln w="9525">
            <a:noFill/>
            <a:miter lim="800000"/>
            <a:headEnd/>
            <a:tailEnd/>
          </a:ln>
        </p:spPr>
      </p:pic>
      <p:grpSp>
        <p:nvGrpSpPr>
          <p:cNvPr id="2" name="Group 5"/>
          <p:cNvGrpSpPr>
            <a:grpSpLocks/>
          </p:cNvGrpSpPr>
          <p:nvPr userDrawn="1"/>
        </p:nvGrpSpPr>
        <p:grpSpPr bwMode="auto">
          <a:xfrm>
            <a:off x="0" y="2879725"/>
            <a:ext cx="9148763" cy="481013"/>
            <a:chOff x="0" y="2953213"/>
            <a:chExt cx="9148059" cy="481012"/>
          </a:xfrm>
        </p:grpSpPr>
        <p:sp>
          <p:nvSpPr>
            <p:cNvPr id="7" name="Rectangle 19"/>
            <p:cNvSpPr>
              <a:spLocks noChangeArrowheads="1"/>
            </p:cNvSpPr>
            <p:nvPr/>
          </p:nvSpPr>
          <p:spPr bwMode="auto">
            <a:xfrm>
              <a:off x="0" y="2953213"/>
              <a:ext cx="6505074" cy="481012"/>
            </a:xfrm>
            <a:prstGeom prst="rect">
              <a:avLst/>
            </a:prstGeom>
            <a:solidFill>
              <a:srgbClr val="7030A0"/>
            </a:solidFill>
            <a:ln w="9525">
              <a:noFill/>
              <a:miter lim="800000"/>
              <a:headEnd/>
              <a:tailEnd/>
            </a:ln>
          </p:spPr>
          <p:txBody>
            <a:bodyPr wrap="none" anchor="ctr">
              <a:prstTxWarp prst="textNoShape">
                <a:avLst/>
              </a:prstTxWarp>
            </a:bodyPr>
            <a:lstStyle/>
            <a:p>
              <a:pPr>
                <a:defRPr/>
              </a:pPr>
              <a:endParaRPr lang="en-US" dirty="0">
                <a:solidFill>
                  <a:srgbClr val="000000"/>
                </a:solidFill>
                <a:latin typeface="Calibri" pitchFamily="34" charset="0"/>
                <a:ea typeface="ＭＳ Ｐゴシック" pitchFamily="-123" charset="-128"/>
                <a:cs typeface="Calibri" pitchFamily="34" charset="0"/>
              </a:endParaRPr>
            </a:p>
          </p:txBody>
        </p:sp>
        <p:sp>
          <p:nvSpPr>
            <p:cNvPr id="8" name="Rectangle 20"/>
            <p:cNvSpPr>
              <a:spLocks noChangeArrowheads="1"/>
            </p:cNvSpPr>
            <p:nvPr/>
          </p:nvSpPr>
          <p:spPr bwMode="auto">
            <a:xfrm>
              <a:off x="6504519" y="2953213"/>
              <a:ext cx="2643540" cy="481012"/>
            </a:xfrm>
            <a:prstGeom prst="rect">
              <a:avLst/>
            </a:prstGeom>
            <a:gradFill rotWithShape="0">
              <a:gsLst>
                <a:gs pos="0">
                  <a:srgbClr val="7030A0"/>
                </a:gs>
                <a:gs pos="77000">
                  <a:srgbClr val="7030A0">
                    <a:alpha val="0"/>
                  </a:srgbClr>
                </a:gs>
              </a:gsLst>
              <a:lin ang="0" scaled="1"/>
            </a:gradFill>
            <a:ln w="9525">
              <a:noFill/>
              <a:miter lim="800000"/>
              <a:headEnd/>
              <a:tailEnd/>
            </a:ln>
          </p:spPr>
          <p:txBody>
            <a:bodyPr wrap="none" anchor="ctr">
              <a:prstTxWarp prst="textNoShape">
                <a:avLst/>
              </a:prstTxWarp>
            </a:bodyPr>
            <a:lstStyle/>
            <a:p>
              <a:pPr>
                <a:defRPr/>
              </a:pPr>
              <a:endParaRPr lang="en-US" dirty="0">
                <a:solidFill>
                  <a:srgbClr val="000000"/>
                </a:solidFill>
                <a:latin typeface="Calibri" pitchFamily="34" charset="0"/>
                <a:ea typeface="ＭＳ Ｐゴシック" pitchFamily="-123" charset="-128"/>
                <a:cs typeface="Calibri" pitchFamily="34" charset="0"/>
              </a:endParaRPr>
            </a:p>
          </p:txBody>
        </p:sp>
      </p:grpSp>
      <p:sp>
        <p:nvSpPr>
          <p:cNvPr id="10" name="Line 3"/>
          <p:cNvSpPr>
            <a:spLocks noChangeShapeType="1"/>
          </p:cNvSpPr>
          <p:nvPr userDrawn="1"/>
        </p:nvSpPr>
        <p:spPr bwMode="auto">
          <a:xfrm>
            <a:off x="0" y="6165850"/>
            <a:ext cx="9144000" cy="0"/>
          </a:xfrm>
          <a:prstGeom prst="line">
            <a:avLst/>
          </a:prstGeom>
          <a:noFill/>
          <a:ln w="50800">
            <a:solidFill>
              <a:srgbClr val="7030A0"/>
            </a:solidFill>
            <a:round/>
            <a:headEnd/>
            <a:tailEnd/>
          </a:ln>
        </p:spPr>
        <p:txBody>
          <a:bodyPr wrap="none" anchor="ctr">
            <a:prstTxWarp prst="textNoShape">
              <a:avLst/>
            </a:prstTxWarp>
          </a:bodyPr>
          <a:lstStyle/>
          <a:p>
            <a:pPr>
              <a:defRPr/>
            </a:pPr>
            <a:endParaRPr lang="en-US" dirty="0">
              <a:solidFill>
                <a:srgbClr val="000000"/>
              </a:solidFill>
              <a:latin typeface="Times" pitchFamily="-123" charset="0"/>
              <a:ea typeface="ＭＳ Ｐゴシック" pitchFamily="-123" charset="-128"/>
              <a:cs typeface="ＭＳ Ｐゴシック" pitchFamily="-123" charset="-128"/>
            </a:endParaRPr>
          </a:p>
        </p:txBody>
      </p:sp>
      <p:sp>
        <p:nvSpPr>
          <p:cNvPr id="11" name="Rectangle 7"/>
          <p:cNvSpPr txBox="1">
            <a:spLocks noGrp="1" noChangeArrowheads="1"/>
          </p:cNvSpPr>
          <p:nvPr userDrawn="1"/>
        </p:nvSpPr>
        <p:spPr bwMode="auto">
          <a:xfrm>
            <a:off x="8564563" y="107950"/>
            <a:ext cx="425450" cy="336550"/>
          </a:xfrm>
          <a:prstGeom prst="rect">
            <a:avLst/>
          </a:prstGeom>
          <a:noFill/>
          <a:ln w="9525">
            <a:noFill/>
            <a:miter lim="800000"/>
            <a:headEnd/>
            <a:tailEnd/>
          </a:ln>
        </p:spPr>
        <p:txBody>
          <a:bodyPr>
            <a:prstTxWarp prst="textNoShape">
              <a:avLst/>
            </a:prstTxWarp>
          </a:bodyPr>
          <a:lstStyle/>
          <a:p>
            <a:pPr eaLnBrk="0" hangingPunct="0">
              <a:defRPr/>
            </a:pPr>
            <a:fld id="{FDED155E-8939-4E65-B57A-1B25960E7BEC}" type="slidenum">
              <a:rPr lang="en-US" sz="1200">
                <a:solidFill>
                  <a:srgbClr val="FFFFFF">
                    <a:lumMod val="50000"/>
                  </a:srgbClr>
                </a:solidFill>
                <a:latin typeface="Calibri" pitchFamily="127" charset="0"/>
                <a:ea typeface="ＭＳ Ｐゴシック" pitchFamily="-123" charset="-128"/>
                <a:cs typeface="ＭＳ Ｐゴシック" pitchFamily="-123" charset="-128"/>
              </a:rPr>
              <a:pPr eaLnBrk="0" hangingPunct="0">
                <a:defRPr/>
              </a:pPr>
              <a:t>‹#›</a:t>
            </a:fld>
            <a:endParaRPr lang="en-US" sz="1000" dirty="0">
              <a:solidFill>
                <a:srgbClr val="FFFFFF">
                  <a:lumMod val="50000"/>
                </a:srgbClr>
              </a:solidFill>
              <a:latin typeface="Calibri" pitchFamily="127" charset="0"/>
              <a:ea typeface="ＭＳ Ｐゴシック" pitchFamily="-123" charset="-128"/>
              <a:cs typeface="ＭＳ Ｐゴシック" pitchFamily="-123" charset="-128"/>
            </a:endParaRPr>
          </a:p>
        </p:txBody>
      </p:sp>
      <p:sp>
        <p:nvSpPr>
          <p:cNvPr id="20" name="Text Placeholder 2"/>
          <p:cNvSpPr>
            <a:spLocks noGrp="1"/>
          </p:cNvSpPr>
          <p:nvPr>
            <p:ph type="body" sz="quarter" idx="11"/>
          </p:nvPr>
        </p:nvSpPr>
        <p:spPr>
          <a:xfrm>
            <a:off x="465234" y="2126093"/>
            <a:ext cx="7967663" cy="753323"/>
          </a:xfrm>
          <a:prstGeom prst="rect">
            <a:avLst/>
          </a:prstGeom>
        </p:spPr>
        <p:txBody>
          <a:bodyPr/>
          <a:lstStyle>
            <a:lvl1pPr>
              <a:defRPr sz="4400">
                <a:solidFill>
                  <a:schemeClr val="bg1"/>
                </a:solidFill>
                <a:latin typeface="Calibri" pitchFamily="34" charset="0"/>
                <a:cs typeface="Calibri" pitchFamily="34" charset="0"/>
              </a:defRPr>
            </a:lvl1pPr>
          </a:lstStyle>
          <a:p>
            <a:pPr lvl="0"/>
            <a:r>
              <a:rPr lang="en-US" dirty="0" smtClean="0"/>
              <a:t>Click to edit Master text</a:t>
            </a:r>
            <a:endParaRPr lang="en-US" dirty="0"/>
          </a:p>
        </p:txBody>
      </p:sp>
      <p:sp>
        <p:nvSpPr>
          <p:cNvPr id="21" name="Text Placeholder 8"/>
          <p:cNvSpPr>
            <a:spLocks noGrp="1"/>
          </p:cNvSpPr>
          <p:nvPr>
            <p:ph type="body" sz="quarter" idx="12"/>
          </p:nvPr>
        </p:nvSpPr>
        <p:spPr>
          <a:xfrm>
            <a:off x="478395" y="2799262"/>
            <a:ext cx="5564188" cy="871537"/>
          </a:xfrm>
          <a:prstGeom prst="rect">
            <a:avLst/>
          </a:prstGeom>
        </p:spPr>
        <p:txBody>
          <a:bodyPr/>
          <a:lstStyle>
            <a:lvl1pPr>
              <a:defRPr sz="3400">
                <a:solidFill>
                  <a:schemeClr val="bg1"/>
                </a:solidFill>
                <a:latin typeface="Calibri" pitchFamily="34" charset="0"/>
                <a:cs typeface="Calibri" pitchFamily="34" charset="0"/>
              </a:defRPr>
            </a:lvl1pPr>
          </a:lstStyle>
          <a:p>
            <a:pPr lvl="0"/>
            <a:r>
              <a:rPr lang="en-US" dirty="0" smtClean="0"/>
              <a:t>Click to edit Master text styles</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47" presetClass="exit" presetSubtype="0" fill="hold" nodeType="afterEffect">
                                  <p:stCondLst>
                                    <p:cond delay="750"/>
                                  </p:stCondLst>
                                  <p:childTnLst>
                                    <p:animEffect transition="out" filter="fade">
                                      <p:cBhvr>
                                        <p:cTn id="14" dur="1000"/>
                                        <p:tgtEl>
                                          <p:spTgt spid="5"/>
                                        </p:tgtEl>
                                      </p:cBhvr>
                                    </p:animEffect>
                                    <p:anim calcmode="lin" valueType="num">
                                      <p:cBhvr>
                                        <p:cTn id="15" dur="1000"/>
                                        <p:tgtEl>
                                          <p:spTgt spid="5"/>
                                        </p:tgtEl>
                                        <p:attrNameLst>
                                          <p:attrName>ppt_x</p:attrName>
                                        </p:attrNameLst>
                                      </p:cBhvr>
                                      <p:tavLst>
                                        <p:tav tm="0">
                                          <p:val>
                                            <p:strVal val="ppt_x"/>
                                          </p:val>
                                        </p:tav>
                                        <p:tav tm="100000">
                                          <p:val>
                                            <p:strVal val="ppt_x"/>
                                          </p:val>
                                        </p:tav>
                                      </p:tavLst>
                                    </p:anim>
                                    <p:anim calcmode="lin" valueType="num">
                                      <p:cBhvr>
                                        <p:cTn id="16" dur="1000"/>
                                        <p:tgtEl>
                                          <p:spTgt spid="5"/>
                                        </p:tgtEl>
                                        <p:attrNameLst>
                                          <p:attrName>ppt_y</p:attrName>
                                        </p:attrNameLst>
                                      </p:cBhvr>
                                      <p:tavLst>
                                        <p:tav tm="0">
                                          <p:val>
                                            <p:strVal val="ppt_y"/>
                                          </p:val>
                                        </p:tav>
                                        <p:tav tm="100000">
                                          <p:val>
                                            <p:strVal val="ppt_y-.1"/>
                                          </p:val>
                                        </p:tav>
                                      </p:tavLst>
                                    </p:anim>
                                    <p:set>
                                      <p:cBhvr>
                                        <p:cTn id="17"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oin text slide">
    <p:spTree>
      <p:nvGrpSpPr>
        <p:cNvPr id="1" name=""/>
        <p:cNvGrpSpPr/>
        <p:nvPr/>
      </p:nvGrpSpPr>
      <p:grpSpPr>
        <a:xfrm>
          <a:off x="0" y="0"/>
          <a:ext cx="0" cy="0"/>
          <a:chOff x="0" y="0"/>
          <a:chExt cx="0" cy="0"/>
        </a:xfrm>
      </p:grpSpPr>
      <p:sp>
        <p:nvSpPr>
          <p:cNvPr id="3" name="Line 88"/>
          <p:cNvSpPr>
            <a:spLocks noChangeShapeType="1"/>
          </p:cNvSpPr>
          <p:nvPr userDrawn="1"/>
        </p:nvSpPr>
        <p:spPr bwMode="auto">
          <a:xfrm>
            <a:off x="7938" y="466725"/>
            <a:ext cx="91440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dirty="0">
              <a:solidFill>
                <a:srgbClr val="000000"/>
              </a:solidFill>
              <a:latin typeface="Times" pitchFamily="127" charset="0"/>
              <a:ea typeface="ＭＳ Ｐゴシック" pitchFamily="127" charset="-128"/>
              <a:cs typeface="ＭＳ Ｐゴシック" pitchFamily="127" charset="-128"/>
            </a:endParaRPr>
          </a:p>
        </p:txBody>
      </p:sp>
      <p:sp>
        <p:nvSpPr>
          <p:cNvPr id="4" name="Rectangle 89"/>
          <p:cNvSpPr>
            <a:spLocks noChangeArrowheads="1"/>
          </p:cNvSpPr>
          <p:nvPr/>
        </p:nvSpPr>
        <p:spPr bwMode="auto">
          <a:xfrm>
            <a:off x="0" y="0"/>
            <a:ext cx="187325" cy="6858000"/>
          </a:xfrm>
          <a:prstGeom prst="rect">
            <a:avLst/>
          </a:prstGeom>
          <a:solidFill>
            <a:srgbClr val="056CD5"/>
          </a:solidFill>
          <a:ln w="9525">
            <a:noFill/>
            <a:miter lim="800000"/>
            <a:headEnd/>
            <a:tailEnd/>
          </a:ln>
        </p:spPr>
        <p:txBody>
          <a:bodyPr wrap="none" anchor="ctr">
            <a:prstTxWarp prst="textNoShape">
              <a:avLst/>
            </a:prstTxWarp>
          </a:bodyPr>
          <a:lstStyle/>
          <a:p>
            <a:pPr eaLnBrk="0" hangingPunct="0">
              <a:defRPr/>
            </a:pPr>
            <a:endParaRPr lang="en-US" dirty="0">
              <a:solidFill>
                <a:srgbClr val="000000"/>
              </a:solidFill>
              <a:latin typeface="Times" pitchFamily="127" charset="0"/>
              <a:ea typeface="ＭＳ Ｐゴシック" pitchFamily="127" charset="-128"/>
              <a:cs typeface="ＭＳ Ｐゴシック" pitchFamily="127" charset="-128"/>
            </a:endParaRPr>
          </a:p>
        </p:txBody>
      </p:sp>
      <p:sp>
        <p:nvSpPr>
          <p:cNvPr id="5" name="Rectangle 90"/>
          <p:cNvSpPr>
            <a:spLocks noChangeArrowheads="1"/>
          </p:cNvSpPr>
          <p:nvPr/>
        </p:nvSpPr>
        <p:spPr bwMode="auto">
          <a:xfrm>
            <a:off x="8980488" y="0"/>
            <a:ext cx="187325" cy="6858000"/>
          </a:xfrm>
          <a:prstGeom prst="rect">
            <a:avLst/>
          </a:prstGeom>
          <a:solidFill>
            <a:srgbClr val="056CD5"/>
          </a:solidFill>
          <a:ln w="9525">
            <a:noFill/>
            <a:miter lim="800000"/>
            <a:headEnd/>
            <a:tailEnd/>
          </a:ln>
        </p:spPr>
        <p:txBody>
          <a:bodyPr wrap="none" anchor="ctr">
            <a:prstTxWarp prst="textNoShape">
              <a:avLst/>
            </a:prstTxWarp>
          </a:bodyPr>
          <a:lstStyle/>
          <a:p>
            <a:pPr eaLnBrk="0" hangingPunct="0">
              <a:defRPr/>
            </a:pPr>
            <a:endParaRPr lang="en-US" dirty="0">
              <a:solidFill>
                <a:srgbClr val="000000"/>
              </a:solidFill>
              <a:latin typeface="Times" pitchFamily="127" charset="0"/>
              <a:ea typeface="ＭＳ Ｐゴシック" pitchFamily="127" charset="-128"/>
              <a:cs typeface="ＭＳ Ｐゴシック" pitchFamily="127" charset="-128"/>
            </a:endParaRPr>
          </a:p>
        </p:txBody>
      </p:sp>
      <p:sp>
        <p:nvSpPr>
          <p:cNvPr id="6" name="Rectangle 7"/>
          <p:cNvSpPr txBox="1">
            <a:spLocks noGrp="1" noChangeArrowheads="1"/>
          </p:cNvSpPr>
          <p:nvPr userDrawn="1"/>
        </p:nvSpPr>
        <p:spPr bwMode="auto">
          <a:xfrm>
            <a:off x="8564563" y="107950"/>
            <a:ext cx="425450" cy="336550"/>
          </a:xfrm>
          <a:prstGeom prst="rect">
            <a:avLst/>
          </a:prstGeom>
          <a:noFill/>
          <a:ln w="9525">
            <a:noFill/>
            <a:miter lim="800000"/>
            <a:headEnd/>
            <a:tailEnd/>
          </a:ln>
        </p:spPr>
        <p:txBody>
          <a:bodyPr>
            <a:prstTxWarp prst="textNoShape">
              <a:avLst/>
            </a:prstTxWarp>
          </a:bodyPr>
          <a:lstStyle/>
          <a:p>
            <a:pPr eaLnBrk="0" hangingPunct="0">
              <a:defRPr/>
            </a:pPr>
            <a:fld id="{1A3F3EA2-7465-48C9-B080-EAFC75D93340}" type="slidenum">
              <a:rPr lang="en-US" sz="1200">
                <a:solidFill>
                  <a:srgbClr val="FFFFFF">
                    <a:lumMod val="50000"/>
                  </a:srgbClr>
                </a:solidFill>
                <a:latin typeface="Calibri" pitchFamily="127" charset="0"/>
                <a:ea typeface="ＭＳ Ｐゴシック" pitchFamily="-123" charset="-128"/>
                <a:cs typeface="ＭＳ Ｐゴシック" pitchFamily="-123" charset="-128"/>
              </a:rPr>
              <a:pPr eaLnBrk="0" hangingPunct="0">
                <a:defRPr/>
              </a:pPr>
              <a:t>‹#›</a:t>
            </a:fld>
            <a:endParaRPr lang="en-US" sz="1000" dirty="0">
              <a:solidFill>
                <a:srgbClr val="FFFFFF">
                  <a:lumMod val="50000"/>
                </a:srgbClr>
              </a:solidFill>
              <a:latin typeface="Calibri" pitchFamily="127" charset="0"/>
              <a:ea typeface="ＭＳ Ｐゴシック" pitchFamily="-123" charset="-128"/>
              <a:cs typeface="ＭＳ Ｐゴシック" pitchFamily="-123" charset="-128"/>
            </a:endParaRPr>
          </a:p>
        </p:txBody>
      </p:sp>
      <p:sp>
        <p:nvSpPr>
          <p:cNvPr id="36" name="Title 35"/>
          <p:cNvSpPr>
            <a:spLocks noGrp="1"/>
          </p:cNvSpPr>
          <p:nvPr>
            <p:ph type="title"/>
          </p:nvPr>
        </p:nvSpPr>
        <p:spPr>
          <a:xfrm>
            <a:off x="457200" y="666511"/>
            <a:ext cx="8229600" cy="1143000"/>
          </a:xfrm>
          <a:prstGeom prst="rect">
            <a:avLst/>
          </a:prstGeom>
        </p:spPr>
        <p:txBody>
          <a:bodyPr/>
          <a:lstStyle>
            <a:lvl1pPr>
              <a:defRPr sz="3600">
                <a:solidFill>
                  <a:srgbClr val="056CD5"/>
                </a:solidFill>
              </a:defRPr>
            </a:lvl1pPr>
          </a:lstStyle>
          <a:p>
            <a:r>
              <a:rPr lang="en-US" dirty="0"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Join title page black">
    <p:spTree>
      <p:nvGrpSpPr>
        <p:cNvPr id="1" name=""/>
        <p:cNvGrpSpPr/>
        <p:nvPr/>
      </p:nvGrpSpPr>
      <p:grpSpPr>
        <a:xfrm>
          <a:off x="0" y="0"/>
          <a:ext cx="0" cy="0"/>
          <a:chOff x="0" y="0"/>
          <a:chExt cx="0" cy="0"/>
        </a:xfrm>
      </p:grpSpPr>
      <p:sp>
        <p:nvSpPr>
          <p:cNvPr id="4" name="Rectangle 3"/>
          <p:cNvSpPr/>
          <p:nvPr userDrawn="1"/>
        </p:nvSpPr>
        <p:spPr bwMode="auto">
          <a:xfrm>
            <a:off x="0" y="0"/>
            <a:ext cx="9148763" cy="6165850"/>
          </a:xfrm>
          <a:prstGeom prst="rect">
            <a:avLst/>
          </a:prstGeom>
          <a:solidFill>
            <a:schemeClr val="tx1"/>
          </a:solidFill>
          <a:ln w="9525" cap="flat" cmpd="sng" algn="ctr">
            <a:noFill/>
            <a:prstDash val="solid"/>
            <a:round/>
            <a:headEnd type="none" w="med" len="med"/>
            <a:tailEnd type="none" w="med" len="med"/>
          </a:ln>
          <a:effectLst/>
        </p:spPr>
        <p:txBody>
          <a:bodyPr>
            <a:prstTxWarp prst="textNoShape">
              <a:avLst/>
            </a:prstTxWarp>
          </a:bodyPr>
          <a:lstStyle/>
          <a:p>
            <a:pPr eaLnBrk="0" hangingPunct="0">
              <a:defRPr/>
            </a:pPr>
            <a:endParaRPr lang="en-US" b="1" dirty="0">
              <a:solidFill>
                <a:srgbClr val="000000"/>
              </a:solidFill>
              <a:latin typeface="Times" pitchFamily="-109" charset="0"/>
              <a:ea typeface="ＭＳ Ｐゴシック" pitchFamily="-123" charset="-128"/>
              <a:cs typeface="ＭＳ Ｐゴシック" pitchFamily="-123" charset="-128"/>
            </a:endParaRPr>
          </a:p>
        </p:txBody>
      </p:sp>
      <p:grpSp>
        <p:nvGrpSpPr>
          <p:cNvPr id="2" name="Group 4"/>
          <p:cNvGrpSpPr>
            <a:grpSpLocks/>
          </p:cNvGrpSpPr>
          <p:nvPr userDrawn="1"/>
        </p:nvGrpSpPr>
        <p:grpSpPr bwMode="auto">
          <a:xfrm>
            <a:off x="0" y="3306763"/>
            <a:ext cx="9148763" cy="481012"/>
            <a:chOff x="0" y="2953213"/>
            <a:chExt cx="9148059" cy="481012"/>
          </a:xfrm>
        </p:grpSpPr>
        <p:sp>
          <p:nvSpPr>
            <p:cNvPr id="6" name="Rectangle 19"/>
            <p:cNvSpPr>
              <a:spLocks noChangeArrowheads="1"/>
            </p:cNvSpPr>
            <p:nvPr/>
          </p:nvSpPr>
          <p:spPr bwMode="auto">
            <a:xfrm>
              <a:off x="0" y="2953213"/>
              <a:ext cx="6505074" cy="481012"/>
            </a:xfrm>
            <a:prstGeom prst="rect">
              <a:avLst/>
            </a:prstGeom>
            <a:solidFill>
              <a:srgbClr val="7030A0"/>
            </a:solidFill>
            <a:ln w="9525">
              <a:noFill/>
              <a:miter lim="800000"/>
              <a:headEnd/>
              <a:tailEnd/>
            </a:ln>
          </p:spPr>
          <p:txBody>
            <a:bodyPr wrap="none" anchor="ctr">
              <a:prstTxWarp prst="textNoShape">
                <a:avLst/>
              </a:prstTxWarp>
            </a:bodyPr>
            <a:lstStyle/>
            <a:p>
              <a:pPr>
                <a:defRPr/>
              </a:pPr>
              <a:endParaRPr lang="en-US" dirty="0">
                <a:solidFill>
                  <a:srgbClr val="000000"/>
                </a:solidFill>
                <a:latin typeface="Calibri" pitchFamily="34" charset="0"/>
                <a:ea typeface="ＭＳ Ｐゴシック" pitchFamily="-123" charset="-128"/>
                <a:cs typeface="Calibri" pitchFamily="34" charset="0"/>
              </a:endParaRPr>
            </a:p>
          </p:txBody>
        </p:sp>
        <p:sp>
          <p:nvSpPr>
            <p:cNvPr id="7" name="Rectangle 20"/>
            <p:cNvSpPr>
              <a:spLocks noChangeArrowheads="1"/>
            </p:cNvSpPr>
            <p:nvPr/>
          </p:nvSpPr>
          <p:spPr bwMode="auto">
            <a:xfrm>
              <a:off x="6504519" y="2953213"/>
              <a:ext cx="2643540" cy="481012"/>
            </a:xfrm>
            <a:prstGeom prst="rect">
              <a:avLst/>
            </a:prstGeom>
            <a:gradFill rotWithShape="0">
              <a:gsLst>
                <a:gs pos="0">
                  <a:srgbClr val="7030A0"/>
                </a:gs>
                <a:gs pos="77000">
                  <a:srgbClr val="7030A0">
                    <a:alpha val="0"/>
                  </a:srgbClr>
                </a:gs>
              </a:gsLst>
              <a:lin ang="0" scaled="1"/>
            </a:gradFill>
            <a:ln w="9525">
              <a:noFill/>
              <a:miter lim="800000"/>
              <a:headEnd/>
              <a:tailEnd/>
            </a:ln>
          </p:spPr>
          <p:txBody>
            <a:bodyPr wrap="none" anchor="ctr">
              <a:prstTxWarp prst="textNoShape">
                <a:avLst/>
              </a:prstTxWarp>
            </a:bodyPr>
            <a:lstStyle/>
            <a:p>
              <a:pPr>
                <a:defRPr/>
              </a:pPr>
              <a:endParaRPr lang="en-US" dirty="0">
                <a:solidFill>
                  <a:srgbClr val="000000"/>
                </a:solidFill>
                <a:latin typeface="Calibri" pitchFamily="34" charset="0"/>
                <a:ea typeface="ＭＳ Ｐゴシック" pitchFamily="-123" charset="-128"/>
                <a:cs typeface="Calibri" pitchFamily="34" charset="0"/>
              </a:endParaRPr>
            </a:p>
          </p:txBody>
        </p:sp>
      </p:grpSp>
      <p:sp>
        <p:nvSpPr>
          <p:cNvPr id="8" name="Line 3"/>
          <p:cNvSpPr>
            <a:spLocks noChangeShapeType="1"/>
          </p:cNvSpPr>
          <p:nvPr userDrawn="1"/>
        </p:nvSpPr>
        <p:spPr bwMode="auto">
          <a:xfrm>
            <a:off x="0" y="6165850"/>
            <a:ext cx="9144000" cy="0"/>
          </a:xfrm>
          <a:prstGeom prst="line">
            <a:avLst/>
          </a:prstGeom>
          <a:noFill/>
          <a:ln w="50800">
            <a:solidFill>
              <a:schemeClr val="accent4"/>
            </a:solidFill>
            <a:round/>
            <a:headEnd/>
            <a:tailEnd/>
          </a:ln>
        </p:spPr>
        <p:txBody>
          <a:bodyPr wrap="none" anchor="ctr">
            <a:prstTxWarp prst="textNoShape">
              <a:avLst/>
            </a:prstTxWarp>
          </a:bodyPr>
          <a:lstStyle/>
          <a:p>
            <a:pPr>
              <a:defRPr/>
            </a:pPr>
            <a:endParaRPr lang="en-US" dirty="0">
              <a:solidFill>
                <a:srgbClr val="000000"/>
              </a:solidFill>
              <a:latin typeface="Times" pitchFamily="-123" charset="0"/>
              <a:ea typeface="ＭＳ Ｐゴシック" pitchFamily="-123" charset="-128"/>
              <a:cs typeface="ＭＳ Ｐゴシック" pitchFamily="-123" charset="-128"/>
            </a:endParaRPr>
          </a:p>
        </p:txBody>
      </p:sp>
      <p:pic>
        <p:nvPicPr>
          <p:cNvPr id="9" name="Picture 5" descr="DIA_Logo_K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5" y="1198563"/>
            <a:ext cx="1549400" cy="485775"/>
          </a:xfrm>
          <a:prstGeom prst="rect">
            <a:avLst/>
          </a:prstGeom>
          <a:noFill/>
          <a:ln w="9525">
            <a:noFill/>
            <a:miter lim="800000"/>
            <a:headEnd/>
            <a:tailEnd/>
          </a:ln>
        </p:spPr>
      </p:pic>
      <p:sp>
        <p:nvSpPr>
          <p:cNvPr id="20" name="Text Placeholder 2"/>
          <p:cNvSpPr>
            <a:spLocks noGrp="1"/>
          </p:cNvSpPr>
          <p:nvPr>
            <p:ph type="body" sz="quarter" idx="11"/>
          </p:nvPr>
        </p:nvSpPr>
        <p:spPr>
          <a:xfrm>
            <a:off x="465234" y="2543786"/>
            <a:ext cx="7967663" cy="753323"/>
          </a:xfrm>
          <a:prstGeom prst="rect">
            <a:avLst/>
          </a:prstGeom>
        </p:spPr>
        <p:txBody>
          <a:bodyPr/>
          <a:lstStyle>
            <a:lvl1pPr>
              <a:defRPr sz="4400">
                <a:solidFill>
                  <a:schemeClr val="accent4"/>
                </a:solidFill>
                <a:latin typeface="Calibri" pitchFamily="34" charset="0"/>
                <a:cs typeface="Calibri" pitchFamily="34" charset="0"/>
              </a:defRPr>
            </a:lvl1pPr>
          </a:lstStyle>
          <a:p>
            <a:pPr lvl="0"/>
            <a:r>
              <a:rPr lang="en-US" dirty="0" smtClean="0"/>
              <a:t>Click to edit Master text</a:t>
            </a:r>
            <a:endParaRPr lang="en-US" dirty="0"/>
          </a:p>
        </p:txBody>
      </p:sp>
      <p:sp>
        <p:nvSpPr>
          <p:cNvPr id="21" name="Text Placeholder 8"/>
          <p:cNvSpPr>
            <a:spLocks noGrp="1"/>
          </p:cNvSpPr>
          <p:nvPr>
            <p:ph type="body" sz="quarter" idx="12"/>
          </p:nvPr>
        </p:nvSpPr>
        <p:spPr>
          <a:xfrm>
            <a:off x="478395" y="3228244"/>
            <a:ext cx="5564188" cy="871537"/>
          </a:xfrm>
          <a:prstGeom prst="rect">
            <a:avLst/>
          </a:prstGeom>
        </p:spPr>
        <p:txBody>
          <a:bodyPr/>
          <a:lstStyle>
            <a:lvl1pPr>
              <a:defRPr sz="3400">
                <a:solidFill>
                  <a:schemeClr val="bg1"/>
                </a:solidFill>
                <a:latin typeface="Calibri" pitchFamily="34" charset="0"/>
                <a:cs typeface="Calibri" pitchFamily="34" charset="0"/>
              </a:defRPr>
            </a:lvl1pPr>
          </a:lstStyle>
          <a:p>
            <a:pPr lvl="0"/>
            <a:r>
              <a:rPr lang="en-US" dirty="0" smtClean="0"/>
              <a:t>Click to edit Master text styles</a:t>
            </a:r>
            <a:endParaRPr lang="en-US" dirty="0"/>
          </a:p>
        </p:txBody>
      </p:sp>
      <p:sp>
        <p:nvSpPr>
          <p:cNvPr id="10" name="Rectangle 7"/>
          <p:cNvSpPr>
            <a:spLocks noGrp="1" noChangeArrowheads="1"/>
          </p:cNvSpPr>
          <p:nvPr>
            <p:ph type="sldNum" sz="quarter" idx="13"/>
          </p:nvPr>
        </p:nvSpPr>
        <p:spPr/>
        <p:txBody>
          <a:bodyPr/>
          <a:lstStyle>
            <a:lvl1pPr>
              <a:defRPr sz="1200"/>
            </a:lvl1pPr>
          </a:lstStyle>
          <a:p>
            <a:pPr>
              <a:defRPr/>
            </a:pPr>
            <a:fld id="{8D37F1BF-9298-408C-8CDC-0C59B21BC19C}" type="slidenum">
              <a:rPr lang="en-US">
                <a:solidFill>
                  <a:srgbClr val="808080"/>
                </a:solidFill>
              </a:rPr>
              <a:pPr>
                <a:defRPr/>
              </a:pPr>
              <a:t>‹#›</a:t>
            </a:fld>
            <a:endParaRPr lang="en-US" dirty="0">
              <a:solidFill>
                <a:srgbClr val="80808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max sav title slide">
    <p:spTree>
      <p:nvGrpSpPr>
        <p:cNvPr id="1" name=""/>
        <p:cNvGrpSpPr/>
        <p:nvPr/>
      </p:nvGrpSpPr>
      <p:grpSpPr>
        <a:xfrm>
          <a:off x="0" y="0"/>
          <a:ext cx="0" cy="0"/>
          <a:chOff x="0" y="0"/>
          <a:chExt cx="0" cy="0"/>
        </a:xfrm>
      </p:grpSpPr>
      <p:sp>
        <p:nvSpPr>
          <p:cNvPr id="3" name="Line 88"/>
          <p:cNvSpPr>
            <a:spLocks noChangeShapeType="1"/>
          </p:cNvSpPr>
          <p:nvPr userDrawn="1"/>
        </p:nvSpPr>
        <p:spPr bwMode="auto">
          <a:xfrm>
            <a:off x="7938" y="466725"/>
            <a:ext cx="91440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dirty="0">
              <a:solidFill>
                <a:srgbClr val="000000"/>
              </a:solidFill>
              <a:latin typeface="Times" pitchFamily="127" charset="0"/>
              <a:ea typeface="ＭＳ Ｐゴシック" pitchFamily="127" charset="-128"/>
              <a:cs typeface="ＭＳ Ｐゴシック" pitchFamily="127" charset="-128"/>
            </a:endParaRPr>
          </a:p>
        </p:txBody>
      </p:sp>
      <p:sp>
        <p:nvSpPr>
          <p:cNvPr id="4" name="Rectangle 89"/>
          <p:cNvSpPr>
            <a:spLocks noChangeArrowheads="1"/>
          </p:cNvSpPr>
          <p:nvPr/>
        </p:nvSpPr>
        <p:spPr bwMode="auto">
          <a:xfrm>
            <a:off x="0" y="0"/>
            <a:ext cx="187325" cy="6858000"/>
          </a:xfrm>
          <a:prstGeom prst="rect">
            <a:avLst/>
          </a:prstGeom>
          <a:solidFill>
            <a:srgbClr val="056CD5"/>
          </a:solidFill>
          <a:ln w="9525">
            <a:noFill/>
            <a:miter lim="800000"/>
            <a:headEnd/>
            <a:tailEnd/>
          </a:ln>
        </p:spPr>
        <p:txBody>
          <a:bodyPr wrap="none" anchor="ctr">
            <a:prstTxWarp prst="textNoShape">
              <a:avLst/>
            </a:prstTxWarp>
          </a:bodyPr>
          <a:lstStyle/>
          <a:p>
            <a:pPr eaLnBrk="0" hangingPunct="0">
              <a:defRPr/>
            </a:pPr>
            <a:endParaRPr lang="en-US" dirty="0">
              <a:solidFill>
                <a:srgbClr val="000000"/>
              </a:solidFill>
              <a:latin typeface="Times" pitchFamily="127" charset="0"/>
              <a:ea typeface="ＭＳ Ｐゴシック" pitchFamily="127" charset="-128"/>
              <a:cs typeface="ＭＳ Ｐゴシック" pitchFamily="127" charset="-128"/>
            </a:endParaRPr>
          </a:p>
        </p:txBody>
      </p:sp>
      <p:sp>
        <p:nvSpPr>
          <p:cNvPr id="5" name="Rectangle 90"/>
          <p:cNvSpPr>
            <a:spLocks noChangeArrowheads="1"/>
          </p:cNvSpPr>
          <p:nvPr/>
        </p:nvSpPr>
        <p:spPr bwMode="auto">
          <a:xfrm>
            <a:off x="8980488" y="0"/>
            <a:ext cx="187325" cy="6858000"/>
          </a:xfrm>
          <a:prstGeom prst="rect">
            <a:avLst/>
          </a:prstGeom>
          <a:solidFill>
            <a:srgbClr val="056CD5"/>
          </a:solidFill>
          <a:ln w="9525">
            <a:noFill/>
            <a:miter lim="800000"/>
            <a:headEnd/>
            <a:tailEnd/>
          </a:ln>
        </p:spPr>
        <p:txBody>
          <a:bodyPr wrap="none" anchor="ctr">
            <a:prstTxWarp prst="textNoShape">
              <a:avLst/>
            </a:prstTxWarp>
          </a:bodyPr>
          <a:lstStyle/>
          <a:p>
            <a:pPr eaLnBrk="0" hangingPunct="0">
              <a:defRPr/>
            </a:pPr>
            <a:endParaRPr lang="en-US" dirty="0">
              <a:solidFill>
                <a:srgbClr val="000000"/>
              </a:solidFill>
              <a:latin typeface="Times" pitchFamily="127" charset="0"/>
              <a:ea typeface="ＭＳ Ｐゴシック" pitchFamily="127" charset="-128"/>
              <a:cs typeface="ＭＳ Ｐゴシック" pitchFamily="127" charset="-128"/>
            </a:endParaRPr>
          </a:p>
        </p:txBody>
      </p:sp>
      <p:sp>
        <p:nvSpPr>
          <p:cNvPr id="6" name="Rectangle 7"/>
          <p:cNvSpPr txBox="1">
            <a:spLocks noGrp="1" noChangeArrowheads="1"/>
          </p:cNvSpPr>
          <p:nvPr userDrawn="1"/>
        </p:nvSpPr>
        <p:spPr bwMode="auto">
          <a:xfrm>
            <a:off x="8564563" y="107950"/>
            <a:ext cx="425450" cy="336550"/>
          </a:xfrm>
          <a:prstGeom prst="rect">
            <a:avLst/>
          </a:prstGeom>
          <a:noFill/>
          <a:ln w="9525">
            <a:noFill/>
            <a:miter lim="800000"/>
            <a:headEnd/>
            <a:tailEnd/>
          </a:ln>
        </p:spPr>
        <p:txBody>
          <a:bodyPr>
            <a:prstTxWarp prst="textNoShape">
              <a:avLst/>
            </a:prstTxWarp>
          </a:bodyPr>
          <a:lstStyle/>
          <a:p>
            <a:pPr eaLnBrk="0" hangingPunct="0">
              <a:defRPr/>
            </a:pPr>
            <a:fld id="{CF4E1278-522A-4282-9E9A-F033D97D0E3E}" type="slidenum">
              <a:rPr lang="en-US" sz="1200">
                <a:solidFill>
                  <a:srgbClr val="FFFFFF">
                    <a:lumMod val="50000"/>
                  </a:srgbClr>
                </a:solidFill>
                <a:latin typeface="Calibri" pitchFamily="127" charset="0"/>
                <a:ea typeface="ＭＳ Ｐゴシック" charset="-128"/>
                <a:cs typeface="ＭＳ Ｐゴシック" charset="-128"/>
              </a:rPr>
              <a:pPr eaLnBrk="0" hangingPunct="0">
                <a:defRPr/>
              </a:pPr>
              <a:t>‹#›</a:t>
            </a:fld>
            <a:endParaRPr lang="en-US" sz="1000" dirty="0">
              <a:solidFill>
                <a:srgbClr val="FFFFFF">
                  <a:lumMod val="50000"/>
                </a:srgbClr>
              </a:solidFill>
              <a:latin typeface="Calibri" pitchFamily="127" charset="0"/>
              <a:ea typeface="ＭＳ Ｐゴシック" charset="-128"/>
              <a:cs typeface="ＭＳ Ｐゴシック" charset="-128"/>
            </a:endParaRPr>
          </a:p>
        </p:txBody>
      </p:sp>
      <p:sp>
        <p:nvSpPr>
          <p:cNvPr id="36" name="Title 35"/>
          <p:cNvSpPr>
            <a:spLocks noGrp="1"/>
          </p:cNvSpPr>
          <p:nvPr>
            <p:ph type="title"/>
          </p:nvPr>
        </p:nvSpPr>
        <p:spPr>
          <a:xfrm>
            <a:off x="457200" y="666511"/>
            <a:ext cx="8229600" cy="1143000"/>
          </a:xfrm>
          <a:prstGeom prst="rect">
            <a:avLst/>
          </a:prstGeom>
        </p:spPr>
        <p:txBody>
          <a:bodyPr/>
          <a:lstStyle>
            <a:lvl1pPr>
              <a:defRPr sz="3600">
                <a:solidFill>
                  <a:srgbClr val="056CD5"/>
                </a:solidFill>
              </a:defRPr>
            </a:lvl1pPr>
          </a:lstStyle>
          <a:p>
            <a:r>
              <a:rPr lang="en-US" dirty="0"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7"/>
          <p:cNvSpPr>
            <a:spLocks noGrp="1" noChangeArrowheads="1"/>
          </p:cNvSpPr>
          <p:nvPr>
            <p:ph type="sldNum" sz="quarter" idx="4"/>
          </p:nvPr>
        </p:nvSpPr>
        <p:spPr>
          <a:xfrm>
            <a:off x="8564563" y="107950"/>
            <a:ext cx="425450" cy="336550"/>
          </a:xfrm>
          <a:prstGeom prst="rect">
            <a:avLst/>
          </a:prstGeom>
          <a:ln>
            <a:miter lim="800000"/>
            <a:headEnd/>
            <a:tailEnd/>
          </a:ln>
        </p:spPr>
        <p:txBody>
          <a:bodyPr/>
          <a:lstStyle>
            <a:lvl1pPr>
              <a:defRPr sz="1200">
                <a:solidFill>
                  <a:schemeClr val="bg2"/>
                </a:solidFill>
                <a:latin typeface="Calibri" pitchFamily="127" charset="0"/>
                <a:ea typeface="+mn-ea"/>
                <a:cs typeface="+mn-cs"/>
              </a:defRPr>
            </a:lvl1pPr>
          </a:lstStyle>
          <a:p>
            <a:pPr>
              <a:defRPr/>
            </a:pPr>
            <a:fld id="{08801643-CA38-487A-86B9-FF51D479120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ransition spd="med">
    <p:fade/>
  </p:transition>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400">
          <a:solidFill>
            <a:srgbClr val="29418D"/>
          </a:solidFill>
          <a:latin typeface="+mj-lt"/>
          <a:ea typeface="ＭＳ Ｐゴシック" charset="-128"/>
          <a:cs typeface="ＭＳ Ｐゴシック" charset="-128"/>
        </a:defRPr>
      </a:lvl1pPr>
      <a:lvl2pPr algn="l" rtl="0" eaLnBrk="0" fontAlgn="base" hangingPunct="0">
        <a:lnSpc>
          <a:spcPct val="80000"/>
        </a:lnSpc>
        <a:spcBef>
          <a:spcPct val="0"/>
        </a:spcBef>
        <a:spcAft>
          <a:spcPct val="0"/>
        </a:spcAft>
        <a:defRPr sz="2400">
          <a:solidFill>
            <a:srgbClr val="29418D"/>
          </a:solidFill>
          <a:latin typeface="Calibri" charset="0"/>
          <a:ea typeface="ＭＳ Ｐゴシック" pitchFamily="-109" charset="-128"/>
          <a:cs typeface="ＭＳ Ｐゴシック" pitchFamily="-109" charset="-128"/>
        </a:defRPr>
      </a:lvl2pPr>
      <a:lvl3pPr algn="l" rtl="0" eaLnBrk="0" fontAlgn="base" hangingPunct="0">
        <a:lnSpc>
          <a:spcPct val="80000"/>
        </a:lnSpc>
        <a:spcBef>
          <a:spcPct val="0"/>
        </a:spcBef>
        <a:spcAft>
          <a:spcPct val="0"/>
        </a:spcAft>
        <a:defRPr sz="2400">
          <a:solidFill>
            <a:srgbClr val="29418D"/>
          </a:solidFill>
          <a:latin typeface="Calibri" charset="0"/>
          <a:ea typeface="ＭＳ Ｐゴシック" pitchFamily="-109" charset="-128"/>
          <a:cs typeface="ＭＳ Ｐゴシック" pitchFamily="-109" charset="-128"/>
        </a:defRPr>
      </a:lvl3pPr>
      <a:lvl4pPr algn="l" rtl="0" eaLnBrk="0" fontAlgn="base" hangingPunct="0">
        <a:lnSpc>
          <a:spcPct val="80000"/>
        </a:lnSpc>
        <a:spcBef>
          <a:spcPct val="0"/>
        </a:spcBef>
        <a:spcAft>
          <a:spcPct val="0"/>
        </a:spcAft>
        <a:defRPr sz="2400">
          <a:solidFill>
            <a:srgbClr val="29418D"/>
          </a:solidFill>
          <a:latin typeface="Calibri" charset="0"/>
          <a:ea typeface="ＭＳ Ｐゴシック" pitchFamily="-109" charset="-128"/>
          <a:cs typeface="ＭＳ Ｐゴシック" pitchFamily="-109" charset="-128"/>
        </a:defRPr>
      </a:lvl4pPr>
      <a:lvl5pPr algn="l" rtl="0" eaLnBrk="0" fontAlgn="base" hangingPunct="0">
        <a:lnSpc>
          <a:spcPct val="80000"/>
        </a:lnSpc>
        <a:spcBef>
          <a:spcPct val="0"/>
        </a:spcBef>
        <a:spcAft>
          <a:spcPct val="0"/>
        </a:spcAft>
        <a:defRPr sz="2400">
          <a:solidFill>
            <a:srgbClr val="29418D"/>
          </a:solidFill>
          <a:latin typeface="Calibri" charset="0"/>
          <a:ea typeface="ＭＳ Ｐゴシック" pitchFamily="-109" charset="-128"/>
          <a:cs typeface="ＭＳ Ｐゴシック" pitchFamily="-109" charset="-128"/>
        </a:defRPr>
      </a:lvl5pPr>
      <a:lvl6pPr marL="457200" algn="l" rtl="0" eaLnBrk="0" fontAlgn="base" hangingPunct="0">
        <a:lnSpc>
          <a:spcPct val="80000"/>
        </a:lnSpc>
        <a:spcBef>
          <a:spcPct val="0"/>
        </a:spcBef>
        <a:spcAft>
          <a:spcPct val="0"/>
        </a:spcAft>
        <a:defRPr sz="2400">
          <a:solidFill>
            <a:srgbClr val="29418D"/>
          </a:solidFill>
          <a:latin typeface="Times New Roman" pitchFamily="-109" charset="0"/>
        </a:defRPr>
      </a:lvl6pPr>
      <a:lvl7pPr marL="914400" algn="l" rtl="0" eaLnBrk="0" fontAlgn="base" hangingPunct="0">
        <a:lnSpc>
          <a:spcPct val="80000"/>
        </a:lnSpc>
        <a:spcBef>
          <a:spcPct val="0"/>
        </a:spcBef>
        <a:spcAft>
          <a:spcPct val="0"/>
        </a:spcAft>
        <a:defRPr sz="2400">
          <a:solidFill>
            <a:srgbClr val="29418D"/>
          </a:solidFill>
          <a:latin typeface="Times New Roman" pitchFamily="-109" charset="0"/>
        </a:defRPr>
      </a:lvl7pPr>
      <a:lvl8pPr marL="1371600" algn="l" rtl="0" eaLnBrk="0" fontAlgn="base" hangingPunct="0">
        <a:lnSpc>
          <a:spcPct val="80000"/>
        </a:lnSpc>
        <a:spcBef>
          <a:spcPct val="0"/>
        </a:spcBef>
        <a:spcAft>
          <a:spcPct val="0"/>
        </a:spcAft>
        <a:defRPr sz="2400">
          <a:solidFill>
            <a:srgbClr val="29418D"/>
          </a:solidFill>
          <a:latin typeface="Times New Roman" pitchFamily="-109" charset="0"/>
        </a:defRPr>
      </a:lvl8pPr>
      <a:lvl9pPr marL="1828800" algn="l" rtl="0" eaLnBrk="0" fontAlgn="base" hangingPunct="0">
        <a:lnSpc>
          <a:spcPct val="80000"/>
        </a:lnSpc>
        <a:spcBef>
          <a:spcPct val="0"/>
        </a:spcBef>
        <a:spcAft>
          <a:spcPct val="0"/>
        </a:spcAft>
        <a:defRPr sz="2400">
          <a:solidFill>
            <a:srgbClr val="29418D"/>
          </a:solidFill>
          <a:latin typeface="Times New Roman" pitchFamily="-109" charset="0"/>
        </a:defRPr>
      </a:lvl9pPr>
    </p:titleStyle>
    <p:bodyStyle>
      <a:lvl1pPr marL="342900" indent="-342900" algn="l" rtl="0" eaLnBrk="0" fontAlgn="base" hangingPunct="0">
        <a:spcBef>
          <a:spcPct val="0"/>
        </a:spcBef>
        <a:spcAft>
          <a:spcPct val="25000"/>
        </a:spcAft>
        <a:buClr>
          <a:srgbClr val="005CC2"/>
        </a:buClr>
        <a:buSzPct val="60000"/>
        <a:buFont typeface="Wingdings" pitchFamily="-60" charset="2"/>
        <a:defRPr sz="2000">
          <a:solidFill>
            <a:schemeClr val="tx1"/>
          </a:solidFill>
          <a:latin typeface="+mn-lt"/>
          <a:ea typeface="ＭＳ Ｐゴシック" charset="-128"/>
          <a:cs typeface="ＭＳ Ｐゴシック" charset="-128"/>
        </a:defRPr>
      </a:lvl1pPr>
      <a:lvl2pPr marL="292100" indent="-114300" algn="l" rtl="0" eaLnBrk="0" fontAlgn="base" hangingPunct="0">
        <a:spcBef>
          <a:spcPct val="0"/>
        </a:spcBef>
        <a:spcAft>
          <a:spcPct val="25000"/>
        </a:spcAft>
        <a:buClr>
          <a:srgbClr val="003399"/>
        </a:buClr>
        <a:buChar char="•"/>
        <a:defRPr>
          <a:solidFill>
            <a:schemeClr val="tx1"/>
          </a:solidFill>
          <a:latin typeface="+mn-lt"/>
          <a:ea typeface="ＭＳ Ｐゴシック" charset="-128"/>
        </a:defRPr>
      </a:lvl2pPr>
      <a:lvl3pPr marL="520700" indent="-114300" algn="l" rtl="0" eaLnBrk="0" fontAlgn="base" hangingPunct="0">
        <a:spcBef>
          <a:spcPct val="0"/>
        </a:spcBef>
        <a:spcAft>
          <a:spcPct val="25000"/>
        </a:spcAft>
        <a:buClr>
          <a:srgbClr val="003399"/>
        </a:buClr>
        <a:buFont typeface="Times New Roman" pitchFamily="-60" charset="0"/>
        <a:buChar char="–"/>
        <a:defRPr>
          <a:solidFill>
            <a:schemeClr val="tx1"/>
          </a:solidFill>
          <a:latin typeface="+mn-lt"/>
          <a:ea typeface="ＭＳ Ｐゴシック" charset="-128"/>
        </a:defRPr>
      </a:lvl3pPr>
      <a:lvl4pPr marL="749300" indent="-114300" algn="l" rtl="0" eaLnBrk="0" fontAlgn="base" hangingPunct="0">
        <a:spcBef>
          <a:spcPct val="0"/>
        </a:spcBef>
        <a:spcAft>
          <a:spcPct val="25000"/>
        </a:spcAft>
        <a:buClr>
          <a:srgbClr val="003399"/>
        </a:buClr>
        <a:buChar char="•"/>
        <a:defRPr>
          <a:solidFill>
            <a:schemeClr val="tx1"/>
          </a:solidFill>
          <a:latin typeface="+mn-lt"/>
          <a:ea typeface="ＭＳ Ｐゴシック" charset="-128"/>
        </a:defRPr>
      </a:lvl4pPr>
      <a:lvl5pPr marL="914400" indent="914400" algn="l" rtl="0" eaLnBrk="0" fontAlgn="base" hangingPunct="0">
        <a:spcBef>
          <a:spcPct val="0"/>
        </a:spcBef>
        <a:spcAft>
          <a:spcPct val="25000"/>
        </a:spcAft>
        <a:buClr>
          <a:srgbClr val="003399"/>
        </a:buClr>
        <a:buFont typeface="Times New Roman" pitchFamily="-60" charset="0"/>
        <a:buChar char="–"/>
        <a:defRPr>
          <a:solidFill>
            <a:schemeClr val="tx1"/>
          </a:solidFill>
          <a:latin typeface="+mn-lt"/>
          <a:ea typeface="ＭＳ Ｐゴシック" charset="-128"/>
        </a:defRPr>
      </a:lvl5pPr>
      <a:lvl6pPr marL="1371600" algn="l" rtl="0" eaLnBrk="0" fontAlgn="base" hangingPunct="0">
        <a:spcBef>
          <a:spcPct val="0"/>
        </a:spcBef>
        <a:spcAft>
          <a:spcPct val="25000"/>
        </a:spcAft>
        <a:buClr>
          <a:srgbClr val="003399"/>
        </a:buClr>
        <a:buFont typeface="Times New Roman" pitchFamily="-109" charset="0"/>
        <a:buChar char="–"/>
        <a:defRPr>
          <a:solidFill>
            <a:schemeClr val="tx1"/>
          </a:solidFill>
          <a:latin typeface="+mn-lt"/>
          <a:ea typeface="+mn-ea"/>
        </a:defRPr>
      </a:lvl6pPr>
      <a:lvl7pPr marL="1828800" algn="l" rtl="0" eaLnBrk="0" fontAlgn="base" hangingPunct="0">
        <a:spcBef>
          <a:spcPct val="0"/>
        </a:spcBef>
        <a:spcAft>
          <a:spcPct val="25000"/>
        </a:spcAft>
        <a:buClr>
          <a:srgbClr val="003399"/>
        </a:buClr>
        <a:buFont typeface="Times New Roman" pitchFamily="-109" charset="0"/>
        <a:buChar char="–"/>
        <a:defRPr>
          <a:solidFill>
            <a:schemeClr val="tx1"/>
          </a:solidFill>
          <a:latin typeface="+mn-lt"/>
          <a:ea typeface="+mn-ea"/>
        </a:defRPr>
      </a:lvl7pPr>
      <a:lvl8pPr marL="2286000" algn="l" rtl="0" eaLnBrk="0" fontAlgn="base" hangingPunct="0">
        <a:spcBef>
          <a:spcPct val="0"/>
        </a:spcBef>
        <a:spcAft>
          <a:spcPct val="25000"/>
        </a:spcAft>
        <a:buClr>
          <a:srgbClr val="003399"/>
        </a:buClr>
        <a:buFont typeface="Times New Roman" pitchFamily="-109" charset="0"/>
        <a:buChar char="–"/>
        <a:defRPr>
          <a:solidFill>
            <a:schemeClr val="tx1"/>
          </a:solidFill>
          <a:latin typeface="+mn-lt"/>
          <a:ea typeface="+mn-ea"/>
        </a:defRPr>
      </a:lvl8pPr>
      <a:lvl9pPr marL="2743200" algn="l" rtl="0" eaLnBrk="0" fontAlgn="base" hangingPunct="0">
        <a:spcBef>
          <a:spcPct val="0"/>
        </a:spcBef>
        <a:spcAft>
          <a:spcPct val="25000"/>
        </a:spcAft>
        <a:buClr>
          <a:srgbClr val="003399"/>
        </a:buClr>
        <a:buFont typeface="Times New Roman" pitchFamily="-109" charset="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7"/>
          <p:cNvSpPr>
            <a:spLocks noGrp="1" noChangeArrowheads="1"/>
          </p:cNvSpPr>
          <p:nvPr>
            <p:ph type="sldNum" sz="quarter" idx="4"/>
          </p:nvPr>
        </p:nvSpPr>
        <p:spPr>
          <a:xfrm>
            <a:off x="8564563" y="107950"/>
            <a:ext cx="425450" cy="336550"/>
          </a:xfrm>
          <a:prstGeom prst="rect">
            <a:avLst/>
          </a:prstGeom>
          <a:ln>
            <a:miter lim="800000"/>
            <a:headEnd/>
            <a:tailEnd/>
          </a:ln>
        </p:spPr>
        <p:txBody>
          <a:bodyPr/>
          <a:lstStyle>
            <a:lvl1pPr>
              <a:defRPr sz="1200">
                <a:solidFill>
                  <a:schemeClr val="bg2"/>
                </a:solidFill>
                <a:latin typeface="Calibri" pitchFamily="127" charset="0"/>
                <a:ea typeface="+mn-ea"/>
                <a:cs typeface="+mn-cs"/>
              </a:defRPr>
            </a:lvl1pPr>
          </a:lstStyle>
          <a:p>
            <a:pPr>
              <a:defRPr/>
            </a:pPr>
            <a:fld id="{08801643-CA38-487A-86B9-FF51D4791205}" type="slidenum">
              <a:rPr lang="en-US">
                <a:solidFill>
                  <a:srgbClr val="808080"/>
                </a:solidFill>
              </a:rPr>
              <a:pPr>
                <a:defRPr/>
              </a:pPr>
              <a:t>‹#›</a:t>
            </a:fld>
            <a:endParaRPr lang="en-US" dirty="0">
              <a:solidFill>
                <a:srgbClr val="808080"/>
              </a:solidFill>
            </a:endParaRP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Lst>
  <p:transition spd="med">
    <p:fade/>
  </p:transition>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400">
          <a:solidFill>
            <a:srgbClr val="29418D"/>
          </a:solidFill>
          <a:latin typeface="+mj-lt"/>
          <a:ea typeface="ＭＳ Ｐゴシック" charset="-128"/>
          <a:cs typeface="ＭＳ Ｐゴシック" charset="-128"/>
        </a:defRPr>
      </a:lvl1pPr>
      <a:lvl2pPr algn="l" rtl="0" eaLnBrk="0" fontAlgn="base" hangingPunct="0">
        <a:lnSpc>
          <a:spcPct val="80000"/>
        </a:lnSpc>
        <a:spcBef>
          <a:spcPct val="0"/>
        </a:spcBef>
        <a:spcAft>
          <a:spcPct val="0"/>
        </a:spcAft>
        <a:defRPr sz="2400">
          <a:solidFill>
            <a:srgbClr val="29418D"/>
          </a:solidFill>
          <a:latin typeface="Calibri" charset="0"/>
          <a:ea typeface="ＭＳ Ｐゴシック" pitchFamily="-109" charset="-128"/>
          <a:cs typeface="ＭＳ Ｐゴシック" pitchFamily="-109" charset="-128"/>
        </a:defRPr>
      </a:lvl2pPr>
      <a:lvl3pPr algn="l" rtl="0" eaLnBrk="0" fontAlgn="base" hangingPunct="0">
        <a:lnSpc>
          <a:spcPct val="80000"/>
        </a:lnSpc>
        <a:spcBef>
          <a:spcPct val="0"/>
        </a:spcBef>
        <a:spcAft>
          <a:spcPct val="0"/>
        </a:spcAft>
        <a:defRPr sz="2400">
          <a:solidFill>
            <a:srgbClr val="29418D"/>
          </a:solidFill>
          <a:latin typeface="Calibri" charset="0"/>
          <a:ea typeface="ＭＳ Ｐゴシック" pitchFamily="-109" charset="-128"/>
          <a:cs typeface="ＭＳ Ｐゴシック" pitchFamily="-109" charset="-128"/>
        </a:defRPr>
      </a:lvl3pPr>
      <a:lvl4pPr algn="l" rtl="0" eaLnBrk="0" fontAlgn="base" hangingPunct="0">
        <a:lnSpc>
          <a:spcPct val="80000"/>
        </a:lnSpc>
        <a:spcBef>
          <a:spcPct val="0"/>
        </a:spcBef>
        <a:spcAft>
          <a:spcPct val="0"/>
        </a:spcAft>
        <a:defRPr sz="2400">
          <a:solidFill>
            <a:srgbClr val="29418D"/>
          </a:solidFill>
          <a:latin typeface="Calibri" charset="0"/>
          <a:ea typeface="ＭＳ Ｐゴシック" pitchFamily="-109" charset="-128"/>
          <a:cs typeface="ＭＳ Ｐゴシック" pitchFamily="-109" charset="-128"/>
        </a:defRPr>
      </a:lvl4pPr>
      <a:lvl5pPr algn="l" rtl="0" eaLnBrk="0" fontAlgn="base" hangingPunct="0">
        <a:lnSpc>
          <a:spcPct val="80000"/>
        </a:lnSpc>
        <a:spcBef>
          <a:spcPct val="0"/>
        </a:spcBef>
        <a:spcAft>
          <a:spcPct val="0"/>
        </a:spcAft>
        <a:defRPr sz="2400">
          <a:solidFill>
            <a:srgbClr val="29418D"/>
          </a:solidFill>
          <a:latin typeface="Calibri" charset="0"/>
          <a:ea typeface="ＭＳ Ｐゴシック" pitchFamily="-109" charset="-128"/>
          <a:cs typeface="ＭＳ Ｐゴシック" pitchFamily="-109" charset="-128"/>
        </a:defRPr>
      </a:lvl5pPr>
      <a:lvl6pPr marL="457200" algn="l" rtl="0" eaLnBrk="0" fontAlgn="base" hangingPunct="0">
        <a:lnSpc>
          <a:spcPct val="80000"/>
        </a:lnSpc>
        <a:spcBef>
          <a:spcPct val="0"/>
        </a:spcBef>
        <a:spcAft>
          <a:spcPct val="0"/>
        </a:spcAft>
        <a:defRPr sz="2400">
          <a:solidFill>
            <a:srgbClr val="29418D"/>
          </a:solidFill>
          <a:latin typeface="Times New Roman" pitchFamily="-109" charset="0"/>
        </a:defRPr>
      </a:lvl6pPr>
      <a:lvl7pPr marL="914400" algn="l" rtl="0" eaLnBrk="0" fontAlgn="base" hangingPunct="0">
        <a:lnSpc>
          <a:spcPct val="80000"/>
        </a:lnSpc>
        <a:spcBef>
          <a:spcPct val="0"/>
        </a:spcBef>
        <a:spcAft>
          <a:spcPct val="0"/>
        </a:spcAft>
        <a:defRPr sz="2400">
          <a:solidFill>
            <a:srgbClr val="29418D"/>
          </a:solidFill>
          <a:latin typeface="Times New Roman" pitchFamily="-109" charset="0"/>
        </a:defRPr>
      </a:lvl7pPr>
      <a:lvl8pPr marL="1371600" algn="l" rtl="0" eaLnBrk="0" fontAlgn="base" hangingPunct="0">
        <a:lnSpc>
          <a:spcPct val="80000"/>
        </a:lnSpc>
        <a:spcBef>
          <a:spcPct val="0"/>
        </a:spcBef>
        <a:spcAft>
          <a:spcPct val="0"/>
        </a:spcAft>
        <a:defRPr sz="2400">
          <a:solidFill>
            <a:srgbClr val="29418D"/>
          </a:solidFill>
          <a:latin typeface="Times New Roman" pitchFamily="-109" charset="0"/>
        </a:defRPr>
      </a:lvl8pPr>
      <a:lvl9pPr marL="1828800" algn="l" rtl="0" eaLnBrk="0" fontAlgn="base" hangingPunct="0">
        <a:lnSpc>
          <a:spcPct val="80000"/>
        </a:lnSpc>
        <a:spcBef>
          <a:spcPct val="0"/>
        </a:spcBef>
        <a:spcAft>
          <a:spcPct val="0"/>
        </a:spcAft>
        <a:defRPr sz="2400">
          <a:solidFill>
            <a:srgbClr val="29418D"/>
          </a:solidFill>
          <a:latin typeface="Times New Roman" pitchFamily="-109" charset="0"/>
        </a:defRPr>
      </a:lvl9pPr>
    </p:titleStyle>
    <p:bodyStyle>
      <a:lvl1pPr marL="342900" indent="-342900" algn="l" rtl="0" eaLnBrk="0" fontAlgn="base" hangingPunct="0">
        <a:spcBef>
          <a:spcPct val="0"/>
        </a:spcBef>
        <a:spcAft>
          <a:spcPct val="25000"/>
        </a:spcAft>
        <a:buClr>
          <a:srgbClr val="005CC2"/>
        </a:buClr>
        <a:buSzPct val="60000"/>
        <a:buFont typeface="Wingdings" pitchFamily="-60" charset="2"/>
        <a:defRPr sz="2000">
          <a:solidFill>
            <a:schemeClr val="tx1"/>
          </a:solidFill>
          <a:latin typeface="+mn-lt"/>
          <a:ea typeface="ＭＳ Ｐゴシック" charset="-128"/>
          <a:cs typeface="ＭＳ Ｐゴシック" charset="-128"/>
        </a:defRPr>
      </a:lvl1pPr>
      <a:lvl2pPr marL="292100" indent="-114300" algn="l" rtl="0" eaLnBrk="0" fontAlgn="base" hangingPunct="0">
        <a:spcBef>
          <a:spcPct val="0"/>
        </a:spcBef>
        <a:spcAft>
          <a:spcPct val="25000"/>
        </a:spcAft>
        <a:buClr>
          <a:srgbClr val="003399"/>
        </a:buClr>
        <a:buChar char="•"/>
        <a:defRPr>
          <a:solidFill>
            <a:schemeClr val="tx1"/>
          </a:solidFill>
          <a:latin typeface="+mn-lt"/>
          <a:ea typeface="ＭＳ Ｐゴシック" charset="-128"/>
        </a:defRPr>
      </a:lvl2pPr>
      <a:lvl3pPr marL="520700" indent="-114300" algn="l" rtl="0" eaLnBrk="0" fontAlgn="base" hangingPunct="0">
        <a:spcBef>
          <a:spcPct val="0"/>
        </a:spcBef>
        <a:spcAft>
          <a:spcPct val="25000"/>
        </a:spcAft>
        <a:buClr>
          <a:srgbClr val="003399"/>
        </a:buClr>
        <a:buFont typeface="Times New Roman" pitchFamily="-60" charset="0"/>
        <a:buChar char="–"/>
        <a:defRPr>
          <a:solidFill>
            <a:schemeClr val="tx1"/>
          </a:solidFill>
          <a:latin typeface="+mn-lt"/>
          <a:ea typeface="ＭＳ Ｐゴシック" charset="-128"/>
        </a:defRPr>
      </a:lvl3pPr>
      <a:lvl4pPr marL="749300" indent="-114300" algn="l" rtl="0" eaLnBrk="0" fontAlgn="base" hangingPunct="0">
        <a:spcBef>
          <a:spcPct val="0"/>
        </a:spcBef>
        <a:spcAft>
          <a:spcPct val="25000"/>
        </a:spcAft>
        <a:buClr>
          <a:srgbClr val="003399"/>
        </a:buClr>
        <a:buChar char="•"/>
        <a:defRPr>
          <a:solidFill>
            <a:schemeClr val="tx1"/>
          </a:solidFill>
          <a:latin typeface="+mn-lt"/>
          <a:ea typeface="ＭＳ Ｐゴシック" charset="-128"/>
        </a:defRPr>
      </a:lvl4pPr>
      <a:lvl5pPr marL="914400" indent="914400" algn="l" rtl="0" eaLnBrk="0" fontAlgn="base" hangingPunct="0">
        <a:spcBef>
          <a:spcPct val="0"/>
        </a:spcBef>
        <a:spcAft>
          <a:spcPct val="25000"/>
        </a:spcAft>
        <a:buClr>
          <a:srgbClr val="003399"/>
        </a:buClr>
        <a:buFont typeface="Times New Roman" pitchFamily="-60" charset="0"/>
        <a:buChar char="–"/>
        <a:defRPr>
          <a:solidFill>
            <a:schemeClr val="tx1"/>
          </a:solidFill>
          <a:latin typeface="+mn-lt"/>
          <a:ea typeface="ＭＳ Ｐゴシック" charset="-128"/>
        </a:defRPr>
      </a:lvl5pPr>
      <a:lvl6pPr marL="1371600" algn="l" rtl="0" eaLnBrk="0" fontAlgn="base" hangingPunct="0">
        <a:spcBef>
          <a:spcPct val="0"/>
        </a:spcBef>
        <a:spcAft>
          <a:spcPct val="25000"/>
        </a:spcAft>
        <a:buClr>
          <a:srgbClr val="003399"/>
        </a:buClr>
        <a:buFont typeface="Times New Roman" pitchFamily="-109" charset="0"/>
        <a:buChar char="–"/>
        <a:defRPr>
          <a:solidFill>
            <a:schemeClr val="tx1"/>
          </a:solidFill>
          <a:latin typeface="+mn-lt"/>
          <a:ea typeface="+mn-ea"/>
        </a:defRPr>
      </a:lvl6pPr>
      <a:lvl7pPr marL="1828800" algn="l" rtl="0" eaLnBrk="0" fontAlgn="base" hangingPunct="0">
        <a:spcBef>
          <a:spcPct val="0"/>
        </a:spcBef>
        <a:spcAft>
          <a:spcPct val="25000"/>
        </a:spcAft>
        <a:buClr>
          <a:srgbClr val="003399"/>
        </a:buClr>
        <a:buFont typeface="Times New Roman" pitchFamily="-109" charset="0"/>
        <a:buChar char="–"/>
        <a:defRPr>
          <a:solidFill>
            <a:schemeClr val="tx1"/>
          </a:solidFill>
          <a:latin typeface="+mn-lt"/>
          <a:ea typeface="+mn-ea"/>
        </a:defRPr>
      </a:lvl7pPr>
      <a:lvl8pPr marL="2286000" algn="l" rtl="0" eaLnBrk="0" fontAlgn="base" hangingPunct="0">
        <a:spcBef>
          <a:spcPct val="0"/>
        </a:spcBef>
        <a:spcAft>
          <a:spcPct val="25000"/>
        </a:spcAft>
        <a:buClr>
          <a:srgbClr val="003399"/>
        </a:buClr>
        <a:buFont typeface="Times New Roman" pitchFamily="-109" charset="0"/>
        <a:buChar char="–"/>
        <a:defRPr>
          <a:solidFill>
            <a:schemeClr val="tx1"/>
          </a:solidFill>
          <a:latin typeface="+mn-lt"/>
          <a:ea typeface="+mn-ea"/>
        </a:defRPr>
      </a:lvl8pPr>
      <a:lvl9pPr marL="2743200" algn="l" rtl="0" eaLnBrk="0" fontAlgn="base" hangingPunct="0">
        <a:spcBef>
          <a:spcPct val="0"/>
        </a:spcBef>
        <a:spcAft>
          <a:spcPct val="25000"/>
        </a:spcAft>
        <a:buClr>
          <a:srgbClr val="003399"/>
        </a:buClr>
        <a:buFont typeface="Times New Roman" pitchFamily="-109" charset="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slide" Target="slide1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80.png"/><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80.png"/><Relationship Id="rId4" Type="http://schemas.openxmlformats.org/officeDocument/2006/relationships/slide" Target="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slide" Target="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slide" Target="slide11.xml"/><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slide" Target="slide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4.jpeg"/><Relationship Id="rId7" Type="http://schemas.openxmlformats.org/officeDocument/2006/relationships/image" Target="../media/image8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jpeg"/><Relationship Id="rId5" Type="http://schemas.openxmlformats.org/officeDocument/2006/relationships/image" Target="../media/image87.png"/><Relationship Id="rId10" Type="http://schemas.openxmlformats.org/officeDocument/2006/relationships/image" Target="../media/image92.jpeg"/><Relationship Id="rId4" Type="http://schemas.openxmlformats.org/officeDocument/2006/relationships/image" Target="../media/image86.png"/><Relationship Id="rId9"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105.png"/><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Placeholder 1"/>
          <p:cNvSpPr>
            <a:spLocks noGrp="1"/>
          </p:cNvSpPr>
          <p:nvPr>
            <p:ph type="body" sz="quarter" idx="11"/>
          </p:nvPr>
        </p:nvSpPr>
        <p:spPr bwMode="auto">
          <a:xfrm>
            <a:off x="465138" y="2125663"/>
            <a:ext cx="8678862" cy="754062"/>
          </a:xfrm>
          <a:noFill/>
          <a:ln>
            <a:miter lim="800000"/>
            <a:headEnd/>
            <a:tailEnd/>
          </a:ln>
        </p:spPr>
        <p:txBody>
          <a:bodyPr vert="horz" wrap="square" lIns="91440" tIns="45720" rIns="91440" bIns="45720" numCol="1" anchor="t" anchorCtr="0" compatLnSpc="1">
            <a:prstTxWarp prst="textNoShape">
              <a:avLst/>
            </a:prstTxWarp>
          </a:bodyPr>
          <a:lstStyle/>
          <a:p>
            <a:pPr marL="0" indent="0"/>
            <a:r>
              <a:rPr lang="es-US" sz="4000" dirty="0" smtClean="0">
                <a:latin typeface="Calibri" pitchFamily="-60" charset="0"/>
                <a:ea typeface="Calibri" pitchFamily="-60" charset="0"/>
                <a:cs typeface="Calibri" pitchFamily="-60" charset="0"/>
              </a:rPr>
              <a:t>Mejore el panorama de su jubilación</a:t>
            </a:r>
            <a:endParaRPr lang="en-US" sz="4000" dirty="0" smtClean="0">
              <a:latin typeface="Calibri" pitchFamily="-60" charset="0"/>
              <a:ea typeface="Calibri" pitchFamily="-60" charset="0"/>
              <a:cs typeface="Calibri" pitchFamily="-60" charset="0"/>
            </a:endParaRPr>
          </a:p>
        </p:txBody>
      </p:sp>
      <p:sp>
        <p:nvSpPr>
          <p:cNvPr id="8194" name="Text Placeholder 2"/>
          <p:cNvSpPr>
            <a:spLocks noGrp="1"/>
          </p:cNvSpPr>
          <p:nvPr>
            <p:ph type="body" sz="quarter" idx="12"/>
          </p:nvPr>
        </p:nvSpPr>
        <p:spPr bwMode="auto">
          <a:xfrm>
            <a:off x="477838" y="2798763"/>
            <a:ext cx="5564187" cy="871537"/>
          </a:xfrm>
          <a:noFill/>
          <a:ln>
            <a:miter lim="800000"/>
            <a:headEnd/>
            <a:tailEnd/>
          </a:ln>
        </p:spPr>
        <p:txBody>
          <a:bodyPr vert="horz" wrap="square" lIns="91440" tIns="45720" rIns="91440" bIns="45720" numCol="1" anchor="t" anchorCtr="0" compatLnSpc="1">
            <a:prstTxWarp prst="textNoShape">
              <a:avLst/>
            </a:prstTxWarp>
          </a:bodyPr>
          <a:lstStyle/>
          <a:p>
            <a:pPr marL="0" indent="0"/>
            <a:r>
              <a:rPr lang="es-US" dirty="0" smtClean="0">
                <a:latin typeface="Calibri" pitchFamily="-60" charset="0"/>
                <a:ea typeface="Calibri" pitchFamily="-60" charset="0"/>
                <a:cs typeface="Calibri" pitchFamily="-60" charset="0"/>
              </a:rPr>
              <a:t>Inscríbase en el Plan</a:t>
            </a:r>
          </a:p>
        </p:txBody>
      </p:sp>
      <p:pic>
        <p:nvPicPr>
          <p:cNvPr id="5" name="Picture 4" descr="TRSolutions_KO_White.png"/>
          <p:cNvPicPr>
            <a:picLocks noChangeAspect="1"/>
          </p:cNvPicPr>
          <p:nvPr/>
        </p:nvPicPr>
        <p:blipFill>
          <a:blip r:embed="rId3"/>
          <a:stretch>
            <a:fillRect/>
          </a:stretch>
        </p:blipFill>
        <p:spPr>
          <a:xfrm>
            <a:off x="442334" y="348763"/>
            <a:ext cx="2360998" cy="936963"/>
          </a:xfrm>
          <a:prstGeom prst="rect">
            <a:avLst/>
          </a:prstGeom>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4775200" y="2006905"/>
            <a:ext cx="4006850" cy="2086725"/>
          </a:xfrm>
          <a:prstGeom prst="rect">
            <a:avLst/>
          </a:prstGeom>
          <a:noFill/>
          <a:ln w="9525">
            <a:noFill/>
            <a:miter lim="800000"/>
            <a:headEnd/>
            <a:tailEnd/>
          </a:ln>
        </p:spPr>
        <p:txBody>
          <a:bodyPr wrap="square">
            <a:prstTxWarp prst="textNoShape">
              <a:avLst/>
            </a:prstTxWarp>
            <a:spAutoFit/>
          </a:bodyPr>
          <a:lstStyle/>
          <a:p>
            <a:pPr>
              <a:lnSpc>
                <a:spcPct val="90000"/>
              </a:lnSpc>
              <a:defRPr/>
            </a:pPr>
            <a:r>
              <a:rPr lang="es-US" sz="3600" dirty="0" smtClean="0">
                <a:solidFill>
                  <a:schemeClr val="accent5"/>
                </a:solidFill>
                <a:latin typeface="Calibri" charset="0"/>
                <a:ea typeface="Calibri" charset="0"/>
                <a:cs typeface="Calibri" charset="0"/>
              </a:rPr>
              <a:t>contribución paralela del empleador/ ganancias</a:t>
            </a:r>
            <a:endParaRPr lang="es-US" sz="3600" dirty="0">
              <a:solidFill>
                <a:schemeClr val="accent5"/>
              </a:solidFill>
              <a:latin typeface="Times" pitchFamily="-123" charset="0"/>
              <a:ea typeface="ＭＳ Ｐゴシック" pitchFamily="-123" charset="-128"/>
              <a:cs typeface="ＭＳ Ｐゴシック" pitchFamily="-123" charset="-128"/>
            </a:endParaRPr>
          </a:p>
        </p:txBody>
      </p:sp>
      <p:sp>
        <p:nvSpPr>
          <p:cNvPr id="13316" name="TextBox 8"/>
          <p:cNvSpPr txBox="1">
            <a:spLocks noChangeArrowheads="1"/>
          </p:cNvSpPr>
          <p:nvPr/>
        </p:nvSpPr>
        <p:spPr bwMode="auto">
          <a:xfrm>
            <a:off x="4775200" y="4445305"/>
            <a:ext cx="2690813" cy="701675"/>
          </a:xfrm>
          <a:prstGeom prst="rect">
            <a:avLst/>
          </a:prstGeom>
          <a:noFill/>
          <a:ln w="9525">
            <a:noFill/>
            <a:miter lim="800000"/>
            <a:headEnd/>
            <a:tailEnd/>
          </a:ln>
        </p:spPr>
        <p:txBody>
          <a:bodyPr>
            <a:prstTxWarp prst="textNoShape">
              <a:avLst/>
            </a:prstTxWarp>
            <a:spAutoFit/>
          </a:bodyPr>
          <a:lstStyle/>
          <a:p>
            <a:pPr>
              <a:defRPr/>
            </a:pPr>
            <a:r>
              <a:rPr lang="es-US" sz="4000" smtClean="0">
                <a:solidFill>
                  <a:schemeClr val="accent5"/>
                </a:solidFill>
                <a:latin typeface="Calibri" pitchFamily="-123" charset="0"/>
                <a:ea typeface="Calibri" pitchFamily="-123" charset="0"/>
                <a:cs typeface="Calibri" pitchFamily="-123" charset="0"/>
              </a:rPr>
              <a:t>$149,527</a:t>
            </a:r>
            <a:endParaRPr lang="es-US" sz="2000">
              <a:latin typeface="Calibri" pitchFamily="-123" charset="0"/>
              <a:ea typeface="Calibri" pitchFamily="-123" charset="0"/>
              <a:cs typeface="Calibri" pitchFamily="-123" charset="0"/>
            </a:endParaRPr>
          </a:p>
        </p:txBody>
      </p:sp>
      <p:sp>
        <p:nvSpPr>
          <p:cNvPr id="13321" name="Text Box 9"/>
          <p:cNvSpPr txBox="1">
            <a:spLocks noChangeArrowheads="1"/>
          </p:cNvSpPr>
          <p:nvPr/>
        </p:nvSpPr>
        <p:spPr bwMode="auto">
          <a:xfrm>
            <a:off x="4868863" y="3854755"/>
            <a:ext cx="1971675" cy="884238"/>
          </a:xfrm>
          <a:prstGeom prst="rect">
            <a:avLst/>
          </a:prstGeom>
          <a:noFill/>
          <a:ln w="9525">
            <a:noFill/>
            <a:miter lim="800000"/>
            <a:headEnd/>
            <a:tailEnd/>
          </a:ln>
        </p:spPr>
        <p:txBody>
          <a:bodyPr>
            <a:prstTxWarp prst="textNoShape">
              <a:avLst/>
            </a:prstTxWarp>
            <a:spAutoFit/>
          </a:bodyPr>
          <a:lstStyle/>
          <a:p>
            <a:pPr algn="ctr">
              <a:spcBef>
                <a:spcPct val="50000"/>
              </a:spcBef>
            </a:pPr>
            <a:r>
              <a:rPr lang="es-US" sz="5200" dirty="0" smtClean="0">
                <a:solidFill>
                  <a:schemeClr val="accent2"/>
                </a:solidFill>
                <a:latin typeface="Calibri" pitchFamily="-60" charset="0"/>
                <a:ea typeface="Calibri" pitchFamily="-60" charset="0"/>
                <a:cs typeface="Calibri" pitchFamily="-60" charset="0"/>
              </a:rPr>
              <a:t>+</a:t>
            </a:r>
            <a:endParaRPr lang="es-US" sz="5200" dirty="0">
              <a:solidFill>
                <a:schemeClr val="accent2"/>
              </a:solidFill>
              <a:latin typeface="Calibri" pitchFamily="-60" charset="0"/>
              <a:ea typeface="Calibri" pitchFamily="-60" charset="0"/>
              <a:cs typeface="Calibri" pitchFamily="-60" charset="0"/>
            </a:endParaRPr>
          </a:p>
        </p:txBody>
      </p:sp>
      <p:sp>
        <p:nvSpPr>
          <p:cNvPr id="36868" name="Title 1"/>
          <p:cNvSpPr>
            <a:spLocks noGrp="1"/>
          </p:cNvSpPr>
          <p:nvPr>
            <p:ph type="title"/>
          </p:nvPr>
        </p:nvSpPr>
        <p:spPr bwMode="auto">
          <a:xfrm>
            <a:off x="457200" y="571500"/>
            <a:ext cx="8686800" cy="1143000"/>
          </a:xfrm>
          <a:noFill/>
          <a:ln>
            <a:miter lim="800000"/>
            <a:headEnd/>
            <a:tailEnd/>
          </a:ln>
        </p:spPr>
        <p:txBody>
          <a:bodyPr vert="horz" wrap="square" lIns="91440" tIns="45720" rIns="91440" bIns="45720" numCol="1" anchor="t" anchorCtr="0" compatLnSpc="1">
            <a:prstTxWarp prst="textNoShape">
              <a:avLst/>
            </a:prstTxWarp>
          </a:bodyPr>
          <a:lstStyle/>
          <a:p>
            <a:r>
              <a:rPr lang="es-US" dirty="0" smtClean="0">
                <a:ea typeface="ＭＳ Ｐゴシック" pitchFamily="-60" charset="-128"/>
                <a:cs typeface="ＭＳ Ｐゴシック" pitchFamily="-60" charset="-128"/>
              </a:rPr>
              <a:t>Cómo una contribución paralela aumenta el efecto de bola de nieve</a:t>
            </a:r>
          </a:p>
        </p:txBody>
      </p:sp>
      <p:sp>
        <p:nvSpPr>
          <p:cNvPr id="7" name="TextBox 6"/>
          <p:cNvSpPr txBox="1">
            <a:spLocks noChangeArrowheads="1"/>
          </p:cNvSpPr>
          <p:nvPr/>
        </p:nvSpPr>
        <p:spPr bwMode="auto">
          <a:xfrm>
            <a:off x="4775200" y="4999343"/>
            <a:ext cx="3635375" cy="400110"/>
          </a:xfrm>
          <a:prstGeom prst="rect">
            <a:avLst/>
          </a:prstGeom>
          <a:noFill/>
          <a:ln w="9525">
            <a:noFill/>
            <a:miter lim="800000"/>
            <a:headEnd/>
            <a:tailEnd/>
          </a:ln>
        </p:spPr>
        <p:txBody>
          <a:bodyPr>
            <a:prstTxWarp prst="textNoShape">
              <a:avLst/>
            </a:prstTxWarp>
            <a:spAutoFit/>
          </a:bodyPr>
          <a:lstStyle/>
          <a:p>
            <a:r>
              <a:rPr lang="es-US" sz="2000" dirty="0" smtClean="0">
                <a:latin typeface="Calibri" pitchFamily="-60" charset="0"/>
                <a:ea typeface="Calibri" pitchFamily="-60" charset="0"/>
                <a:cs typeface="Calibri" pitchFamily="-60" charset="0"/>
              </a:rPr>
              <a:t>Sus ahorros/ganancias del plan</a:t>
            </a:r>
            <a:endParaRPr lang="es-US" sz="2000" dirty="0"/>
          </a:p>
        </p:txBody>
      </p:sp>
      <p:sp>
        <p:nvSpPr>
          <p:cNvPr id="14" name="TextBox 13"/>
          <p:cNvSpPr txBox="1"/>
          <p:nvPr/>
        </p:nvSpPr>
        <p:spPr>
          <a:xfrm>
            <a:off x="515937" y="6100870"/>
            <a:ext cx="8070851" cy="757130"/>
          </a:xfrm>
          <a:prstGeom prst="rect">
            <a:avLst/>
          </a:prstGeom>
          <a:noFill/>
        </p:spPr>
        <p:txBody>
          <a:bodyPr wrap="square" rtlCol="0">
            <a:spAutoFit/>
          </a:bodyPr>
          <a:lstStyle/>
          <a:p>
            <a:pPr>
              <a:lnSpc>
                <a:spcPct val="80000"/>
              </a:lnSpc>
            </a:pPr>
            <a:r>
              <a:rPr lang="es-US" sz="1800" dirty="0" smtClean="0">
                <a:solidFill>
                  <a:srgbClr val="808080"/>
                </a:solidFill>
                <a:latin typeface="Calibri"/>
              </a:rPr>
              <a:t>Las contribuciones paralelas están sujetas a los requisitos de titularidad del plan. Las descripciones de las características y los beneficios del plan están sujetas al documento oficial del plan, el cual regirá en caso de alguna inconsistencia</a:t>
            </a:r>
            <a:r>
              <a:rPr lang="es-US" sz="1800" dirty="0" smtClean="0">
                <a:solidFill>
                  <a:schemeClr val="bg2"/>
                </a:solidFill>
                <a:latin typeface="+mn-lt"/>
              </a:rPr>
              <a:t>.</a:t>
            </a:r>
            <a:endParaRPr lang="es-US" sz="1800" dirty="0">
              <a:solidFill>
                <a:schemeClr val="bg2"/>
              </a:solidFill>
              <a:latin typeface="+mn-lt"/>
            </a:endParaRPr>
          </a:p>
        </p:txBody>
      </p:sp>
      <p:pic>
        <p:nvPicPr>
          <p:cNvPr id="15" name="Picture 14"/>
          <p:cNvPicPr>
            <a:picLocks noChangeAspect="1"/>
          </p:cNvPicPr>
          <p:nvPr/>
        </p:nvPicPr>
        <p:blipFill rotWithShape="1">
          <a:blip r:embed="rId3" cstate="screen">
            <a:extLst/>
          </a:blip>
          <a:srcRect/>
          <a:stretch/>
        </p:blipFill>
        <p:spPr>
          <a:xfrm>
            <a:off x="1726996" y="1638440"/>
            <a:ext cx="2893325" cy="4094328"/>
          </a:xfrm>
          <a:prstGeom prst="roundRect">
            <a:avLst>
              <a:gd name="adj" fmla="val 8594"/>
            </a:avLst>
          </a:prstGeom>
          <a:solidFill>
            <a:srgbClr val="FFFFFF">
              <a:shade val="85000"/>
            </a:srgbClr>
          </a:solidFill>
          <a:ln>
            <a:noFill/>
          </a:ln>
          <a:effectLst>
            <a:reflection blurRad="12700" stA="38000" endPos="15000" dist="5000" dir="5400000" sy="-100000" algn="bl" rotWithShape="0"/>
          </a:effectLst>
        </p:spPr>
      </p:pic>
      <p:pic>
        <p:nvPicPr>
          <p:cNvPr id="16" name="Picture 15"/>
          <p:cNvPicPr>
            <a:picLocks noChangeAspect="1"/>
          </p:cNvPicPr>
          <p:nvPr/>
        </p:nvPicPr>
        <p:blipFill>
          <a:blip r:embed="rId4"/>
          <a:stretch>
            <a:fillRect/>
          </a:stretch>
        </p:blipFill>
        <p:spPr>
          <a:xfrm>
            <a:off x="2147888" y="3534080"/>
            <a:ext cx="2028825" cy="2198688"/>
          </a:xfrm>
          <a:prstGeom prst="rect">
            <a:avLst/>
          </a:prstGeom>
          <a:effectLst>
            <a:outerShdw blurRad="228600" dist="114300" dir="5400000" algn="t" rotWithShape="0">
              <a:srgbClr val="0440B8">
                <a:alpha val="30000"/>
              </a:srgbClr>
            </a:outerShdw>
          </a:effectLst>
        </p:spPr>
      </p:pic>
      <p:pic>
        <p:nvPicPr>
          <p:cNvPr id="17" name="Picture 16"/>
          <p:cNvPicPr>
            <a:picLocks noChangeAspect="1"/>
          </p:cNvPicPr>
          <p:nvPr/>
        </p:nvPicPr>
        <p:blipFill>
          <a:blip r:embed="rId5"/>
          <a:stretch>
            <a:fillRect/>
          </a:stretch>
        </p:blipFill>
        <p:spPr>
          <a:xfrm>
            <a:off x="2392363" y="2332343"/>
            <a:ext cx="1536700" cy="1666875"/>
          </a:xfrm>
          <a:prstGeom prst="rect">
            <a:avLst/>
          </a:prstGeom>
          <a:effectLst>
            <a:outerShdw blurRad="228600" dist="114300" dir="5400000" algn="t" rotWithShape="0">
              <a:srgbClr val="0440B8">
                <a:alpha val="30000"/>
              </a:srgbClr>
            </a:outerShdw>
          </a:effectLst>
        </p:spPr>
      </p:pic>
      <p:pic>
        <p:nvPicPr>
          <p:cNvPr id="18" name="Picture 17"/>
          <p:cNvPicPr>
            <a:picLocks noChangeAspect="1"/>
          </p:cNvPicPr>
          <p:nvPr/>
        </p:nvPicPr>
        <p:blipFill>
          <a:blip r:embed="rId6"/>
          <a:srcRect/>
          <a:stretch>
            <a:fillRect/>
          </a:stretch>
        </p:blipFill>
        <p:spPr bwMode="auto">
          <a:xfrm>
            <a:off x="2163763" y="1959280"/>
            <a:ext cx="2305050" cy="4144963"/>
          </a:xfrm>
          <a:prstGeom prst="rect">
            <a:avLst/>
          </a:prstGeom>
          <a:noFill/>
          <a:ln w="9525">
            <a:noFill/>
            <a:miter lim="800000"/>
            <a:headEnd/>
            <a:tailEnd/>
          </a:ln>
        </p:spPr>
      </p:pic>
      <p:pic>
        <p:nvPicPr>
          <p:cNvPr id="19" name="Picture 18"/>
          <p:cNvPicPr>
            <a:picLocks noChangeAspect="1"/>
          </p:cNvPicPr>
          <p:nvPr/>
        </p:nvPicPr>
        <p:blipFill>
          <a:blip r:embed="rId7"/>
          <a:srcRect/>
          <a:stretch>
            <a:fillRect/>
          </a:stretch>
        </p:blipFill>
        <p:spPr bwMode="auto">
          <a:xfrm>
            <a:off x="2163763" y="1959280"/>
            <a:ext cx="2305050" cy="41449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500"/>
                                        <p:tgtEl>
                                          <p:spTgt spid="1331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321"/>
                                        </p:tgtEl>
                                        <p:attrNameLst>
                                          <p:attrName>style.visibility</p:attrName>
                                        </p:attrNameLst>
                                      </p:cBhvr>
                                      <p:to>
                                        <p:strVal val="visible"/>
                                      </p:to>
                                    </p:set>
                                    <p:animEffect transition="in" filter="fade">
                                      <p:cBhvr>
                                        <p:cTn id="15" dur="500"/>
                                        <p:tgtEl>
                                          <p:spTgt spid="13321"/>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25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22" presetClass="entr" presetSubtype="8" fill="hold" nodeType="withEffect">
                                  <p:stCondLst>
                                    <p:cond delay="50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316" grpId="0"/>
      <p:bldP spid="13321" grpId="0"/>
      <p:bldP spid="7"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blip>
          <a:stretch>
            <a:fillRect/>
          </a:stretch>
        </p:blipFill>
        <p:spPr>
          <a:xfrm>
            <a:off x="520260" y="1861886"/>
            <a:ext cx="8130284" cy="2699254"/>
          </a:xfrm>
          <a:prstGeom prst="roundRect">
            <a:avLst>
              <a:gd name="adj" fmla="val 8594"/>
            </a:avLst>
          </a:prstGeom>
          <a:solidFill>
            <a:srgbClr val="FFFFFF">
              <a:shade val="85000"/>
            </a:srgbClr>
          </a:solidFill>
          <a:ln>
            <a:noFill/>
          </a:ln>
          <a:effectLst>
            <a:reflection blurRad="12700" stA="38000" endPos="15000" dist="5000" dir="5400000" sy="-100000" algn="bl" rotWithShape="0"/>
          </a:effectLst>
        </p:spPr>
      </p:pic>
      <p:pic>
        <p:nvPicPr>
          <p:cNvPr id="3" name="Picture 2"/>
          <p:cNvPicPr>
            <a:picLocks noChangeAspect="1"/>
          </p:cNvPicPr>
          <p:nvPr/>
        </p:nvPicPr>
        <p:blipFill>
          <a:blip r:embed="rId4"/>
          <a:srcRect/>
          <a:stretch>
            <a:fillRect/>
          </a:stretch>
        </p:blipFill>
        <p:spPr bwMode="auto">
          <a:xfrm>
            <a:off x="1900238" y="3392488"/>
            <a:ext cx="730250" cy="449262"/>
          </a:xfrm>
          <a:prstGeom prst="rect">
            <a:avLst/>
          </a:prstGeom>
          <a:noFill/>
          <a:ln w="9525">
            <a:noFill/>
            <a:miter lim="800000"/>
            <a:headEnd/>
            <a:tailEnd/>
          </a:ln>
        </p:spPr>
      </p:pic>
      <p:pic>
        <p:nvPicPr>
          <p:cNvPr id="4" name="Picture 3"/>
          <p:cNvPicPr>
            <a:picLocks noChangeAspect="1"/>
          </p:cNvPicPr>
          <p:nvPr/>
        </p:nvPicPr>
        <p:blipFill>
          <a:blip r:embed="rId5"/>
          <a:srcRect l="39337" r="41466"/>
          <a:stretch>
            <a:fillRect/>
          </a:stretch>
        </p:blipFill>
        <p:spPr bwMode="auto">
          <a:xfrm>
            <a:off x="3763963" y="1957388"/>
            <a:ext cx="1560512" cy="2700337"/>
          </a:xfrm>
          <a:prstGeom prst="rect">
            <a:avLst/>
          </a:prstGeom>
          <a:noFill/>
          <a:ln w="9525">
            <a:noFill/>
            <a:miter lim="800000"/>
            <a:headEnd/>
            <a:tailEnd/>
          </a:ln>
        </p:spPr>
      </p:pic>
      <p:pic>
        <p:nvPicPr>
          <p:cNvPr id="5" name="Picture 4"/>
          <p:cNvPicPr>
            <a:picLocks noChangeAspect="1"/>
          </p:cNvPicPr>
          <p:nvPr/>
        </p:nvPicPr>
        <p:blipFill>
          <a:blip r:embed="rId6"/>
          <a:srcRect l="78749"/>
          <a:stretch>
            <a:fillRect/>
          </a:stretch>
        </p:blipFill>
        <p:spPr bwMode="auto">
          <a:xfrm>
            <a:off x="6923088" y="1957388"/>
            <a:ext cx="1727200" cy="2700337"/>
          </a:xfrm>
          <a:prstGeom prst="rect">
            <a:avLst/>
          </a:prstGeom>
          <a:noFill/>
          <a:ln w="9525">
            <a:noFill/>
            <a:miter lim="800000"/>
            <a:headEnd/>
            <a:tailEnd/>
          </a:ln>
        </p:spPr>
      </p:pic>
      <p:sp>
        <p:nvSpPr>
          <p:cNvPr id="38917" name="Title 1"/>
          <p:cNvSpPr>
            <a:spLocks noGrp="1"/>
          </p:cNvSpPr>
          <p:nvPr>
            <p:ph type="title"/>
          </p:nvPr>
        </p:nvSpPr>
        <p:spPr bwMode="auto">
          <a:xfrm>
            <a:off x="457200" y="6667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US" dirty="0" smtClean="0">
                <a:ea typeface="ＭＳ Ｐゴシック" pitchFamily="-60" charset="-128"/>
                <a:cs typeface="ＭＳ Ｐゴシック" pitchFamily="-60" charset="-128"/>
              </a:rPr>
              <a:t>Cómo establecer sus metas de ahorro</a:t>
            </a:r>
          </a:p>
        </p:txBody>
      </p:sp>
      <p:sp>
        <p:nvSpPr>
          <p:cNvPr id="16" name="TextBox 42"/>
          <p:cNvSpPr txBox="1">
            <a:spLocks noChangeArrowheads="1"/>
          </p:cNvSpPr>
          <p:nvPr/>
        </p:nvSpPr>
        <p:spPr bwMode="auto">
          <a:xfrm>
            <a:off x="559629" y="4862929"/>
            <a:ext cx="2751344" cy="646331"/>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eaLnBrk="1" hangingPunct="1">
              <a:lnSpc>
                <a:spcPct val="90000"/>
              </a:lnSpc>
              <a:spcAft>
                <a:spcPts val="2400"/>
              </a:spcAft>
              <a:defRPr/>
            </a:pPr>
            <a:r>
              <a:rPr lang="es-US" sz="2000" dirty="0" smtClean="0">
                <a:latin typeface="+mn-lt"/>
                <a:cs typeface="ＭＳ Ｐゴシック" charset="-128"/>
              </a:rPr>
              <a:t>Reciba su </a:t>
            </a:r>
            <a:r>
              <a:rPr lang="es-US" sz="2000" b="1" dirty="0" smtClean="0">
                <a:latin typeface="+mn-lt"/>
                <a:cs typeface="ＭＳ Ｐゴシック" charset="-128"/>
              </a:rPr>
              <a:t>contribución paralela </a:t>
            </a:r>
            <a:r>
              <a:rPr lang="es-US" sz="2000" dirty="0" smtClean="0">
                <a:latin typeface="+mn-lt"/>
                <a:cs typeface="ＭＳ Ｐゴシック" charset="-128"/>
              </a:rPr>
              <a:t>completa</a:t>
            </a:r>
            <a:endParaRPr lang="es-US" sz="2000" dirty="0">
              <a:latin typeface="+mn-lt"/>
              <a:cs typeface="ＭＳ Ｐゴシック" charset="-128"/>
            </a:endParaRPr>
          </a:p>
        </p:txBody>
      </p:sp>
      <p:sp>
        <p:nvSpPr>
          <p:cNvPr id="11" name="TextBox 42"/>
          <p:cNvSpPr txBox="1">
            <a:spLocks noChangeArrowheads="1"/>
          </p:cNvSpPr>
          <p:nvPr/>
        </p:nvSpPr>
        <p:spPr bwMode="auto">
          <a:xfrm>
            <a:off x="3467894" y="4883221"/>
            <a:ext cx="2152650" cy="646331"/>
          </a:xfrm>
          <a:prstGeom prst="rect">
            <a:avLst/>
          </a:prstGeom>
          <a:noFill/>
          <a:ln>
            <a:noFill/>
          </a:ln>
          <a:extLst/>
        </p:spPr>
        <p:txBody>
          <a:bodyPr>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algn="ctr" eaLnBrk="1" hangingPunct="1">
              <a:lnSpc>
                <a:spcPct val="90000"/>
              </a:lnSpc>
              <a:spcAft>
                <a:spcPts val="2400"/>
              </a:spcAft>
              <a:defRPr/>
            </a:pPr>
            <a:r>
              <a:rPr lang="es-US" sz="2000" b="1" dirty="0" smtClean="0">
                <a:latin typeface="+mn-lt"/>
                <a:cs typeface="ＭＳ Ｐゴシック" charset="-128"/>
              </a:rPr>
              <a:t>Aporte el 10%</a:t>
            </a:r>
            <a:r>
              <a:rPr lang="es-US" sz="2000" dirty="0" smtClean="0">
                <a:latin typeface="+mn-lt"/>
                <a:cs typeface="ＭＳ Ｐゴシック" charset="-128"/>
              </a:rPr>
              <a:t> </a:t>
            </a:r>
            <a:br>
              <a:rPr lang="es-US" sz="2000" dirty="0" smtClean="0">
                <a:latin typeface="+mn-lt"/>
                <a:cs typeface="ＭＳ Ｐゴシック" charset="-128"/>
              </a:rPr>
            </a:br>
            <a:r>
              <a:rPr lang="es-US" sz="2000" dirty="0" smtClean="0">
                <a:latin typeface="+mn-lt"/>
                <a:cs typeface="ＭＳ Ｐゴシック" charset="-128"/>
              </a:rPr>
              <a:t>de su pago actual</a:t>
            </a:r>
            <a:endParaRPr lang="es-US" sz="2000" dirty="0">
              <a:latin typeface="+mn-lt"/>
              <a:cs typeface="ＭＳ Ｐゴシック" charset="-128"/>
            </a:endParaRPr>
          </a:p>
        </p:txBody>
      </p:sp>
      <p:sp>
        <p:nvSpPr>
          <p:cNvPr id="12" name="TextBox 42"/>
          <p:cNvSpPr txBox="1">
            <a:spLocks noChangeArrowheads="1"/>
          </p:cNvSpPr>
          <p:nvPr/>
        </p:nvSpPr>
        <p:spPr bwMode="auto">
          <a:xfrm>
            <a:off x="6089516" y="4889642"/>
            <a:ext cx="2549660" cy="923330"/>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algn="r" eaLnBrk="1" hangingPunct="1">
              <a:lnSpc>
                <a:spcPct val="90000"/>
              </a:lnSpc>
              <a:spcAft>
                <a:spcPts val="2400"/>
              </a:spcAft>
              <a:defRPr/>
            </a:pPr>
            <a:r>
              <a:rPr lang="es-US" sz="2000" dirty="0" smtClean="0">
                <a:latin typeface="+mn-lt"/>
                <a:cs typeface="ＭＳ Ｐゴシック" charset="-128"/>
              </a:rPr>
              <a:t>La </a:t>
            </a:r>
            <a:r>
              <a:rPr lang="es-US" sz="2000" b="1" dirty="0" smtClean="0">
                <a:latin typeface="+mn-lt"/>
                <a:cs typeface="ＭＳ Ｐゴシック" charset="-128"/>
              </a:rPr>
              <a:t>aportación máxima </a:t>
            </a:r>
            <a:r>
              <a:rPr lang="es-US" sz="2000" dirty="0" smtClean="0">
                <a:latin typeface="+mn-lt"/>
                <a:cs typeface="ＭＳ Ｐゴシック" charset="-128"/>
              </a:rPr>
              <a:t>permitida en su plan de [$17,500]</a:t>
            </a:r>
            <a:endParaRPr lang="es-US" sz="2000" dirty="0">
              <a:latin typeface="+mn-lt"/>
              <a:cs typeface="ＭＳ Ｐゴシック" charset="-128"/>
            </a:endParaRPr>
          </a:p>
        </p:txBody>
      </p:sp>
      <p:sp>
        <p:nvSpPr>
          <p:cNvPr id="55" name="TextBox 42"/>
          <p:cNvSpPr txBox="1">
            <a:spLocks noChangeArrowheads="1"/>
          </p:cNvSpPr>
          <p:nvPr/>
        </p:nvSpPr>
        <p:spPr bwMode="auto">
          <a:xfrm>
            <a:off x="505838" y="2189507"/>
            <a:ext cx="1789890" cy="646331"/>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algn="ctr" eaLnBrk="1" hangingPunct="1">
              <a:spcAft>
                <a:spcPts val="2400"/>
              </a:spcAft>
              <a:defRPr/>
            </a:pPr>
            <a:r>
              <a:rPr lang="es-US" sz="3600" dirty="0" smtClean="0">
                <a:solidFill>
                  <a:schemeClr val="accent1"/>
                </a:solidFill>
                <a:latin typeface="+mn-lt"/>
                <a:cs typeface="ＭＳ Ｐゴシック" charset="-128"/>
              </a:rPr>
              <a:t>Paralela</a:t>
            </a:r>
            <a:endParaRPr lang="es-US" sz="3600" dirty="0">
              <a:solidFill>
                <a:schemeClr val="accent1"/>
              </a:solidFill>
              <a:latin typeface="+mn-lt"/>
              <a:cs typeface="ＭＳ Ｐゴシック" charset="-128"/>
            </a:endParaRPr>
          </a:p>
        </p:txBody>
      </p:sp>
      <p:sp>
        <p:nvSpPr>
          <p:cNvPr id="56" name="TextBox 42"/>
          <p:cNvSpPr txBox="1">
            <a:spLocks noChangeArrowheads="1"/>
          </p:cNvSpPr>
          <p:nvPr/>
        </p:nvSpPr>
        <p:spPr bwMode="auto">
          <a:xfrm>
            <a:off x="3968824" y="2165901"/>
            <a:ext cx="1284288" cy="646113"/>
          </a:xfrm>
          <a:prstGeom prst="rect">
            <a:avLst/>
          </a:prstGeom>
          <a:noFill/>
          <a:ln>
            <a:noFill/>
          </a:ln>
          <a:extLst/>
        </p:spPr>
        <p:txBody>
          <a:bodyPr>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algn="ctr" eaLnBrk="1" hangingPunct="1">
              <a:spcAft>
                <a:spcPts val="2400"/>
              </a:spcAft>
              <a:defRPr/>
            </a:pPr>
            <a:r>
              <a:rPr lang="es-US" sz="3600" dirty="0" smtClean="0">
                <a:solidFill>
                  <a:schemeClr val="accent1"/>
                </a:solidFill>
                <a:latin typeface="+mn-lt"/>
                <a:cs typeface="ＭＳ Ｐゴシック" charset="-128"/>
              </a:rPr>
              <a:t>10%</a:t>
            </a:r>
            <a:endParaRPr lang="es-US" sz="3600" dirty="0">
              <a:solidFill>
                <a:schemeClr val="accent1"/>
              </a:solidFill>
              <a:latin typeface="+mn-lt"/>
              <a:cs typeface="ＭＳ Ｐゴシック" charset="-128"/>
            </a:endParaRPr>
          </a:p>
        </p:txBody>
      </p:sp>
      <p:sp>
        <p:nvSpPr>
          <p:cNvPr id="57" name="TextBox 42"/>
          <p:cNvSpPr txBox="1">
            <a:spLocks noChangeArrowheads="1"/>
          </p:cNvSpPr>
          <p:nvPr/>
        </p:nvSpPr>
        <p:spPr bwMode="auto">
          <a:xfrm>
            <a:off x="6906638" y="2189507"/>
            <a:ext cx="1692613" cy="646331"/>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algn="ctr" eaLnBrk="1" hangingPunct="1">
              <a:spcAft>
                <a:spcPts val="2400"/>
              </a:spcAft>
              <a:defRPr/>
            </a:pPr>
            <a:r>
              <a:rPr lang="es-US" sz="3600" dirty="0" smtClean="0">
                <a:solidFill>
                  <a:schemeClr val="accent1"/>
                </a:solidFill>
                <a:latin typeface="+mn-lt"/>
                <a:cs typeface="ＭＳ Ｐゴシック" charset="-128"/>
              </a:rPr>
              <a:t>Máxima</a:t>
            </a:r>
            <a:endParaRPr lang="es-US" sz="3600" dirty="0">
              <a:solidFill>
                <a:schemeClr val="accent1"/>
              </a:solidFill>
              <a:latin typeface="+mn-lt"/>
              <a:cs typeface="ＭＳ Ｐゴシック" charset="-128"/>
            </a:endParaRPr>
          </a:p>
        </p:txBody>
      </p:sp>
      <p:pic>
        <p:nvPicPr>
          <p:cNvPr id="24" name="Picture 23"/>
          <p:cNvPicPr>
            <a:picLocks noChangeAspect="1"/>
          </p:cNvPicPr>
          <p:nvPr/>
        </p:nvPicPr>
        <p:blipFill>
          <a:blip r:embed="rId4"/>
          <a:srcRect/>
          <a:stretch>
            <a:fillRect/>
          </a:stretch>
        </p:blipFill>
        <p:spPr bwMode="auto">
          <a:xfrm>
            <a:off x="2259013" y="3211513"/>
            <a:ext cx="730250" cy="449262"/>
          </a:xfrm>
          <a:prstGeom prst="rect">
            <a:avLst/>
          </a:prstGeom>
          <a:noFill/>
          <a:ln w="9525">
            <a:noFill/>
            <a:miter lim="800000"/>
            <a:headEnd/>
            <a:tailEnd/>
          </a:ln>
        </p:spPr>
      </p:pic>
      <p:pic>
        <p:nvPicPr>
          <p:cNvPr id="25" name="Picture 24"/>
          <p:cNvPicPr>
            <a:picLocks noChangeAspect="1"/>
          </p:cNvPicPr>
          <p:nvPr/>
        </p:nvPicPr>
        <p:blipFill>
          <a:blip r:embed="rId4"/>
          <a:srcRect/>
          <a:stretch>
            <a:fillRect/>
          </a:stretch>
        </p:blipFill>
        <p:spPr bwMode="auto">
          <a:xfrm>
            <a:off x="2660650" y="3392488"/>
            <a:ext cx="730250" cy="449262"/>
          </a:xfrm>
          <a:prstGeom prst="rect">
            <a:avLst/>
          </a:prstGeom>
          <a:noFill/>
          <a:ln w="9525">
            <a:noFill/>
            <a:miter lim="800000"/>
            <a:headEnd/>
            <a:tailEnd/>
          </a:ln>
        </p:spPr>
      </p:pic>
      <p:pic>
        <p:nvPicPr>
          <p:cNvPr id="26" name="Picture 25"/>
          <p:cNvPicPr>
            <a:picLocks noChangeAspect="1"/>
          </p:cNvPicPr>
          <p:nvPr/>
        </p:nvPicPr>
        <p:blipFill>
          <a:blip r:embed="rId4"/>
          <a:srcRect/>
          <a:stretch>
            <a:fillRect/>
          </a:stretch>
        </p:blipFill>
        <p:spPr bwMode="auto">
          <a:xfrm>
            <a:off x="3049588" y="3233738"/>
            <a:ext cx="730250" cy="449262"/>
          </a:xfrm>
          <a:prstGeom prst="rect">
            <a:avLst/>
          </a:prstGeom>
          <a:noFill/>
          <a:ln w="9525">
            <a:noFill/>
            <a:miter lim="800000"/>
            <a:headEnd/>
            <a:tailEnd/>
          </a:ln>
        </p:spPr>
      </p:pic>
      <p:pic>
        <p:nvPicPr>
          <p:cNvPr id="27" name="Picture 26"/>
          <p:cNvPicPr>
            <a:picLocks noChangeAspect="1"/>
          </p:cNvPicPr>
          <p:nvPr/>
        </p:nvPicPr>
        <p:blipFill>
          <a:blip r:embed="rId4"/>
          <a:srcRect/>
          <a:stretch>
            <a:fillRect/>
          </a:stretch>
        </p:blipFill>
        <p:spPr bwMode="auto">
          <a:xfrm>
            <a:off x="3422650" y="3392488"/>
            <a:ext cx="730250" cy="449262"/>
          </a:xfrm>
          <a:prstGeom prst="rect">
            <a:avLst/>
          </a:prstGeom>
          <a:noFill/>
          <a:ln w="9525">
            <a:noFill/>
            <a:miter lim="800000"/>
            <a:headEnd/>
            <a:tailEnd/>
          </a:ln>
        </p:spPr>
      </p:pic>
      <p:pic>
        <p:nvPicPr>
          <p:cNvPr id="28" name="Picture 27"/>
          <p:cNvPicPr>
            <a:picLocks noChangeAspect="1"/>
          </p:cNvPicPr>
          <p:nvPr/>
        </p:nvPicPr>
        <p:blipFill>
          <a:blip r:embed="rId4"/>
          <a:srcRect/>
          <a:stretch>
            <a:fillRect/>
          </a:stretch>
        </p:blipFill>
        <p:spPr bwMode="auto">
          <a:xfrm>
            <a:off x="5097463" y="3394075"/>
            <a:ext cx="730250" cy="449263"/>
          </a:xfrm>
          <a:prstGeom prst="rect">
            <a:avLst/>
          </a:prstGeom>
          <a:noFill/>
          <a:ln w="9525">
            <a:noFill/>
            <a:miter lim="800000"/>
            <a:headEnd/>
            <a:tailEnd/>
          </a:ln>
        </p:spPr>
      </p:pic>
      <p:pic>
        <p:nvPicPr>
          <p:cNvPr id="29" name="Picture 28"/>
          <p:cNvPicPr>
            <a:picLocks noChangeAspect="1"/>
          </p:cNvPicPr>
          <p:nvPr/>
        </p:nvPicPr>
        <p:blipFill>
          <a:blip r:embed="rId4"/>
          <a:srcRect/>
          <a:stretch>
            <a:fillRect/>
          </a:stretch>
        </p:blipFill>
        <p:spPr bwMode="auto">
          <a:xfrm>
            <a:off x="5456238" y="3213100"/>
            <a:ext cx="730250" cy="449263"/>
          </a:xfrm>
          <a:prstGeom prst="rect">
            <a:avLst/>
          </a:prstGeom>
          <a:noFill/>
          <a:ln w="9525">
            <a:noFill/>
            <a:miter lim="800000"/>
            <a:headEnd/>
            <a:tailEnd/>
          </a:ln>
        </p:spPr>
      </p:pic>
      <p:pic>
        <p:nvPicPr>
          <p:cNvPr id="30" name="Picture 29"/>
          <p:cNvPicPr>
            <a:picLocks noChangeAspect="1"/>
          </p:cNvPicPr>
          <p:nvPr/>
        </p:nvPicPr>
        <p:blipFill>
          <a:blip r:embed="rId4"/>
          <a:srcRect/>
          <a:stretch>
            <a:fillRect/>
          </a:stretch>
        </p:blipFill>
        <p:spPr bwMode="auto">
          <a:xfrm>
            <a:off x="5859463" y="3394075"/>
            <a:ext cx="730250" cy="449263"/>
          </a:xfrm>
          <a:prstGeom prst="rect">
            <a:avLst/>
          </a:prstGeom>
          <a:noFill/>
          <a:ln w="9525">
            <a:noFill/>
            <a:miter lim="800000"/>
            <a:headEnd/>
            <a:tailEnd/>
          </a:ln>
        </p:spPr>
      </p:pic>
      <p:pic>
        <p:nvPicPr>
          <p:cNvPr id="31" name="Picture 30"/>
          <p:cNvPicPr>
            <a:picLocks noChangeAspect="1"/>
          </p:cNvPicPr>
          <p:nvPr/>
        </p:nvPicPr>
        <p:blipFill>
          <a:blip r:embed="rId4"/>
          <a:srcRect/>
          <a:stretch>
            <a:fillRect/>
          </a:stretch>
        </p:blipFill>
        <p:spPr bwMode="auto">
          <a:xfrm>
            <a:off x="6246813" y="3236913"/>
            <a:ext cx="730250" cy="447675"/>
          </a:xfrm>
          <a:prstGeom prst="rect">
            <a:avLst/>
          </a:prstGeom>
          <a:noFill/>
          <a:ln w="9525">
            <a:noFill/>
            <a:miter lim="800000"/>
            <a:headEnd/>
            <a:tailEnd/>
          </a:ln>
        </p:spPr>
      </p:pic>
      <p:pic>
        <p:nvPicPr>
          <p:cNvPr id="32" name="Picture 31"/>
          <p:cNvPicPr>
            <a:picLocks noChangeAspect="1"/>
          </p:cNvPicPr>
          <p:nvPr/>
        </p:nvPicPr>
        <p:blipFill>
          <a:blip r:embed="rId4"/>
          <a:srcRect/>
          <a:stretch>
            <a:fillRect/>
          </a:stretch>
        </p:blipFill>
        <p:spPr bwMode="auto">
          <a:xfrm>
            <a:off x="6619875" y="3394075"/>
            <a:ext cx="730250" cy="449263"/>
          </a:xfrm>
          <a:prstGeom prst="rect">
            <a:avLst/>
          </a:prstGeom>
          <a:noFill/>
          <a:ln w="9525">
            <a:noFill/>
            <a:miter lim="800000"/>
            <a:headEnd/>
            <a:tailEnd/>
          </a:ln>
        </p:spPr>
      </p:pic>
      <p:sp>
        <p:nvSpPr>
          <p:cNvPr id="33" name="TextBox 32"/>
          <p:cNvSpPr txBox="1"/>
          <p:nvPr/>
        </p:nvSpPr>
        <p:spPr>
          <a:xfrm>
            <a:off x="515937" y="6100870"/>
            <a:ext cx="8070851" cy="757130"/>
          </a:xfrm>
          <a:prstGeom prst="rect">
            <a:avLst/>
          </a:prstGeom>
          <a:noFill/>
        </p:spPr>
        <p:txBody>
          <a:bodyPr wrap="square" rtlCol="0">
            <a:spAutoFit/>
          </a:bodyPr>
          <a:lstStyle/>
          <a:p>
            <a:pPr>
              <a:lnSpc>
                <a:spcPct val="80000"/>
              </a:lnSpc>
            </a:pPr>
            <a:r>
              <a:rPr lang="es-US" sz="1800" dirty="0" smtClean="0">
                <a:solidFill>
                  <a:srgbClr val="808080"/>
                </a:solidFill>
                <a:latin typeface="Calibri"/>
              </a:rPr>
              <a:t>Las contribuciones paralelas están sujetas a los requisitos de titularidad del plan. Las descripciones de las características y los beneficios del plan están sujetas al documento oficial del plan, el cual regirá en caso de alguna inconsistencia</a:t>
            </a:r>
            <a:r>
              <a:rPr lang="es-US" sz="1800" dirty="0" smtClean="0">
                <a:solidFill>
                  <a:schemeClr val="bg2"/>
                </a:solidFill>
                <a:latin typeface="+mn-lt"/>
              </a:rPr>
              <a:t>.</a:t>
            </a:r>
            <a:endParaRPr lang="es-US" sz="1800" dirty="0">
              <a:solidFill>
                <a:schemeClr val="bg2"/>
              </a:solidFill>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anim calcmode="lin" valueType="num">
                                      <p:cBhvr>
                                        <p:cTn id="15" dur="500" fill="hold"/>
                                        <p:tgtEl>
                                          <p:spTgt spid="16"/>
                                        </p:tgtEl>
                                        <p:attrNameLst>
                                          <p:attrName>ppt_x</p:attrName>
                                        </p:attrNameLst>
                                      </p:cBhvr>
                                      <p:tavLst>
                                        <p:tav tm="0">
                                          <p:val>
                                            <p:strVal val="#ppt_x"/>
                                          </p:val>
                                        </p:tav>
                                        <p:tav tm="100000">
                                          <p:val>
                                            <p:strVal val="#ppt_x"/>
                                          </p:val>
                                        </p:tav>
                                      </p:tavLst>
                                    </p:anim>
                                    <p:anim calcmode="lin" valueType="num">
                                      <p:cBhvr>
                                        <p:cTn id="1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50"/>
                                        <p:tgtEl>
                                          <p:spTgt spid="3"/>
                                        </p:tgtEl>
                                      </p:cBhvr>
                                    </p:animEffect>
                                  </p:childTnLst>
                                </p:cTn>
                              </p:par>
                            </p:childTnLst>
                          </p:cTn>
                        </p:par>
                        <p:par>
                          <p:cTn id="22" fill="hold">
                            <p:stCondLst>
                              <p:cond delay="250"/>
                            </p:stCondLst>
                            <p:childTnLst>
                              <p:par>
                                <p:cTn id="23" presetID="10"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250"/>
                                        <p:tgtEl>
                                          <p:spTgt spid="24"/>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250"/>
                                        <p:tgtEl>
                                          <p:spTgt spid="25"/>
                                        </p:tgtEl>
                                      </p:cBhvr>
                                    </p:animEffect>
                                  </p:childTnLst>
                                </p:cTn>
                              </p:par>
                            </p:childTnLst>
                          </p:cTn>
                        </p:par>
                        <p:par>
                          <p:cTn id="30" fill="hold">
                            <p:stCondLst>
                              <p:cond delay="750"/>
                            </p:stCondLst>
                            <p:childTnLst>
                              <p:par>
                                <p:cTn id="31" presetID="10" presetClass="entr" presetSubtype="0"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250"/>
                                        <p:tgtEl>
                                          <p:spTgt spid="26"/>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
                                        <p:tgtEl>
                                          <p:spTgt spid="27"/>
                                        </p:tgtEl>
                                      </p:cBhvr>
                                    </p:animEffect>
                                  </p:childTnLst>
                                </p:cTn>
                              </p:par>
                            </p:childTnLst>
                          </p:cTn>
                        </p:par>
                        <p:par>
                          <p:cTn id="38" fill="hold">
                            <p:stCondLst>
                              <p:cond delay="1250"/>
                            </p:stCondLst>
                            <p:childTnLst>
                              <p:par>
                                <p:cTn id="39" presetID="10" presetClass="entr" presetSubtype="0" fill="hold" grpId="0" nodeType="after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500"/>
                                        <p:tgtEl>
                                          <p:spTgt spid="56"/>
                                        </p:tgtEl>
                                      </p:cBhvr>
                                    </p:animEffect>
                                  </p:childTnLst>
                                </p:cTn>
                              </p:par>
                              <p:par>
                                <p:cTn id="42" presetID="10"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par>
                                <p:cTn id="45" presetID="42"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anim calcmode="lin" valueType="num">
                                      <p:cBhvr>
                                        <p:cTn id="48" dur="500" fill="hold"/>
                                        <p:tgtEl>
                                          <p:spTgt spid="11"/>
                                        </p:tgtEl>
                                        <p:attrNameLst>
                                          <p:attrName>ppt_x</p:attrName>
                                        </p:attrNameLst>
                                      </p:cBhvr>
                                      <p:tavLst>
                                        <p:tav tm="0">
                                          <p:val>
                                            <p:strVal val="#ppt_x"/>
                                          </p:val>
                                        </p:tav>
                                        <p:tav tm="100000">
                                          <p:val>
                                            <p:strVal val="#ppt_x"/>
                                          </p:val>
                                        </p:tav>
                                      </p:tavLst>
                                    </p:anim>
                                    <p:anim calcmode="lin" valueType="num">
                                      <p:cBhvr>
                                        <p:cTn id="4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250"/>
                                        <p:tgtEl>
                                          <p:spTgt spid="28"/>
                                        </p:tgtEl>
                                      </p:cBhvr>
                                    </p:animEffect>
                                  </p:childTnLst>
                                </p:cTn>
                              </p:par>
                            </p:childTnLst>
                          </p:cTn>
                        </p:par>
                        <p:par>
                          <p:cTn id="55" fill="hold">
                            <p:stCondLst>
                              <p:cond delay="250"/>
                            </p:stCondLst>
                            <p:childTnLst>
                              <p:par>
                                <p:cTn id="56" presetID="10"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250"/>
                                        <p:tgtEl>
                                          <p:spTgt spid="29"/>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250"/>
                                        <p:tgtEl>
                                          <p:spTgt spid="30"/>
                                        </p:tgtEl>
                                      </p:cBhvr>
                                    </p:animEffect>
                                  </p:childTnLst>
                                </p:cTn>
                              </p:par>
                            </p:childTnLst>
                          </p:cTn>
                        </p:par>
                        <p:par>
                          <p:cTn id="63" fill="hold">
                            <p:stCondLst>
                              <p:cond delay="750"/>
                            </p:stCondLst>
                            <p:childTnLst>
                              <p:par>
                                <p:cTn id="64" presetID="10" presetClass="entr" presetSubtype="0" fill="hold"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250"/>
                                        <p:tgtEl>
                                          <p:spTgt spid="31"/>
                                        </p:tgtEl>
                                      </p:cBhvr>
                                    </p:animEffect>
                                  </p:childTnLst>
                                </p:cTn>
                              </p:par>
                            </p:childTnLst>
                          </p:cTn>
                        </p:par>
                        <p:par>
                          <p:cTn id="67" fill="hold">
                            <p:stCondLst>
                              <p:cond delay="1000"/>
                            </p:stCondLst>
                            <p:childTnLst>
                              <p:par>
                                <p:cTn id="68" presetID="10" presetClass="entr" presetSubtype="0" fill="hold" nodeType="after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250"/>
                                        <p:tgtEl>
                                          <p:spTgt spid="32"/>
                                        </p:tgtEl>
                                      </p:cBhvr>
                                    </p:animEffect>
                                  </p:childTnLst>
                                </p:cTn>
                              </p:par>
                            </p:childTnLst>
                          </p:cTn>
                        </p:par>
                        <p:par>
                          <p:cTn id="71" fill="hold">
                            <p:stCondLst>
                              <p:cond delay="1250"/>
                            </p:stCondLst>
                            <p:childTnLst>
                              <p:par>
                                <p:cTn id="72" presetID="10" presetClass="entr" presetSubtype="0" fill="hold" grpId="0" nodeType="after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500"/>
                                        <p:tgtEl>
                                          <p:spTgt spid="57"/>
                                        </p:tgtEl>
                                      </p:cBhvr>
                                    </p:animEffect>
                                  </p:childTnLst>
                                </p:cTn>
                              </p:par>
                              <p:par>
                                <p:cTn id="75" presetID="10" presetClass="entr" presetSubtype="0" fill="hold" nodeType="with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500"/>
                                        <p:tgtEl>
                                          <p:spTgt spid="5"/>
                                        </p:tgtEl>
                                      </p:cBhvr>
                                    </p:animEffect>
                                  </p:childTnLst>
                                </p:cTn>
                              </p:par>
                              <p:par>
                                <p:cTn id="78" presetID="42" presetClass="entr" presetSubtype="0" fill="hold" grpId="0" nodeType="with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500"/>
                                        <p:tgtEl>
                                          <p:spTgt spid="12"/>
                                        </p:tgtEl>
                                      </p:cBhvr>
                                    </p:animEffect>
                                    <p:anim calcmode="lin" valueType="num">
                                      <p:cBhvr>
                                        <p:cTn id="81" dur="500" fill="hold"/>
                                        <p:tgtEl>
                                          <p:spTgt spid="12"/>
                                        </p:tgtEl>
                                        <p:attrNameLst>
                                          <p:attrName>ppt_x</p:attrName>
                                        </p:attrNameLst>
                                      </p:cBhvr>
                                      <p:tavLst>
                                        <p:tav tm="0">
                                          <p:val>
                                            <p:strVal val="#ppt_x"/>
                                          </p:val>
                                        </p:tav>
                                        <p:tav tm="100000">
                                          <p:val>
                                            <p:strVal val="#ppt_x"/>
                                          </p:val>
                                        </p:tav>
                                      </p:tavLst>
                                    </p:anim>
                                    <p:anim calcmode="lin" valueType="num">
                                      <p:cBhvr>
                                        <p:cTn id="82" dur="500" fill="hold"/>
                                        <p:tgtEl>
                                          <p:spTgt spid="12"/>
                                        </p:tgtEl>
                                        <p:attrNameLst>
                                          <p:attrName>ppt_y</p:attrName>
                                        </p:attrNameLst>
                                      </p:cBhvr>
                                      <p:tavLst>
                                        <p:tav tm="0">
                                          <p:val>
                                            <p:strVal val="#ppt_y+.1"/>
                                          </p:val>
                                        </p:tav>
                                        <p:tav tm="100000">
                                          <p:val>
                                            <p:strVal val="#ppt_y"/>
                                          </p:val>
                                        </p:tav>
                                      </p:tavLst>
                                    </p:anim>
                                  </p:childTnLst>
                                </p:cTn>
                              </p:par>
                            </p:childTnLst>
                          </p:cTn>
                        </p:par>
                        <p:par>
                          <p:cTn id="83" fill="hold">
                            <p:stCondLst>
                              <p:cond delay="1750"/>
                            </p:stCondLst>
                            <p:childTnLst>
                              <p:par>
                                <p:cTn id="84" presetID="10" presetClass="entr" presetSubtype="0" fill="hold" grpId="0" nodeType="after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2" grpId="0"/>
      <p:bldP spid="55" grpId="0"/>
      <p:bldP spid="56" grpId="0"/>
      <p:bldP spid="57"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bwMode="auto">
          <a:xfrm>
            <a:off x="457200" y="6667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US" smtClean="0">
                <a:ea typeface="ＭＳ Ｐゴシック" pitchFamily="-60" charset="-128"/>
                <a:cs typeface="ＭＳ Ｐゴシック" pitchFamily="-60" charset="-128"/>
              </a:rPr>
              <a:t>Cómo establecer sus metas de ahorro</a:t>
            </a:r>
          </a:p>
        </p:txBody>
      </p:sp>
      <p:sp>
        <p:nvSpPr>
          <p:cNvPr id="40962" name="Rectangle 37"/>
          <p:cNvSpPr>
            <a:spLocks noChangeArrowheads="1"/>
          </p:cNvSpPr>
          <p:nvPr/>
        </p:nvSpPr>
        <p:spPr bwMode="auto">
          <a:xfrm>
            <a:off x="611188" y="4827588"/>
            <a:ext cx="8123237" cy="2017712"/>
          </a:xfrm>
          <a:prstGeom prst="rect">
            <a:avLst/>
          </a:prstGeom>
          <a:solidFill>
            <a:schemeClr val="bg1"/>
          </a:solidFill>
          <a:ln w="9525">
            <a:noFill/>
            <a:round/>
            <a:headEnd/>
            <a:tailEnd/>
          </a:ln>
        </p:spPr>
        <p:txBody>
          <a:bodyPr>
            <a:prstTxWarp prst="textNoShape">
              <a:avLst/>
            </a:prstTxWarp>
          </a:bodyPr>
          <a:lstStyle/>
          <a:p>
            <a:pPr eaLnBrk="0" hangingPunct="0"/>
            <a:endParaRPr lang="es-US" b="1"/>
          </a:p>
        </p:txBody>
      </p:sp>
      <p:pic>
        <p:nvPicPr>
          <p:cNvPr id="19" name="Picture 18"/>
          <p:cNvPicPr>
            <a:picLocks noChangeAspect="1"/>
          </p:cNvPicPr>
          <p:nvPr/>
        </p:nvPicPr>
        <p:blipFill>
          <a:blip r:embed="rId3" cstate="screen">
            <a:extLst/>
          </a:blip>
          <a:stretch>
            <a:fillRect/>
          </a:stretch>
        </p:blipFill>
        <p:spPr>
          <a:xfrm>
            <a:off x="505973" y="1900824"/>
            <a:ext cx="8130284" cy="2699254"/>
          </a:xfrm>
          <a:prstGeom prst="roundRect">
            <a:avLst>
              <a:gd name="adj" fmla="val 8594"/>
            </a:avLst>
          </a:prstGeom>
          <a:solidFill>
            <a:srgbClr val="FFFFFF">
              <a:shade val="85000"/>
            </a:srgbClr>
          </a:solidFill>
          <a:ln>
            <a:noFill/>
          </a:ln>
          <a:effectLst>
            <a:reflection blurRad="12700" stA="38000" endPos="15000" dist="5000" dir="5400000" sy="-100000" algn="bl" rotWithShape="0"/>
          </a:effectLst>
        </p:spPr>
      </p:pic>
      <p:pic>
        <p:nvPicPr>
          <p:cNvPr id="20" name="Picture 19"/>
          <p:cNvPicPr>
            <a:picLocks noChangeAspect="1"/>
          </p:cNvPicPr>
          <p:nvPr/>
        </p:nvPicPr>
        <p:blipFill>
          <a:blip r:embed="rId4"/>
          <a:srcRect/>
          <a:stretch>
            <a:fillRect/>
          </a:stretch>
        </p:blipFill>
        <p:spPr bwMode="auto">
          <a:xfrm>
            <a:off x="1900238" y="3392488"/>
            <a:ext cx="730250" cy="449262"/>
          </a:xfrm>
          <a:prstGeom prst="rect">
            <a:avLst/>
          </a:prstGeom>
          <a:noFill/>
          <a:ln w="9525">
            <a:noFill/>
            <a:miter lim="800000"/>
            <a:headEnd/>
            <a:tailEnd/>
          </a:ln>
        </p:spPr>
      </p:pic>
      <p:pic>
        <p:nvPicPr>
          <p:cNvPr id="21" name="Picture 20"/>
          <p:cNvPicPr>
            <a:picLocks noChangeAspect="1"/>
          </p:cNvPicPr>
          <p:nvPr/>
        </p:nvPicPr>
        <p:blipFill>
          <a:blip r:embed="rId5"/>
          <a:srcRect l="39337" r="41466"/>
          <a:stretch>
            <a:fillRect/>
          </a:stretch>
        </p:blipFill>
        <p:spPr bwMode="auto">
          <a:xfrm>
            <a:off x="3763963" y="1957388"/>
            <a:ext cx="1560512" cy="2700337"/>
          </a:xfrm>
          <a:prstGeom prst="rect">
            <a:avLst/>
          </a:prstGeom>
          <a:noFill/>
          <a:ln w="9525">
            <a:noFill/>
            <a:miter lim="800000"/>
            <a:headEnd/>
            <a:tailEnd/>
          </a:ln>
        </p:spPr>
      </p:pic>
      <p:pic>
        <p:nvPicPr>
          <p:cNvPr id="22" name="Picture 21"/>
          <p:cNvPicPr>
            <a:picLocks noChangeAspect="1"/>
          </p:cNvPicPr>
          <p:nvPr/>
        </p:nvPicPr>
        <p:blipFill>
          <a:blip r:embed="rId6"/>
          <a:srcRect l="78749"/>
          <a:stretch>
            <a:fillRect/>
          </a:stretch>
        </p:blipFill>
        <p:spPr bwMode="auto">
          <a:xfrm>
            <a:off x="6923088" y="1957388"/>
            <a:ext cx="1727200" cy="2700337"/>
          </a:xfrm>
          <a:prstGeom prst="rect">
            <a:avLst/>
          </a:prstGeom>
          <a:noFill/>
          <a:ln w="9525">
            <a:noFill/>
            <a:miter lim="800000"/>
            <a:headEnd/>
            <a:tailEnd/>
          </a:ln>
        </p:spPr>
      </p:pic>
      <p:sp>
        <p:nvSpPr>
          <p:cNvPr id="23" name="TextBox 42"/>
          <p:cNvSpPr txBox="1">
            <a:spLocks noChangeArrowheads="1"/>
          </p:cNvSpPr>
          <p:nvPr/>
        </p:nvSpPr>
        <p:spPr bwMode="auto">
          <a:xfrm>
            <a:off x="530225" y="4865688"/>
            <a:ext cx="2386013" cy="646331"/>
          </a:xfrm>
          <a:prstGeom prst="rect">
            <a:avLst/>
          </a:prstGeom>
          <a:noFill/>
          <a:ln>
            <a:noFill/>
          </a:ln>
          <a:extLst/>
        </p:spPr>
        <p:txBody>
          <a:bodyPr>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eaLnBrk="1" hangingPunct="1">
              <a:lnSpc>
                <a:spcPct val="90000"/>
              </a:lnSpc>
              <a:spcAft>
                <a:spcPts val="2400"/>
              </a:spcAft>
              <a:defRPr/>
            </a:pPr>
            <a:r>
              <a:rPr lang="es-US" sz="2000" b="1" smtClean="0">
                <a:latin typeface="+mn-lt"/>
                <a:cs typeface="ＭＳ Ｐゴシック" charset="-128"/>
              </a:rPr>
              <a:t>Aporte el 5%</a:t>
            </a:r>
            <a:r>
              <a:rPr lang="es-US" sz="2000" smtClean="0">
                <a:latin typeface="+mn-lt"/>
                <a:cs typeface="ＭＳ Ｐゴシック" charset="-128"/>
              </a:rPr>
              <a:t> </a:t>
            </a:r>
            <a:br>
              <a:rPr lang="es-US" sz="2000" smtClean="0">
                <a:latin typeface="+mn-lt"/>
                <a:cs typeface="ＭＳ Ｐゴシック" charset="-128"/>
              </a:rPr>
            </a:br>
            <a:r>
              <a:rPr lang="es-US" sz="2000" smtClean="0">
                <a:latin typeface="+mn-lt"/>
                <a:cs typeface="ＭＳ Ｐゴシック" charset="-128"/>
              </a:rPr>
              <a:t>de su pago actual</a:t>
            </a:r>
            <a:endParaRPr lang="es-US" sz="2000">
              <a:latin typeface="+mn-lt"/>
              <a:cs typeface="ＭＳ Ｐゴシック" charset="-128"/>
            </a:endParaRPr>
          </a:p>
        </p:txBody>
      </p:sp>
      <p:sp>
        <p:nvSpPr>
          <p:cNvPr id="24" name="TextBox 42"/>
          <p:cNvSpPr txBox="1">
            <a:spLocks noChangeArrowheads="1"/>
          </p:cNvSpPr>
          <p:nvPr/>
        </p:nvSpPr>
        <p:spPr bwMode="auto">
          <a:xfrm>
            <a:off x="3475038" y="4865688"/>
            <a:ext cx="2152650" cy="646331"/>
          </a:xfrm>
          <a:prstGeom prst="rect">
            <a:avLst/>
          </a:prstGeom>
          <a:noFill/>
          <a:ln>
            <a:noFill/>
          </a:ln>
          <a:extLst/>
        </p:spPr>
        <p:txBody>
          <a:bodyPr>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lvl="0" algn="ctr" eaLnBrk="1" hangingPunct="1">
              <a:lnSpc>
                <a:spcPct val="90000"/>
              </a:lnSpc>
              <a:spcAft>
                <a:spcPts val="2400"/>
              </a:spcAft>
              <a:defRPr/>
            </a:pPr>
            <a:r>
              <a:rPr lang="es-US" sz="2000" b="1" smtClean="0">
                <a:solidFill>
                  <a:srgbClr val="000000"/>
                </a:solidFill>
                <a:latin typeface="Calibri"/>
                <a:ea typeface="ＭＳ Ｐゴシック" pitchFamily="-60" charset="-128"/>
                <a:cs typeface="ＭＳ Ｐゴシック" charset="-128"/>
              </a:rPr>
              <a:t>Aporte el 10%</a:t>
            </a:r>
            <a:r>
              <a:rPr lang="es-US" sz="2000" smtClean="0">
                <a:solidFill>
                  <a:srgbClr val="000000"/>
                </a:solidFill>
                <a:latin typeface="Calibri"/>
                <a:ea typeface="ＭＳ Ｐゴシック" pitchFamily="-60" charset="-128"/>
                <a:cs typeface="ＭＳ Ｐゴシック" charset="-128"/>
              </a:rPr>
              <a:t> </a:t>
            </a:r>
            <a:br>
              <a:rPr lang="es-US" sz="2000" smtClean="0">
                <a:solidFill>
                  <a:srgbClr val="000000"/>
                </a:solidFill>
                <a:latin typeface="Calibri"/>
                <a:ea typeface="ＭＳ Ｐゴシック" pitchFamily="-60" charset="-128"/>
                <a:cs typeface="ＭＳ Ｐゴシック" charset="-128"/>
              </a:rPr>
            </a:br>
            <a:r>
              <a:rPr lang="es-US" sz="2000" smtClean="0">
                <a:solidFill>
                  <a:srgbClr val="000000"/>
                </a:solidFill>
                <a:latin typeface="Calibri"/>
                <a:ea typeface="ＭＳ Ｐゴシック" pitchFamily="-60" charset="-128"/>
                <a:cs typeface="ＭＳ Ｐゴシック" charset="-128"/>
              </a:rPr>
              <a:t>de su pago actual</a:t>
            </a:r>
            <a:endParaRPr lang="es-US" sz="2000">
              <a:solidFill>
                <a:srgbClr val="000000"/>
              </a:solidFill>
              <a:latin typeface="Calibri"/>
              <a:ea typeface="ＭＳ Ｐゴシック" pitchFamily="-60" charset="-128"/>
              <a:cs typeface="ＭＳ Ｐゴシック" charset="-128"/>
            </a:endParaRPr>
          </a:p>
        </p:txBody>
      </p:sp>
      <p:sp>
        <p:nvSpPr>
          <p:cNvPr id="25" name="TextBox 42"/>
          <p:cNvSpPr txBox="1">
            <a:spLocks noChangeArrowheads="1"/>
          </p:cNvSpPr>
          <p:nvPr/>
        </p:nvSpPr>
        <p:spPr bwMode="auto">
          <a:xfrm>
            <a:off x="6186488" y="4865688"/>
            <a:ext cx="2452687" cy="923330"/>
          </a:xfrm>
          <a:prstGeom prst="rect">
            <a:avLst/>
          </a:prstGeom>
          <a:noFill/>
          <a:ln>
            <a:noFill/>
          </a:ln>
          <a:extLst/>
        </p:spPr>
        <p:txBody>
          <a:bodyPr>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algn="r" eaLnBrk="1" hangingPunct="1">
              <a:lnSpc>
                <a:spcPct val="90000"/>
              </a:lnSpc>
              <a:spcAft>
                <a:spcPts val="2400"/>
              </a:spcAft>
              <a:defRPr/>
            </a:pPr>
            <a:r>
              <a:rPr lang="es-US" sz="2000" dirty="0" smtClean="0">
                <a:solidFill>
                  <a:srgbClr val="000000"/>
                </a:solidFill>
                <a:latin typeface="Calibri"/>
                <a:ea typeface="ＭＳ Ｐゴシック" pitchFamily="-60" charset="-128"/>
                <a:cs typeface="ＭＳ Ｐゴシック" charset="-128"/>
              </a:rPr>
              <a:t>La </a:t>
            </a:r>
            <a:r>
              <a:rPr lang="es-US" sz="2000" b="1" dirty="0" smtClean="0">
                <a:solidFill>
                  <a:srgbClr val="000000"/>
                </a:solidFill>
                <a:latin typeface="Calibri"/>
                <a:ea typeface="ＭＳ Ｐゴシック" pitchFamily="-60" charset="-128"/>
                <a:cs typeface="ＭＳ Ｐゴシック" charset="-128"/>
              </a:rPr>
              <a:t>aportación máxima </a:t>
            </a:r>
            <a:r>
              <a:rPr lang="es-US" sz="2000" dirty="0" smtClean="0">
                <a:solidFill>
                  <a:srgbClr val="000000"/>
                </a:solidFill>
                <a:latin typeface="Calibri"/>
                <a:ea typeface="ＭＳ Ｐゴシック" pitchFamily="-60" charset="-128"/>
                <a:cs typeface="ＭＳ Ｐゴシック" charset="-128"/>
              </a:rPr>
              <a:t>permitida en su plan de</a:t>
            </a:r>
            <a:r>
              <a:rPr lang="es-US" sz="2000" dirty="0" smtClean="0">
                <a:latin typeface="+mn-lt"/>
                <a:cs typeface="ＭＳ Ｐゴシック" charset="-128"/>
              </a:rPr>
              <a:t> [$17,500]</a:t>
            </a:r>
            <a:endParaRPr lang="es-US" sz="2000" dirty="0">
              <a:latin typeface="+mn-lt"/>
              <a:cs typeface="ＭＳ Ｐゴシック" charset="-128"/>
            </a:endParaRPr>
          </a:p>
        </p:txBody>
      </p:sp>
      <p:sp>
        <p:nvSpPr>
          <p:cNvPr id="26" name="TextBox 42"/>
          <p:cNvSpPr txBox="1">
            <a:spLocks noChangeArrowheads="1"/>
          </p:cNvSpPr>
          <p:nvPr/>
        </p:nvSpPr>
        <p:spPr bwMode="auto">
          <a:xfrm>
            <a:off x="611188" y="2295525"/>
            <a:ext cx="1455737" cy="646113"/>
          </a:xfrm>
          <a:prstGeom prst="rect">
            <a:avLst/>
          </a:prstGeom>
          <a:noFill/>
          <a:ln>
            <a:noFill/>
          </a:ln>
          <a:extLst/>
        </p:spPr>
        <p:txBody>
          <a:bodyPr>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algn="ctr" eaLnBrk="1" hangingPunct="1">
              <a:spcAft>
                <a:spcPts val="2400"/>
              </a:spcAft>
              <a:defRPr/>
            </a:pPr>
            <a:r>
              <a:rPr lang="es-US" sz="3600" smtClean="0">
                <a:solidFill>
                  <a:schemeClr val="accent1"/>
                </a:solidFill>
                <a:latin typeface="+mn-lt"/>
                <a:cs typeface="ＭＳ Ｐゴシック" charset="-128"/>
              </a:rPr>
              <a:t>5%</a:t>
            </a:r>
            <a:endParaRPr lang="es-US" sz="3600">
              <a:solidFill>
                <a:schemeClr val="accent1"/>
              </a:solidFill>
              <a:latin typeface="+mn-lt"/>
              <a:cs typeface="ＭＳ Ｐゴシック" charset="-128"/>
            </a:endParaRPr>
          </a:p>
        </p:txBody>
      </p:sp>
      <p:sp>
        <p:nvSpPr>
          <p:cNvPr id="27" name="TextBox 42"/>
          <p:cNvSpPr txBox="1">
            <a:spLocks noChangeArrowheads="1"/>
          </p:cNvSpPr>
          <p:nvPr/>
        </p:nvSpPr>
        <p:spPr bwMode="auto">
          <a:xfrm>
            <a:off x="3949700" y="2295525"/>
            <a:ext cx="1284288" cy="646113"/>
          </a:xfrm>
          <a:prstGeom prst="rect">
            <a:avLst/>
          </a:prstGeom>
          <a:noFill/>
          <a:ln>
            <a:noFill/>
          </a:ln>
          <a:extLst/>
        </p:spPr>
        <p:txBody>
          <a:bodyPr>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algn="ctr" eaLnBrk="1" hangingPunct="1">
              <a:spcAft>
                <a:spcPts val="2400"/>
              </a:spcAft>
              <a:defRPr/>
            </a:pPr>
            <a:r>
              <a:rPr lang="es-US" sz="3600" smtClean="0">
                <a:solidFill>
                  <a:schemeClr val="accent1"/>
                </a:solidFill>
                <a:latin typeface="+mn-lt"/>
                <a:cs typeface="ＭＳ Ｐゴシック" charset="-128"/>
              </a:rPr>
              <a:t>10%</a:t>
            </a:r>
            <a:endParaRPr lang="es-US" sz="3600">
              <a:solidFill>
                <a:schemeClr val="accent1"/>
              </a:solidFill>
              <a:latin typeface="+mn-lt"/>
              <a:cs typeface="ＭＳ Ｐゴシック" charset="-128"/>
            </a:endParaRPr>
          </a:p>
        </p:txBody>
      </p:sp>
      <p:pic>
        <p:nvPicPr>
          <p:cNvPr id="29" name="Picture 28"/>
          <p:cNvPicPr>
            <a:picLocks noChangeAspect="1"/>
          </p:cNvPicPr>
          <p:nvPr/>
        </p:nvPicPr>
        <p:blipFill>
          <a:blip r:embed="rId4"/>
          <a:srcRect/>
          <a:stretch>
            <a:fillRect/>
          </a:stretch>
        </p:blipFill>
        <p:spPr bwMode="auto">
          <a:xfrm>
            <a:off x="2259013" y="3211513"/>
            <a:ext cx="730250" cy="449262"/>
          </a:xfrm>
          <a:prstGeom prst="rect">
            <a:avLst/>
          </a:prstGeom>
          <a:noFill/>
          <a:ln w="9525">
            <a:noFill/>
            <a:miter lim="800000"/>
            <a:headEnd/>
            <a:tailEnd/>
          </a:ln>
        </p:spPr>
      </p:pic>
      <p:pic>
        <p:nvPicPr>
          <p:cNvPr id="30" name="Picture 29"/>
          <p:cNvPicPr>
            <a:picLocks noChangeAspect="1"/>
          </p:cNvPicPr>
          <p:nvPr/>
        </p:nvPicPr>
        <p:blipFill>
          <a:blip r:embed="rId4"/>
          <a:srcRect/>
          <a:stretch>
            <a:fillRect/>
          </a:stretch>
        </p:blipFill>
        <p:spPr bwMode="auto">
          <a:xfrm>
            <a:off x="2660650" y="3392488"/>
            <a:ext cx="730250" cy="449262"/>
          </a:xfrm>
          <a:prstGeom prst="rect">
            <a:avLst/>
          </a:prstGeom>
          <a:noFill/>
          <a:ln w="9525">
            <a:noFill/>
            <a:miter lim="800000"/>
            <a:headEnd/>
            <a:tailEnd/>
          </a:ln>
        </p:spPr>
      </p:pic>
      <p:pic>
        <p:nvPicPr>
          <p:cNvPr id="31" name="Picture 30"/>
          <p:cNvPicPr>
            <a:picLocks noChangeAspect="1"/>
          </p:cNvPicPr>
          <p:nvPr/>
        </p:nvPicPr>
        <p:blipFill>
          <a:blip r:embed="rId4"/>
          <a:srcRect/>
          <a:stretch>
            <a:fillRect/>
          </a:stretch>
        </p:blipFill>
        <p:spPr bwMode="auto">
          <a:xfrm>
            <a:off x="3049588" y="3233738"/>
            <a:ext cx="730250" cy="449262"/>
          </a:xfrm>
          <a:prstGeom prst="rect">
            <a:avLst/>
          </a:prstGeom>
          <a:noFill/>
          <a:ln w="9525">
            <a:noFill/>
            <a:miter lim="800000"/>
            <a:headEnd/>
            <a:tailEnd/>
          </a:ln>
        </p:spPr>
      </p:pic>
      <p:pic>
        <p:nvPicPr>
          <p:cNvPr id="48" name="Picture 47"/>
          <p:cNvPicPr>
            <a:picLocks noChangeAspect="1"/>
          </p:cNvPicPr>
          <p:nvPr/>
        </p:nvPicPr>
        <p:blipFill>
          <a:blip r:embed="rId4"/>
          <a:srcRect/>
          <a:stretch>
            <a:fillRect/>
          </a:stretch>
        </p:blipFill>
        <p:spPr bwMode="auto">
          <a:xfrm>
            <a:off x="3422650" y="3392488"/>
            <a:ext cx="730250" cy="449262"/>
          </a:xfrm>
          <a:prstGeom prst="rect">
            <a:avLst/>
          </a:prstGeom>
          <a:noFill/>
          <a:ln w="9525">
            <a:noFill/>
            <a:miter lim="800000"/>
            <a:headEnd/>
            <a:tailEnd/>
          </a:ln>
        </p:spPr>
      </p:pic>
      <p:pic>
        <p:nvPicPr>
          <p:cNvPr id="49" name="Picture 48"/>
          <p:cNvPicPr>
            <a:picLocks noChangeAspect="1"/>
          </p:cNvPicPr>
          <p:nvPr/>
        </p:nvPicPr>
        <p:blipFill>
          <a:blip r:embed="rId4"/>
          <a:srcRect/>
          <a:stretch>
            <a:fillRect/>
          </a:stretch>
        </p:blipFill>
        <p:spPr bwMode="auto">
          <a:xfrm>
            <a:off x="5097463" y="3394075"/>
            <a:ext cx="730250" cy="449263"/>
          </a:xfrm>
          <a:prstGeom prst="rect">
            <a:avLst/>
          </a:prstGeom>
          <a:noFill/>
          <a:ln w="9525">
            <a:noFill/>
            <a:miter lim="800000"/>
            <a:headEnd/>
            <a:tailEnd/>
          </a:ln>
        </p:spPr>
      </p:pic>
      <p:pic>
        <p:nvPicPr>
          <p:cNvPr id="50" name="Picture 49"/>
          <p:cNvPicPr>
            <a:picLocks noChangeAspect="1"/>
          </p:cNvPicPr>
          <p:nvPr/>
        </p:nvPicPr>
        <p:blipFill>
          <a:blip r:embed="rId4"/>
          <a:srcRect/>
          <a:stretch>
            <a:fillRect/>
          </a:stretch>
        </p:blipFill>
        <p:spPr bwMode="auto">
          <a:xfrm>
            <a:off x="5456238" y="3213100"/>
            <a:ext cx="730250" cy="449263"/>
          </a:xfrm>
          <a:prstGeom prst="rect">
            <a:avLst/>
          </a:prstGeom>
          <a:noFill/>
          <a:ln w="9525">
            <a:noFill/>
            <a:miter lim="800000"/>
            <a:headEnd/>
            <a:tailEnd/>
          </a:ln>
        </p:spPr>
      </p:pic>
      <p:pic>
        <p:nvPicPr>
          <p:cNvPr id="51" name="Picture 50"/>
          <p:cNvPicPr>
            <a:picLocks noChangeAspect="1"/>
          </p:cNvPicPr>
          <p:nvPr/>
        </p:nvPicPr>
        <p:blipFill>
          <a:blip r:embed="rId4"/>
          <a:srcRect/>
          <a:stretch>
            <a:fillRect/>
          </a:stretch>
        </p:blipFill>
        <p:spPr bwMode="auto">
          <a:xfrm>
            <a:off x="5859463" y="3394075"/>
            <a:ext cx="730250" cy="449263"/>
          </a:xfrm>
          <a:prstGeom prst="rect">
            <a:avLst/>
          </a:prstGeom>
          <a:noFill/>
          <a:ln w="9525">
            <a:noFill/>
            <a:miter lim="800000"/>
            <a:headEnd/>
            <a:tailEnd/>
          </a:ln>
        </p:spPr>
      </p:pic>
      <p:pic>
        <p:nvPicPr>
          <p:cNvPr id="52" name="Picture 51"/>
          <p:cNvPicPr>
            <a:picLocks noChangeAspect="1"/>
          </p:cNvPicPr>
          <p:nvPr/>
        </p:nvPicPr>
        <p:blipFill>
          <a:blip r:embed="rId4"/>
          <a:srcRect/>
          <a:stretch>
            <a:fillRect/>
          </a:stretch>
        </p:blipFill>
        <p:spPr bwMode="auto">
          <a:xfrm>
            <a:off x="6246813" y="3236913"/>
            <a:ext cx="730250" cy="447675"/>
          </a:xfrm>
          <a:prstGeom prst="rect">
            <a:avLst/>
          </a:prstGeom>
          <a:noFill/>
          <a:ln w="9525">
            <a:noFill/>
            <a:miter lim="800000"/>
            <a:headEnd/>
            <a:tailEnd/>
          </a:ln>
        </p:spPr>
      </p:pic>
      <p:pic>
        <p:nvPicPr>
          <p:cNvPr id="53" name="Picture 52"/>
          <p:cNvPicPr>
            <a:picLocks noChangeAspect="1"/>
          </p:cNvPicPr>
          <p:nvPr/>
        </p:nvPicPr>
        <p:blipFill>
          <a:blip r:embed="rId4"/>
          <a:srcRect/>
          <a:stretch>
            <a:fillRect/>
          </a:stretch>
        </p:blipFill>
        <p:spPr bwMode="auto">
          <a:xfrm>
            <a:off x="6619875" y="3394075"/>
            <a:ext cx="730250" cy="449263"/>
          </a:xfrm>
          <a:prstGeom prst="rect">
            <a:avLst/>
          </a:prstGeom>
          <a:noFill/>
          <a:ln w="9525">
            <a:noFill/>
            <a:miter lim="800000"/>
            <a:headEnd/>
            <a:tailEnd/>
          </a:ln>
        </p:spPr>
      </p:pic>
      <p:sp>
        <p:nvSpPr>
          <p:cNvPr id="32" name="TextBox 42"/>
          <p:cNvSpPr txBox="1">
            <a:spLocks noChangeArrowheads="1"/>
          </p:cNvSpPr>
          <p:nvPr/>
        </p:nvSpPr>
        <p:spPr bwMode="auto">
          <a:xfrm>
            <a:off x="6906638" y="2189507"/>
            <a:ext cx="1692613" cy="646331"/>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algn="ctr" eaLnBrk="1" hangingPunct="1">
              <a:spcAft>
                <a:spcPts val="2400"/>
              </a:spcAft>
              <a:defRPr/>
            </a:pPr>
            <a:r>
              <a:rPr lang="es-US" sz="3600" smtClean="0">
                <a:solidFill>
                  <a:schemeClr val="accent1"/>
                </a:solidFill>
                <a:latin typeface="+mn-lt"/>
                <a:cs typeface="ＭＳ Ｐゴシック" charset="-128"/>
              </a:rPr>
              <a:t>Máxima</a:t>
            </a:r>
            <a:endParaRPr lang="es-US" sz="3600">
              <a:solidFill>
                <a:schemeClr val="accent1"/>
              </a:solidFill>
              <a:latin typeface="+mn-lt"/>
              <a:cs typeface="ＭＳ Ｐゴシック"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anim calcmode="lin" valueType="num">
                                      <p:cBhvr>
                                        <p:cTn id="15" dur="500" fill="hold"/>
                                        <p:tgtEl>
                                          <p:spTgt spid="23"/>
                                        </p:tgtEl>
                                        <p:attrNameLst>
                                          <p:attrName>ppt_x</p:attrName>
                                        </p:attrNameLst>
                                      </p:cBhvr>
                                      <p:tavLst>
                                        <p:tav tm="0">
                                          <p:val>
                                            <p:strVal val="#ppt_x"/>
                                          </p:val>
                                        </p:tav>
                                        <p:tav tm="100000">
                                          <p:val>
                                            <p:strVal val="#ppt_x"/>
                                          </p:val>
                                        </p:tav>
                                      </p:tavLst>
                                    </p:anim>
                                    <p:anim calcmode="lin" valueType="num">
                                      <p:cBhvr>
                                        <p:cTn id="1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250"/>
                                        <p:tgtEl>
                                          <p:spTgt spid="20"/>
                                        </p:tgtEl>
                                      </p:cBhvr>
                                    </p:animEffect>
                                  </p:childTnLst>
                                </p:cTn>
                              </p:par>
                            </p:childTnLst>
                          </p:cTn>
                        </p:par>
                        <p:par>
                          <p:cTn id="22" fill="hold">
                            <p:stCondLst>
                              <p:cond delay="25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250"/>
                                        <p:tgtEl>
                                          <p:spTgt spid="29"/>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250"/>
                                        <p:tgtEl>
                                          <p:spTgt spid="30"/>
                                        </p:tgtEl>
                                      </p:cBhvr>
                                    </p:animEffect>
                                  </p:childTnLst>
                                </p:cTn>
                              </p:par>
                            </p:childTnLst>
                          </p:cTn>
                        </p:par>
                        <p:par>
                          <p:cTn id="30" fill="hold">
                            <p:stCondLst>
                              <p:cond delay="750"/>
                            </p:stCondLst>
                            <p:childTnLst>
                              <p:par>
                                <p:cTn id="31" presetID="10" presetClass="entr" presetSubtype="0"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250"/>
                                        <p:tgtEl>
                                          <p:spTgt spid="31"/>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250"/>
                                        <p:tgtEl>
                                          <p:spTgt spid="48"/>
                                        </p:tgtEl>
                                      </p:cBhvr>
                                    </p:animEffect>
                                  </p:childTnLst>
                                </p:cTn>
                              </p:par>
                            </p:childTnLst>
                          </p:cTn>
                        </p:par>
                        <p:par>
                          <p:cTn id="38" fill="hold">
                            <p:stCondLst>
                              <p:cond delay="1250"/>
                            </p:stCondLst>
                            <p:childTnLst>
                              <p:par>
                                <p:cTn id="39" presetID="10" presetClass="entr" presetSubtype="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anim calcmode="lin" valueType="num">
                                      <p:cBhvr>
                                        <p:cTn id="48" dur="500" fill="hold"/>
                                        <p:tgtEl>
                                          <p:spTgt spid="24"/>
                                        </p:tgtEl>
                                        <p:attrNameLst>
                                          <p:attrName>ppt_x</p:attrName>
                                        </p:attrNameLst>
                                      </p:cBhvr>
                                      <p:tavLst>
                                        <p:tav tm="0">
                                          <p:val>
                                            <p:strVal val="#ppt_x"/>
                                          </p:val>
                                        </p:tav>
                                        <p:tav tm="100000">
                                          <p:val>
                                            <p:strVal val="#ppt_x"/>
                                          </p:val>
                                        </p:tav>
                                      </p:tavLst>
                                    </p:anim>
                                    <p:anim calcmode="lin" valueType="num">
                                      <p:cBhvr>
                                        <p:cTn id="4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250"/>
                                        <p:tgtEl>
                                          <p:spTgt spid="49"/>
                                        </p:tgtEl>
                                      </p:cBhvr>
                                    </p:animEffect>
                                  </p:childTnLst>
                                </p:cTn>
                              </p:par>
                            </p:childTnLst>
                          </p:cTn>
                        </p:par>
                        <p:par>
                          <p:cTn id="55" fill="hold">
                            <p:stCondLst>
                              <p:cond delay="250"/>
                            </p:stCondLst>
                            <p:childTnLst>
                              <p:par>
                                <p:cTn id="56" presetID="10" presetClass="entr" presetSubtype="0" fill="hold" nodeType="after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250"/>
                                        <p:tgtEl>
                                          <p:spTgt spid="50"/>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250"/>
                                        <p:tgtEl>
                                          <p:spTgt spid="51"/>
                                        </p:tgtEl>
                                      </p:cBhvr>
                                    </p:animEffect>
                                  </p:childTnLst>
                                </p:cTn>
                              </p:par>
                            </p:childTnLst>
                          </p:cTn>
                        </p:par>
                        <p:par>
                          <p:cTn id="63" fill="hold">
                            <p:stCondLst>
                              <p:cond delay="750"/>
                            </p:stCondLst>
                            <p:childTnLst>
                              <p:par>
                                <p:cTn id="64" presetID="10" presetClass="entr" presetSubtype="0" fill="hold" nodeType="after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250"/>
                                        <p:tgtEl>
                                          <p:spTgt spid="52"/>
                                        </p:tgtEl>
                                      </p:cBhvr>
                                    </p:animEffect>
                                  </p:childTnLst>
                                </p:cTn>
                              </p:par>
                            </p:childTnLst>
                          </p:cTn>
                        </p:par>
                        <p:par>
                          <p:cTn id="67" fill="hold">
                            <p:stCondLst>
                              <p:cond delay="1000"/>
                            </p:stCondLst>
                            <p:childTnLst>
                              <p:par>
                                <p:cTn id="68" presetID="10" presetClass="entr" presetSubtype="0" fill="hold" nodeType="after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250"/>
                                        <p:tgtEl>
                                          <p:spTgt spid="53"/>
                                        </p:tgtEl>
                                      </p:cBhvr>
                                    </p:animEffect>
                                  </p:childTnLst>
                                </p:cTn>
                              </p:par>
                              <p:par>
                                <p:cTn id="71" presetID="10" presetClass="entr" presetSubtype="0"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par>
                                <p:cTn id="74" presetID="42" presetClass="entr" presetSubtype="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anim calcmode="lin" valueType="num">
                                      <p:cBhvr>
                                        <p:cTn id="77" dur="500" fill="hold"/>
                                        <p:tgtEl>
                                          <p:spTgt spid="25"/>
                                        </p:tgtEl>
                                        <p:attrNameLst>
                                          <p:attrName>ppt_x</p:attrName>
                                        </p:attrNameLst>
                                      </p:cBhvr>
                                      <p:tavLst>
                                        <p:tav tm="0">
                                          <p:val>
                                            <p:strVal val="#ppt_x"/>
                                          </p:val>
                                        </p:tav>
                                        <p:tav tm="100000">
                                          <p:val>
                                            <p:strVal val="#ppt_x"/>
                                          </p:val>
                                        </p:tav>
                                      </p:tavLst>
                                    </p:anim>
                                    <p:anim calcmode="lin" valueType="num">
                                      <p:cBhvr>
                                        <p:cTn id="78" dur="500" fill="hold"/>
                                        <p:tgtEl>
                                          <p:spTgt spid="25"/>
                                        </p:tgtEl>
                                        <p:attrNameLst>
                                          <p:attrName>ppt_y</p:attrName>
                                        </p:attrNameLst>
                                      </p:cBhvr>
                                      <p:tavLst>
                                        <p:tav tm="0">
                                          <p:val>
                                            <p:strVal val="#ppt_y+.1"/>
                                          </p:val>
                                        </p:tav>
                                        <p:tav tm="100000">
                                          <p:val>
                                            <p:strVal val="#ppt_y"/>
                                          </p:val>
                                        </p:tav>
                                      </p:tavLst>
                                    </p:anim>
                                  </p:childTnLst>
                                </p:cTn>
                              </p:par>
                            </p:childTnLst>
                          </p:cTn>
                        </p:par>
                        <p:par>
                          <p:cTn id="79" fill="hold">
                            <p:stCondLst>
                              <p:cond delay="1500"/>
                            </p:stCondLst>
                            <p:childTnLst>
                              <p:par>
                                <p:cTn id="80" presetID="10" presetClass="entr" presetSubtype="0" fill="hold" grpId="0" nodeType="after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rcRect/>
          <a:stretch>
            <a:fillRect/>
          </a:stretch>
        </p:blipFill>
        <p:spPr bwMode="auto">
          <a:xfrm>
            <a:off x="1084263" y="2284698"/>
            <a:ext cx="4378325" cy="3624262"/>
          </a:xfrm>
          <a:prstGeom prst="rect">
            <a:avLst/>
          </a:prstGeom>
          <a:noFill/>
          <a:ln w="9525">
            <a:noFill/>
            <a:miter lim="800000"/>
            <a:headEnd/>
            <a:tailEnd/>
          </a:ln>
        </p:spPr>
      </p:pic>
      <p:pic>
        <p:nvPicPr>
          <p:cNvPr id="48" name="Picture 47"/>
          <p:cNvPicPr>
            <a:picLocks noChangeAspect="1"/>
          </p:cNvPicPr>
          <p:nvPr/>
        </p:nvPicPr>
        <p:blipFill>
          <a:blip r:embed="rId4"/>
          <a:srcRect/>
          <a:stretch>
            <a:fillRect/>
          </a:stretch>
        </p:blipFill>
        <p:spPr bwMode="auto">
          <a:xfrm>
            <a:off x="1084263" y="2284698"/>
            <a:ext cx="4378325" cy="3624262"/>
          </a:xfrm>
          <a:prstGeom prst="rect">
            <a:avLst/>
          </a:prstGeom>
          <a:noFill/>
          <a:ln w="9525">
            <a:noFill/>
            <a:miter lim="800000"/>
            <a:headEnd/>
            <a:tailEnd/>
          </a:ln>
        </p:spPr>
      </p:pic>
      <p:pic>
        <p:nvPicPr>
          <p:cNvPr id="24" name="Picture 23"/>
          <p:cNvPicPr>
            <a:picLocks noChangeAspect="1"/>
          </p:cNvPicPr>
          <p:nvPr/>
        </p:nvPicPr>
        <p:blipFill>
          <a:blip r:embed="rId5"/>
          <a:srcRect/>
          <a:stretch>
            <a:fillRect/>
          </a:stretch>
        </p:blipFill>
        <p:spPr bwMode="auto">
          <a:xfrm>
            <a:off x="1084263" y="2284698"/>
            <a:ext cx="4378325" cy="3624262"/>
          </a:xfrm>
          <a:prstGeom prst="rect">
            <a:avLst/>
          </a:prstGeom>
          <a:noFill/>
          <a:ln w="9525">
            <a:noFill/>
            <a:miter lim="800000"/>
            <a:headEnd/>
            <a:tailEnd/>
          </a:ln>
        </p:spPr>
      </p:pic>
      <p:pic>
        <p:nvPicPr>
          <p:cNvPr id="23" name="Picture 22"/>
          <p:cNvPicPr>
            <a:picLocks noChangeAspect="1"/>
          </p:cNvPicPr>
          <p:nvPr/>
        </p:nvPicPr>
        <p:blipFill>
          <a:blip r:embed="rId6"/>
          <a:srcRect/>
          <a:stretch>
            <a:fillRect/>
          </a:stretch>
        </p:blipFill>
        <p:spPr bwMode="auto">
          <a:xfrm>
            <a:off x="1084263" y="2284698"/>
            <a:ext cx="4378325" cy="3624262"/>
          </a:xfrm>
          <a:prstGeom prst="rect">
            <a:avLst/>
          </a:prstGeom>
          <a:noFill/>
          <a:ln w="9525">
            <a:noFill/>
            <a:miter lim="800000"/>
            <a:headEnd/>
            <a:tailEnd/>
          </a:ln>
        </p:spPr>
      </p:pic>
      <p:pic>
        <p:nvPicPr>
          <p:cNvPr id="22" name="Picture 21"/>
          <p:cNvPicPr>
            <a:picLocks noChangeAspect="1"/>
          </p:cNvPicPr>
          <p:nvPr/>
        </p:nvPicPr>
        <p:blipFill>
          <a:blip r:embed="rId7"/>
          <a:srcRect/>
          <a:stretch>
            <a:fillRect/>
          </a:stretch>
        </p:blipFill>
        <p:spPr bwMode="auto">
          <a:xfrm>
            <a:off x="1084263" y="2284698"/>
            <a:ext cx="4378325" cy="3624262"/>
          </a:xfrm>
          <a:prstGeom prst="rect">
            <a:avLst/>
          </a:prstGeom>
          <a:noFill/>
          <a:ln w="9525">
            <a:noFill/>
            <a:miter lim="800000"/>
            <a:headEnd/>
            <a:tailEnd/>
          </a:ln>
        </p:spPr>
      </p:pic>
      <p:pic>
        <p:nvPicPr>
          <p:cNvPr id="15" name="Picture 14"/>
          <p:cNvPicPr>
            <a:picLocks noChangeAspect="1"/>
          </p:cNvPicPr>
          <p:nvPr/>
        </p:nvPicPr>
        <p:blipFill>
          <a:blip r:embed="rId8"/>
          <a:srcRect/>
          <a:stretch>
            <a:fillRect/>
          </a:stretch>
        </p:blipFill>
        <p:spPr bwMode="auto">
          <a:xfrm>
            <a:off x="1084263" y="2284698"/>
            <a:ext cx="4378325" cy="3624262"/>
          </a:xfrm>
          <a:prstGeom prst="rect">
            <a:avLst/>
          </a:prstGeom>
          <a:noFill/>
          <a:ln w="9525">
            <a:noFill/>
            <a:miter lim="800000"/>
            <a:headEnd/>
            <a:tailEnd/>
          </a:ln>
        </p:spPr>
      </p:pic>
      <p:pic>
        <p:nvPicPr>
          <p:cNvPr id="14" name="Picture 13"/>
          <p:cNvPicPr>
            <a:picLocks noChangeAspect="1"/>
          </p:cNvPicPr>
          <p:nvPr/>
        </p:nvPicPr>
        <p:blipFill>
          <a:blip r:embed="rId9"/>
          <a:srcRect/>
          <a:stretch>
            <a:fillRect/>
          </a:stretch>
        </p:blipFill>
        <p:spPr bwMode="auto">
          <a:xfrm>
            <a:off x="1185863" y="2263855"/>
            <a:ext cx="4229100" cy="3500737"/>
          </a:xfrm>
          <a:prstGeom prst="rect">
            <a:avLst/>
          </a:prstGeom>
          <a:noFill/>
          <a:ln w="9525">
            <a:noFill/>
            <a:miter lim="800000"/>
            <a:headEnd/>
            <a:tailEnd/>
          </a:ln>
        </p:spPr>
      </p:pic>
      <p:sp>
        <p:nvSpPr>
          <p:cNvPr id="5" name="Text Box 17"/>
          <p:cNvSpPr txBox="1">
            <a:spLocks noChangeArrowheads="1"/>
          </p:cNvSpPr>
          <p:nvPr/>
        </p:nvSpPr>
        <p:spPr bwMode="auto">
          <a:xfrm>
            <a:off x="760412" y="5428016"/>
            <a:ext cx="7604125" cy="1015663"/>
          </a:xfrm>
          <a:prstGeom prst="rect">
            <a:avLst/>
          </a:prstGeom>
          <a:noFill/>
          <a:ln w="9525">
            <a:noFill/>
            <a:miter lim="800000"/>
            <a:headEnd/>
            <a:tailEnd/>
          </a:ln>
        </p:spPr>
        <p:txBody>
          <a:bodyPr>
            <a:prstTxWarp prst="textNoShape">
              <a:avLst/>
            </a:prstTxWarp>
            <a:spAutoFit/>
          </a:bodyPr>
          <a:lstStyle/>
          <a:p>
            <a:pPr algn="ctr" eaLnBrk="0" hangingPunct="0">
              <a:spcAft>
                <a:spcPts val="0"/>
              </a:spcAft>
            </a:pPr>
            <a:r>
              <a:rPr lang="es-US" sz="2000" dirty="0" smtClean="0">
                <a:latin typeface="Calibri" pitchFamily="-60" charset="0"/>
              </a:rPr>
              <a:t>Usted elige cuánto desea incrementar sus ahorros cada año.</a:t>
            </a:r>
          </a:p>
          <a:p>
            <a:pPr algn="ctr" eaLnBrk="0" hangingPunct="0">
              <a:spcAft>
                <a:spcPts val="1200"/>
              </a:spcAft>
            </a:pPr>
            <a:r>
              <a:rPr lang="es-US" sz="2000" dirty="0" smtClean="0">
                <a:latin typeface="Calibri" pitchFamily="-60" charset="0"/>
              </a:rPr>
              <a:t>Incrementaremos automáticamente la cantidad de su aportación de acuerdo a sus instrucciones.</a:t>
            </a:r>
            <a:endParaRPr lang="es-US" sz="2000" dirty="0">
              <a:latin typeface="Calibri" pitchFamily="-60" charset="0"/>
            </a:endParaRPr>
          </a:p>
        </p:txBody>
      </p:sp>
      <p:sp>
        <p:nvSpPr>
          <p:cNvPr id="34822" name="Text Box 6"/>
          <p:cNvSpPr txBox="1">
            <a:spLocks noChangeArrowheads="1"/>
          </p:cNvSpPr>
          <p:nvPr/>
        </p:nvSpPr>
        <p:spPr bwMode="auto">
          <a:xfrm>
            <a:off x="428625" y="1644650"/>
            <a:ext cx="8415338" cy="400110"/>
          </a:xfrm>
          <a:prstGeom prst="rect">
            <a:avLst/>
          </a:prstGeom>
          <a:noFill/>
          <a:ln w="9525">
            <a:noFill/>
            <a:miter lim="800000"/>
            <a:headEnd/>
            <a:tailEnd/>
          </a:ln>
        </p:spPr>
        <p:txBody>
          <a:bodyPr wrap="square">
            <a:prstTxWarp prst="textNoShape">
              <a:avLst/>
            </a:prstTxWarp>
            <a:spAutoFit/>
          </a:bodyPr>
          <a:lstStyle/>
          <a:p>
            <a:pPr>
              <a:spcBef>
                <a:spcPct val="50000"/>
              </a:spcBef>
            </a:pPr>
            <a:r>
              <a:rPr lang="es-US" sz="2000" dirty="0" smtClean="0">
                <a:latin typeface="Calibri" pitchFamily="-60" charset="0"/>
              </a:rPr>
              <a:t>Simplemente suscríbase al servicio de auto-aumento en </a:t>
            </a:r>
            <a:r>
              <a:rPr lang="es-US" sz="2000" b="1" dirty="0" smtClean="0">
                <a:latin typeface="Calibri" pitchFamily="-60" charset="0"/>
              </a:rPr>
              <a:t>TA-Retirement.com</a:t>
            </a:r>
            <a:endParaRPr lang="es-US" sz="2000" b="1" dirty="0">
              <a:latin typeface="Calibri" pitchFamily="-60" charset="0"/>
            </a:endParaRPr>
          </a:p>
        </p:txBody>
      </p:sp>
      <p:sp>
        <p:nvSpPr>
          <p:cNvPr id="43018" name="Title 1"/>
          <p:cNvSpPr>
            <a:spLocks noGrp="1"/>
          </p:cNvSpPr>
          <p:nvPr>
            <p:ph type="title"/>
          </p:nvPr>
        </p:nvSpPr>
        <p:spPr bwMode="auto">
          <a:xfrm>
            <a:off x="457200" y="666750"/>
            <a:ext cx="8229600" cy="919163"/>
          </a:xfrm>
          <a:noFill/>
          <a:ln>
            <a:miter lim="800000"/>
            <a:headEnd/>
            <a:tailEnd/>
          </a:ln>
        </p:spPr>
        <p:txBody>
          <a:bodyPr vert="horz" wrap="square" lIns="91440" tIns="45720" rIns="91440" bIns="45720" numCol="1" anchor="t" anchorCtr="0" compatLnSpc="1">
            <a:prstTxWarp prst="textNoShape">
              <a:avLst/>
            </a:prstTxWarp>
          </a:bodyPr>
          <a:lstStyle/>
          <a:p>
            <a:r>
              <a:rPr lang="es-US" dirty="0" smtClean="0">
                <a:ea typeface="ＭＳ Ｐゴシック" pitchFamily="-60" charset="-128"/>
                <a:cs typeface="ＭＳ Ｐゴシック" pitchFamily="-60" charset="-128"/>
              </a:rPr>
              <a:t>Cómo </a:t>
            </a:r>
            <a:r>
              <a:rPr lang="es-US" dirty="0" err="1" smtClean="0">
                <a:ea typeface="ＭＳ Ｐゴシック" pitchFamily="-60" charset="-128"/>
                <a:cs typeface="ＭＳ Ｐゴシック" pitchFamily="-60" charset="-128"/>
              </a:rPr>
              <a:t>Transamerica</a:t>
            </a:r>
            <a:r>
              <a:rPr lang="es-US" dirty="0" smtClean="0">
                <a:ea typeface="ＭＳ Ｐゴシック" pitchFamily="-60" charset="-128"/>
                <a:cs typeface="ＭＳ Ｐゴシック" pitchFamily="-60" charset="-128"/>
              </a:rPr>
              <a:t> le puede ayudar a </a:t>
            </a:r>
            <a:br>
              <a:rPr lang="es-US" dirty="0" smtClean="0">
                <a:ea typeface="ＭＳ Ｐゴシック" pitchFamily="-60" charset="-128"/>
                <a:cs typeface="ＭＳ Ｐゴシック" pitchFamily="-60" charset="-128"/>
              </a:rPr>
            </a:br>
            <a:r>
              <a:rPr lang="es-US" i="1" dirty="0" smtClean="0">
                <a:ea typeface="ＭＳ Ｐゴシック" pitchFamily="-60" charset="-128"/>
                <a:cs typeface="ＭＳ Ｐゴシック" pitchFamily="-60" charset="-128"/>
              </a:rPr>
              <a:t>aumentar sus ahorros automáticamente</a:t>
            </a:r>
            <a:endParaRPr lang="es-US" dirty="0">
              <a:ea typeface="ＭＳ Ｐゴシック" pitchFamily="-60" charset="-128"/>
              <a:cs typeface="ＭＳ Ｐゴシック" pitchFamily="-60" charset="-128"/>
            </a:endParaRPr>
          </a:p>
        </p:txBody>
      </p:sp>
      <p:sp>
        <p:nvSpPr>
          <p:cNvPr id="49" name="Rounded Rectangle 48"/>
          <p:cNvSpPr/>
          <p:nvPr/>
        </p:nvSpPr>
        <p:spPr bwMode="auto">
          <a:xfrm>
            <a:off x="5167204" y="2849198"/>
            <a:ext cx="2141537" cy="1992861"/>
          </a:xfrm>
          <a:prstGeom prst="roundRect">
            <a:avLst/>
          </a:prstGeom>
          <a:solidFill>
            <a:schemeClr val="accent5"/>
          </a:solidFill>
          <a:ln w="9525" cap="flat" cmpd="sng" algn="ctr">
            <a:noFill/>
            <a:prstDash val="solid"/>
            <a:round/>
            <a:headEnd type="none" w="med" len="med"/>
            <a:tailEnd type="none" w="med" len="med"/>
          </a:ln>
          <a:effectLst>
            <a:reflection blurRad="6350" stA="52000" endA="300" endPos="15000" dir="5400000" sy="-100000" algn="bl" rotWithShape="0"/>
          </a:effectLst>
          <a:scene3d>
            <a:camera prst="orthographicFront"/>
            <a:lightRig rig="threePt" dir="t"/>
          </a:scene3d>
          <a:sp3d extrusionH="133350" prstMaterial="plastic">
            <a:bevelT w="69850" h="69850"/>
          </a:sp3d>
        </p:spPr>
        <p:txBody>
          <a:bodyPr>
            <a:prstTxWarp prst="textNoShape">
              <a:avLst/>
            </a:prstTxWarp>
          </a:bodyPr>
          <a:lstStyle/>
          <a:p>
            <a:pPr eaLnBrk="0" hangingPunct="0">
              <a:defRPr/>
            </a:pPr>
            <a:endParaRPr lang="es-US" b="1">
              <a:latin typeface="Times" pitchFamily="-109" charset="0"/>
              <a:ea typeface="ＭＳ Ｐゴシック" pitchFamily="-123" charset="-128"/>
              <a:cs typeface="ＭＳ Ｐゴシック" pitchFamily="-123" charset="-128"/>
            </a:endParaRPr>
          </a:p>
        </p:txBody>
      </p:sp>
      <p:sp>
        <p:nvSpPr>
          <p:cNvPr id="47" name="Text Box 17"/>
          <p:cNvSpPr txBox="1">
            <a:spLocks noChangeArrowheads="1"/>
          </p:cNvSpPr>
          <p:nvPr/>
        </p:nvSpPr>
        <p:spPr bwMode="auto">
          <a:xfrm>
            <a:off x="5237163" y="3178460"/>
            <a:ext cx="1978025" cy="1323975"/>
          </a:xfrm>
          <a:prstGeom prst="rect">
            <a:avLst/>
          </a:prstGeom>
          <a:noFill/>
          <a:ln w="9525">
            <a:noFill/>
            <a:miter lim="800000"/>
            <a:headEnd/>
            <a:tailEnd/>
          </a:ln>
        </p:spPr>
        <p:txBody>
          <a:bodyPr anchor="ctr">
            <a:prstTxWarp prst="textNoShape">
              <a:avLst/>
            </a:prstTxWarp>
            <a:spAutoFit/>
          </a:bodyPr>
          <a:lstStyle/>
          <a:p>
            <a:pPr algn="ctr" eaLnBrk="0" hangingPunct="0"/>
            <a:r>
              <a:rPr lang="es-US" sz="8000" b="1" smtClean="0">
                <a:solidFill>
                  <a:schemeClr val="bg1"/>
                </a:solidFill>
                <a:latin typeface="Calibri" pitchFamily="-60" charset="0"/>
              </a:rPr>
              <a:t>5%</a:t>
            </a:r>
            <a:endParaRPr lang="es-US" sz="8000" b="1" i="1">
              <a:solidFill>
                <a:schemeClr val="bg1"/>
              </a:solidFill>
              <a:latin typeface="Calibri" pitchFamily="-60" charset="0"/>
            </a:endParaRPr>
          </a:p>
        </p:txBody>
      </p:sp>
      <p:sp>
        <p:nvSpPr>
          <p:cNvPr id="50" name="Rounded Rectangle 49"/>
          <p:cNvSpPr/>
          <p:nvPr/>
        </p:nvSpPr>
        <p:spPr bwMode="auto">
          <a:xfrm>
            <a:off x="5167204" y="2849198"/>
            <a:ext cx="2141537" cy="1992861"/>
          </a:xfrm>
          <a:prstGeom prst="roundRect">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extrusionH="133350" prstMaterial="plastic">
            <a:bevelT w="69850" h="69850"/>
          </a:sp3d>
        </p:spPr>
        <p:txBody>
          <a:bodyPr>
            <a:prstTxWarp prst="textNoShape">
              <a:avLst/>
            </a:prstTxWarp>
          </a:bodyPr>
          <a:lstStyle/>
          <a:p>
            <a:pPr eaLnBrk="0" hangingPunct="0">
              <a:defRPr/>
            </a:pPr>
            <a:endParaRPr lang="es-US" b="1">
              <a:latin typeface="Times" pitchFamily="-109" charset="0"/>
              <a:ea typeface="ＭＳ Ｐゴシック" pitchFamily="-123" charset="-128"/>
              <a:cs typeface="ＭＳ Ｐゴシック" pitchFamily="-123" charset="-128"/>
            </a:endParaRPr>
          </a:p>
        </p:txBody>
      </p:sp>
      <p:sp>
        <p:nvSpPr>
          <p:cNvPr id="46" name="Text Box 17"/>
          <p:cNvSpPr txBox="1">
            <a:spLocks noChangeArrowheads="1"/>
          </p:cNvSpPr>
          <p:nvPr/>
        </p:nvSpPr>
        <p:spPr bwMode="auto">
          <a:xfrm>
            <a:off x="5237163" y="3178460"/>
            <a:ext cx="1978025" cy="1323975"/>
          </a:xfrm>
          <a:prstGeom prst="rect">
            <a:avLst/>
          </a:prstGeom>
          <a:noFill/>
          <a:ln w="9525">
            <a:noFill/>
            <a:miter lim="800000"/>
            <a:headEnd/>
            <a:tailEnd/>
          </a:ln>
        </p:spPr>
        <p:txBody>
          <a:bodyPr anchor="ctr">
            <a:prstTxWarp prst="textNoShape">
              <a:avLst/>
            </a:prstTxWarp>
            <a:spAutoFit/>
          </a:bodyPr>
          <a:lstStyle/>
          <a:p>
            <a:pPr algn="ctr" eaLnBrk="0" hangingPunct="0"/>
            <a:r>
              <a:rPr lang="es-US" sz="8000" b="1" smtClean="0">
                <a:solidFill>
                  <a:schemeClr val="bg1"/>
                </a:solidFill>
                <a:latin typeface="Calibri" pitchFamily="-60" charset="0"/>
              </a:rPr>
              <a:t>6%</a:t>
            </a:r>
            <a:endParaRPr lang="es-US" sz="8000" b="1" i="1">
              <a:solidFill>
                <a:schemeClr val="bg1"/>
              </a:solidFill>
              <a:latin typeface="Calibri" pitchFamily="-60" charset="0"/>
            </a:endParaRPr>
          </a:p>
        </p:txBody>
      </p:sp>
      <p:sp>
        <p:nvSpPr>
          <p:cNvPr id="51" name="Rounded Rectangle 50"/>
          <p:cNvSpPr/>
          <p:nvPr/>
        </p:nvSpPr>
        <p:spPr bwMode="auto">
          <a:xfrm>
            <a:off x="5167204" y="2849198"/>
            <a:ext cx="2141537" cy="1992861"/>
          </a:xfrm>
          <a:prstGeom prst="roundRect">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extrusionH="133350" prstMaterial="plastic">
            <a:bevelT w="69850" h="69850"/>
          </a:sp3d>
        </p:spPr>
        <p:txBody>
          <a:bodyPr>
            <a:prstTxWarp prst="textNoShape">
              <a:avLst/>
            </a:prstTxWarp>
          </a:bodyPr>
          <a:lstStyle/>
          <a:p>
            <a:pPr eaLnBrk="0" hangingPunct="0">
              <a:defRPr/>
            </a:pPr>
            <a:endParaRPr lang="es-US" b="1">
              <a:latin typeface="Times" pitchFamily="-109" charset="0"/>
              <a:ea typeface="ＭＳ Ｐゴシック" pitchFamily="-123" charset="-128"/>
              <a:cs typeface="ＭＳ Ｐゴシック" pitchFamily="-123" charset="-128"/>
            </a:endParaRPr>
          </a:p>
        </p:txBody>
      </p:sp>
      <p:sp>
        <p:nvSpPr>
          <p:cNvPr id="45" name="Text Box 17"/>
          <p:cNvSpPr txBox="1">
            <a:spLocks noChangeArrowheads="1"/>
          </p:cNvSpPr>
          <p:nvPr/>
        </p:nvSpPr>
        <p:spPr bwMode="auto">
          <a:xfrm>
            <a:off x="5237163" y="3178460"/>
            <a:ext cx="1978025" cy="1323975"/>
          </a:xfrm>
          <a:prstGeom prst="rect">
            <a:avLst/>
          </a:prstGeom>
          <a:noFill/>
          <a:ln w="9525">
            <a:noFill/>
            <a:miter lim="800000"/>
            <a:headEnd/>
            <a:tailEnd/>
          </a:ln>
        </p:spPr>
        <p:txBody>
          <a:bodyPr anchor="ctr">
            <a:prstTxWarp prst="textNoShape">
              <a:avLst/>
            </a:prstTxWarp>
            <a:spAutoFit/>
          </a:bodyPr>
          <a:lstStyle/>
          <a:p>
            <a:pPr algn="ctr" eaLnBrk="0" hangingPunct="0"/>
            <a:r>
              <a:rPr lang="es-US" sz="8000" b="1" smtClean="0">
                <a:solidFill>
                  <a:schemeClr val="bg1"/>
                </a:solidFill>
                <a:latin typeface="Calibri" pitchFamily="-60" charset="0"/>
              </a:rPr>
              <a:t>7%</a:t>
            </a:r>
            <a:endParaRPr lang="es-US" sz="8000" b="1" i="1">
              <a:solidFill>
                <a:schemeClr val="bg1"/>
              </a:solidFill>
              <a:latin typeface="Calibri" pitchFamily="-60" charset="0"/>
            </a:endParaRPr>
          </a:p>
        </p:txBody>
      </p:sp>
      <p:sp>
        <p:nvSpPr>
          <p:cNvPr id="52" name="Rounded Rectangle 51"/>
          <p:cNvSpPr/>
          <p:nvPr/>
        </p:nvSpPr>
        <p:spPr bwMode="auto">
          <a:xfrm>
            <a:off x="5167204" y="2849198"/>
            <a:ext cx="2141537" cy="1992861"/>
          </a:xfrm>
          <a:prstGeom prst="roundRect">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extrusionH="133350" prstMaterial="plastic">
            <a:bevelT w="69850" h="69850"/>
          </a:sp3d>
        </p:spPr>
        <p:txBody>
          <a:bodyPr>
            <a:prstTxWarp prst="textNoShape">
              <a:avLst/>
            </a:prstTxWarp>
          </a:bodyPr>
          <a:lstStyle/>
          <a:p>
            <a:pPr eaLnBrk="0" hangingPunct="0">
              <a:defRPr/>
            </a:pPr>
            <a:endParaRPr lang="es-US" b="1">
              <a:latin typeface="Times" pitchFamily="-109" charset="0"/>
              <a:ea typeface="ＭＳ Ｐゴシック" pitchFamily="-123" charset="-128"/>
              <a:cs typeface="ＭＳ Ｐゴシック" pitchFamily="-123" charset="-128"/>
            </a:endParaRPr>
          </a:p>
        </p:txBody>
      </p:sp>
      <p:sp>
        <p:nvSpPr>
          <p:cNvPr id="44" name="Text Box 17"/>
          <p:cNvSpPr txBox="1">
            <a:spLocks noChangeArrowheads="1"/>
          </p:cNvSpPr>
          <p:nvPr/>
        </p:nvSpPr>
        <p:spPr bwMode="auto">
          <a:xfrm>
            <a:off x="5237163" y="3178460"/>
            <a:ext cx="1978025" cy="1323975"/>
          </a:xfrm>
          <a:prstGeom prst="rect">
            <a:avLst/>
          </a:prstGeom>
          <a:noFill/>
          <a:ln w="9525">
            <a:noFill/>
            <a:miter lim="800000"/>
            <a:headEnd/>
            <a:tailEnd/>
          </a:ln>
        </p:spPr>
        <p:txBody>
          <a:bodyPr anchor="ctr">
            <a:prstTxWarp prst="textNoShape">
              <a:avLst/>
            </a:prstTxWarp>
            <a:spAutoFit/>
          </a:bodyPr>
          <a:lstStyle/>
          <a:p>
            <a:pPr algn="ctr" eaLnBrk="0" hangingPunct="0"/>
            <a:r>
              <a:rPr lang="es-US" sz="8000" b="1" smtClean="0">
                <a:solidFill>
                  <a:schemeClr val="bg1"/>
                </a:solidFill>
                <a:latin typeface="Calibri" pitchFamily="-60" charset="0"/>
              </a:rPr>
              <a:t>8%</a:t>
            </a:r>
            <a:endParaRPr lang="es-US" sz="8000" b="1" i="1">
              <a:solidFill>
                <a:schemeClr val="bg1"/>
              </a:solidFill>
              <a:latin typeface="Calibri" pitchFamily="-60" charset="0"/>
            </a:endParaRPr>
          </a:p>
        </p:txBody>
      </p:sp>
      <p:sp>
        <p:nvSpPr>
          <p:cNvPr id="53" name="Rounded Rectangle 52"/>
          <p:cNvSpPr/>
          <p:nvPr/>
        </p:nvSpPr>
        <p:spPr bwMode="auto">
          <a:xfrm>
            <a:off x="5167204" y="2849198"/>
            <a:ext cx="2141537" cy="1992861"/>
          </a:xfrm>
          <a:prstGeom prst="roundRect">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extrusionH="133350" prstMaterial="plastic">
            <a:bevelT w="69850" h="69850"/>
          </a:sp3d>
        </p:spPr>
        <p:txBody>
          <a:bodyPr>
            <a:prstTxWarp prst="textNoShape">
              <a:avLst/>
            </a:prstTxWarp>
          </a:bodyPr>
          <a:lstStyle/>
          <a:p>
            <a:pPr eaLnBrk="0" hangingPunct="0">
              <a:defRPr/>
            </a:pPr>
            <a:endParaRPr lang="es-US" b="1">
              <a:latin typeface="Times" pitchFamily="-109" charset="0"/>
              <a:ea typeface="ＭＳ Ｐゴシック" pitchFamily="-123" charset="-128"/>
              <a:cs typeface="ＭＳ Ｐゴシック" pitchFamily="-123" charset="-128"/>
            </a:endParaRPr>
          </a:p>
        </p:txBody>
      </p:sp>
      <p:sp>
        <p:nvSpPr>
          <p:cNvPr id="43" name="Text Box 17"/>
          <p:cNvSpPr txBox="1">
            <a:spLocks noChangeArrowheads="1"/>
          </p:cNvSpPr>
          <p:nvPr/>
        </p:nvSpPr>
        <p:spPr bwMode="auto">
          <a:xfrm>
            <a:off x="5237163" y="3178460"/>
            <a:ext cx="1978025" cy="1323975"/>
          </a:xfrm>
          <a:prstGeom prst="rect">
            <a:avLst/>
          </a:prstGeom>
          <a:noFill/>
          <a:ln w="9525">
            <a:noFill/>
            <a:miter lim="800000"/>
            <a:headEnd/>
            <a:tailEnd/>
          </a:ln>
        </p:spPr>
        <p:txBody>
          <a:bodyPr anchor="ctr">
            <a:prstTxWarp prst="textNoShape">
              <a:avLst/>
            </a:prstTxWarp>
            <a:spAutoFit/>
          </a:bodyPr>
          <a:lstStyle/>
          <a:p>
            <a:pPr algn="ctr" eaLnBrk="0" hangingPunct="0"/>
            <a:r>
              <a:rPr lang="es-US" sz="8000" b="1" smtClean="0">
                <a:solidFill>
                  <a:schemeClr val="bg1"/>
                </a:solidFill>
                <a:latin typeface="Calibri" pitchFamily="-60" charset="0"/>
              </a:rPr>
              <a:t>9%</a:t>
            </a:r>
            <a:endParaRPr lang="es-US" sz="8000" b="1" i="1">
              <a:solidFill>
                <a:schemeClr val="bg1"/>
              </a:solidFill>
              <a:latin typeface="Calibri" pitchFamily="-60" charset="0"/>
            </a:endParaRPr>
          </a:p>
        </p:txBody>
      </p:sp>
      <p:sp>
        <p:nvSpPr>
          <p:cNvPr id="41" name="Rounded Rectangle 40"/>
          <p:cNvSpPr/>
          <p:nvPr/>
        </p:nvSpPr>
        <p:spPr bwMode="auto">
          <a:xfrm>
            <a:off x="5167204" y="2849198"/>
            <a:ext cx="2141537" cy="1992861"/>
          </a:xfrm>
          <a:prstGeom prst="roundRect">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extrusionH="133350" prstMaterial="plastic">
            <a:bevelT w="69850" h="69850"/>
          </a:sp3d>
        </p:spPr>
        <p:txBody>
          <a:bodyPr>
            <a:prstTxWarp prst="textNoShape">
              <a:avLst/>
            </a:prstTxWarp>
          </a:bodyPr>
          <a:lstStyle/>
          <a:p>
            <a:pPr eaLnBrk="0" hangingPunct="0">
              <a:defRPr/>
            </a:pPr>
            <a:endParaRPr lang="es-US" b="1">
              <a:latin typeface="Times" pitchFamily="-109" charset="0"/>
              <a:ea typeface="ＭＳ Ｐゴシック" pitchFamily="-123" charset="-128"/>
              <a:cs typeface="ＭＳ Ｐゴシック" pitchFamily="-123" charset="-128"/>
            </a:endParaRPr>
          </a:p>
        </p:txBody>
      </p:sp>
      <p:sp>
        <p:nvSpPr>
          <p:cNvPr id="42" name="Text Box 17"/>
          <p:cNvSpPr txBox="1">
            <a:spLocks noChangeArrowheads="1"/>
          </p:cNvSpPr>
          <p:nvPr/>
        </p:nvSpPr>
        <p:spPr bwMode="auto">
          <a:xfrm>
            <a:off x="5226050" y="3178459"/>
            <a:ext cx="1978025" cy="1323975"/>
          </a:xfrm>
          <a:prstGeom prst="rect">
            <a:avLst/>
          </a:prstGeom>
          <a:noFill/>
          <a:ln w="9525">
            <a:noFill/>
            <a:miter lim="800000"/>
            <a:headEnd/>
            <a:tailEnd/>
          </a:ln>
        </p:spPr>
        <p:txBody>
          <a:bodyPr anchor="ctr">
            <a:prstTxWarp prst="textNoShape">
              <a:avLst/>
            </a:prstTxWarp>
            <a:spAutoFit/>
          </a:bodyPr>
          <a:lstStyle/>
          <a:p>
            <a:pPr algn="ctr" eaLnBrk="0" hangingPunct="0"/>
            <a:r>
              <a:rPr lang="es-US" sz="8000" b="1" smtClean="0">
                <a:solidFill>
                  <a:schemeClr val="bg1"/>
                </a:solidFill>
                <a:latin typeface="Calibri" pitchFamily="-60" charset="0"/>
              </a:rPr>
              <a:t>10%</a:t>
            </a:r>
            <a:endParaRPr lang="es-US" sz="8000" b="1" i="1">
              <a:solidFill>
                <a:schemeClr val="bg1"/>
              </a:solidFill>
              <a:latin typeface="Calibri" pitchFamily="-60" charset="0"/>
            </a:endParaRPr>
          </a:p>
        </p:txBody>
      </p:sp>
      <p:pic>
        <p:nvPicPr>
          <p:cNvPr id="2" name="Picture 1"/>
          <p:cNvPicPr>
            <a:picLocks noChangeAspect="1"/>
          </p:cNvPicPr>
          <p:nvPr/>
        </p:nvPicPr>
        <p:blipFill>
          <a:blip r:embed="rId10"/>
          <a:srcRect/>
          <a:stretch>
            <a:fillRect/>
          </a:stretch>
        </p:blipFill>
        <p:spPr bwMode="auto">
          <a:xfrm>
            <a:off x="257176" y="2186102"/>
            <a:ext cx="971549" cy="982548"/>
          </a:xfrm>
          <a:prstGeom prst="rect">
            <a:avLst/>
          </a:prstGeom>
          <a:noFill/>
          <a:ln w="9525">
            <a:noFill/>
            <a:miter lim="800000"/>
            <a:headEnd/>
            <a:tailEnd/>
          </a:ln>
        </p:spPr>
      </p:pic>
      <p:sp>
        <p:nvSpPr>
          <p:cNvPr id="26" name="TextBox 25"/>
          <p:cNvSpPr txBox="1"/>
          <p:nvPr/>
        </p:nvSpPr>
        <p:spPr>
          <a:xfrm>
            <a:off x="515937" y="6322469"/>
            <a:ext cx="8151546" cy="541046"/>
          </a:xfrm>
          <a:prstGeom prst="rect">
            <a:avLst/>
          </a:prstGeom>
          <a:noFill/>
        </p:spPr>
        <p:txBody>
          <a:bodyPr wrap="square" rtlCol="0">
            <a:spAutoFit/>
          </a:bodyPr>
          <a:lstStyle/>
          <a:p>
            <a:pPr>
              <a:lnSpc>
                <a:spcPct val="80000"/>
              </a:lnSpc>
            </a:pPr>
            <a:r>
              <a:rPr lang="es-US" sz="1800" dirty="0" smtClean="0">
                <a:solidFill>
                  <a:schemeClr val="bg2"/>
                </a:solidFill>
                <a:latin typeface="+mn-lt"/>
              </a:rPr>
              <a:t>Usted debería evaluar su capacidad para continuar el servicio en el caso de una baja de mercado prolongada, gastos inesperados o cualquier emergencia imprevista. </a:t>
            </a:r>
            <a:endParaRPr lang="es-US" sz="1800" dirty="0">
              <a:solidFill>
                <a:schemeClr val="bg2"/>
              </a:solidFill>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fade">
                                      <p:cBhvr>
                                        <p:cTn id="7" dur="500"/>
                                        <p:tgtEl>
                                          <p:spTgt spid="3482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par>
                                <p:cTn id="33" presetID="10"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500"/>
                                        <p:tgtEl>
                                          <p:spTgt spid="5">
                                            <p:txEl>
                                              <p:pRg st="0" end="0"/>
                                            </p:txEl>
                                          </p:spTgt>
                                        </p:tgtEl>
                                      </p:cBhvr>
                                    </p:animEffect>
                                  </p:childTnLst>
                                </p:cTn>
                              </p:par>
                            </p:childTnLst>
                          </p:cTn>
                        </p:par>
                        <p:par>
                          <p:cTn id="43" fill="hold">
                            <p:stCondLst>
                              <p:cond delay="1500"/>
                            </p:stCondLst>
                            <p:childTnLst>
                              <p:par>
                                <p:cTn id="44" presetID="10" presetClass="entr" presetSubtype="0" fill="hold" grpId="0" nodeType="afterEffect">
                                  <p:stCondLst>
                                    <p:cond delay="0"/>
                                  </p:stCondLst>
                                  <p:childTnLst>
                                    <p:set>
                                      <p:cBhvr>
                                        <p:cTn id="45" dur="1" fill="hold">
                                          <p:stCondLst>
                                            <p:cond delay="0"/>
                                          </p:stCondLst>
                                        </p:cTn>
                                        <p:tgtEl>
                                          <p:spTgt spid="5">
                                            <p:txEl>
                                              <p:pRg st="1" end="1"/>
                                            </p:txEl>
                                          </p:spTgt>
                                        </p:tgtEl>
                                        <p:attrNameLst>
                                          <p:attrName>style.visibility</p:attrName>
                                        </p:attrNameLst>
                                      </p:cBhvr>
                                      <p:to>
                                        <p:strVal val="visible"/>
                                      </p:to>
                                    </p:set>
                                    <p:animEffect transition="in" filter="fade">
                                      <p:cBhvr>
                                        <p:cTn id="46" dur="500"/>
                                        <p:tgtEl>
                                          <p:spTgt spid="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xit" presetSubtype="0" fill="hold" nodeType="clickEffect">
                                  <p:stCondLst>
                                    <p:cond delay="0"/>
                                  </p:stCondLst>
                                  <p:childTnLst>
                                    <p:animEffect transition="out" filter="fade">
                                      <p:cBhvr>
                                        <p:cTn id="50" dur="1250"/>
                                        <p:tgtEl>
                                          <p:spTgt spid="14"/>
                                        </p:tgtEl>
                                      </p:cBhvr>
                                    </p:animEffect>
                                    <p:anim calcmode="lin" valueType="num">
                                      <p:cBhvr>
                                        <p:cTn id="51" dur="1250"/>
                                        <p:tgtEl>
                                          <p:spTgt spid="14"/>
                                        </p:tgtEl>
                                        <p:attrNameLst>
                                          <p:attrName>ppt_x</p:attrName>
                                        </p:attrNameLst>
                                      </p:cBhvr>
                                      <p:tavLst>
                                        <p:tav tm="0">
                                          <p:val>
                                            <p:strVal val="ppt_x"/>
                                          </p:val>
                                        </p:tav>
                                        <p:tav tm="100000">
                                          <p:val>
                                            <p:strVal val="ppt_x"/>
                                          </p:val>
                                        </p:tav>
                                      </p:tavLst>
                                    </p:anim>
                                    <p:anim calcmode="lin" valueType="num">
                                      <p:cBhvr>
                                        <p:cTn id="52" dur="1250"/>
                                        <p:tgtEl>
                                          <p:spTgt spid="14"/>
                                        </p:tgtEl>
                                        <p:attrNameLst>
                                          <p:attrName>ppt_y</p:attrName>
                                        </p:attrNameLst>
                                      </p:cBhvr>
                                      <p:tavLst>
                                        <p:tav tm="0">
                                          <p:val>
                                            <p:strVal val="ppt_y"/>
                                          </p:val>
                                        </p:tav>
                                        <p:tav tm="100000">
                                          <p:val>
                                            <p:strVal val="ppt_y+.1"/>
                                          </p:val>
                                        </p:tav>
                                      </p:tavLst>
                                    </p:anim>
                                    <p:set>
                                      <p:cBhvr>
                                        <p:cTn id="53" dur="1" fill="hold">
                                          <p:stCondLst>
                                            <p:cond delay="1249"/>
                                          </p:stCondLst>
                                        </p:cTn>
                                        <p:tgtEl>
                                          <p:spTgt spid="1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47"/>
                                        </p:tgtEl>
                                      </p:cBhvr>
                                    </p:animEffect>
                                    <p:set>
                                      <p:cBhvr>
                                        <p:cTn id="56" dur="1" fill="hold">
                                          <p:stCondLst>
                                            <p:cond delay="499"/>
                                          </p:stCondLst>
                                        </p:cTn>
                                        <p:tgtEl>
                                          <p:spTgt spid="47"/>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par>
                                <p:cTn id="60" presetID="10" presetClass="entr" presetSubtype="0" fill="hold"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childTnLst>
                          </p:cTn>
                        </p:par>
                        <p:par>
                          <p:cTn id="63" fill="hold">
                            <p:stCondLst>
                              <p:cond delay="1250"/>
                            </p:stCondLst>
                            <p:childTnLst>
                              <p:par>
                                <p:cTn id="64" presetID="42" presetClass="exit" presetSubtype="0" fill="hold" nodeType="afterEffect">
                                  <p:stCondLst>
                                    <p:cond delay="0"/>
                                  </p:stCondLst>
                                  <p:childTnLst>
                                    <p:animEffect transition="out" filter="fade">
                                      <p:cBhvr>
                                        <p:cTn id="65" dur="1250"/>
                                        <p:tgtEl>
                                          <p:spTgt spid="15"/>
                                        </p:tgtEl>
                                      </p:cBhvr>
                                    </p:animEffect>
                                    <p:anim calcmode="lin" valueType="num">
                                      <p:cBhvr>
                                        <p:cTn id="66" dur="1250"/>
                                        <p:tgtEl>
                                          <p:spTgt spid="15"/>
                                        </p:tgtEl>
                                        <p:attrNameLst>
                                          <p:attrName>ppt_x</p:attrName>
                                        </p:attrNameLst>
                                      </p:cBhvr>
                                      <p:tavLst>
                                        <p:tav tm="0">
                                          <p:val>
                                            <p:strVal val="ppt_x"/>
                                          </p:val>
                                        </p:tav>
                                        <p:tav tm="100000">
                                          <p:val>
                                            <p:strVal val="ppt_x"/>
                                          </p:val>
                                        </p:tav>
                                      </p:tavLst>
                                    </p:anim>
                                    <p:anim calcmode="lin" valueType="num">
                                      <p:cBhvr>
                                        <p:cTn id="67" dur="1250"/>
                                        <p:tgtEl>
                                          <p:spTgt spid="15"/>
                                        </p:tgtEl>
                                        <p:attrNameLst>
                                          <p:attrName>ppt_y</p:attrName>
                                        </p:attrNameLst>
                                      </p:cBhvr>
                                      <p:tavLst>
                                        <p:tav tm="0">
                                          <p:val>
                                            <p:strVal val="ppt_y"/>
                                          </p:val>
                                        </p:tav>
                                        <p:tav tm="100000">
                                          <p:val>
                                            <p:strVal val="ppt_y+.1"/>
                                          </p:val>
                                        </p:tav>
                                      </p:tavLst>
                                    </p:anim>
                                    <p:set>
                                      <p:cBhvr>
                                        <p:cTn id="68" dur="1" fill="hold">
                                          <p:stCondLst>
                                            <p:cond delay="1249"/>
                                          </p:stCondLst>
                                        </p:cTn>
                                        <p:tgtEl>
                                          <p:spTgt spid="15"/>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46"/>
                                        </p:tgtEl>
                                      </p:cBhvr>
                                    </p:animEffect>
                                    <p:set>
                                      <p:cBhvr>
                                        <p:cTn id="71" dur="1" fill="hold">
                                          <p:stCondLst>
                                            <p:cond delay="499"/>
                                          </p:stCondLst>
                                        </p:cTn>
                                        <p:tgtEl>
                                          <p:spTgt spid="46"/>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500"/>
                                        <p:tgtEl>
                                          <p:spTgt spid="45"/>
                                        </p:tgtEl>
                                      </p:cBhvr>
                                    </p:animEffect>
                                  </p:childTnLst>
                                </p:cTn>
                              </p:par>
                              <p:par>
                                <p:cTn id="75" presetID="10" presetClass="entr" presetSubtype="0" fill="hold" nodeType="with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fade">
                                      <p:cBhvr>
                                        <p:cTn id="77" dur="500"/>
                                        <p:tgtEl>
                                          <p:spTgt spid="51"/>
                                        </p:tgtEl>
                                      </p:cBhvr>
                                    </p:animEffect>
                                  </p:childTnLst>
                                </p:cTn>
                              </p:par>
                            </p:childTnLst>
                          </p:cTn>
                        </p:par>
                        <p:par>
                          <p:cTn id="78" fill="hold">
                            <p:stCondLst>
                              <p:cond delay="2500"/>
                            </p:stCondLst>
                            <p:childTnLst>
                              <p:par>
                                <p:cTn id="79" presetID="42" presetClass="exit" presetSubtype="0" fill="hold" nodeType="afterEffect">
                                  <p:stCondLst>
                                    <p:cond delay="0"/>
                                  </p:stCondLst>
                                  <p:childTnLst>
                                    <p:animEffect transition="out" filter="fade">
                                      <p:cBhvr>
                                        <p:cTn id="80" dur="1250"/>
                                        <p:tgtEl>
                                          <p:spTgt spid="22"/>
                                        </p:tgtEl>
                                      </p:cBhvr>
                                    </p:animEffect>
                                    <p:anim calcmode="lin" valueType="num">
                                      <p:cBhvr>
                                        <p:cTn id="81" dur="1250"/>
                                        <p:tgtEl>
                                          <p:spTgt spid="22"/>
                                        </p:tgtEl>
                                        <p:attrNameLst>
                                          <p:attrName>ppt_x</p:attrName>
                                        </p:attrNameLst>
                                      </p:cBhvr>
                                      <p:tavLst>
                                        <p:tav tm="0">
                                          <p:val>
                                            <p:strVal val="ppt_x"/>
                                          </p:val>
                                        </p:tav>
                                        <p:tav tm="100000">
                                          <p:val>
                                            <p:strVal val="ppt_x"/>
                                          </p:val>
                                        </p:tav>
                                      </p:tavLst>
                                    </p:anim>
                                    <p:anim calcmode="lin" valueType="num">
                                      <p:cBhvr>
                                        <p:cTn id="82" dur="1250"/>
                                        <p:tgtEl>
                                          <p:spTgt spid="22"/>
                                        </p:tgtEl>
                                        <p:attrNameLst>
                                          <p:attrName>ppt_y</p:attrName>
                                        </p:attrNameLst>
                                      </p:cBhvr>
                                      <p:tavLst>
                                        <p:tav tm="0">
                                          <p:val>
                                            <p:strVal val="ppt_y"/>
                                          </p:val>
                                        </p:tav>
                                        <p:tav tm="100000">
                                          <p:val>
                                            <p:strVal val="ppt_y+.1"/>
                                          </p:val>
                                        </p:tav>
                                      </p:tavLst>
                                    </p:anim>
                                    <p:set>
                                      <p:cBhvr>
                                        <p:cTn id="83" dur="1" fill="hold">
                                          <p:stCondLst>
                                            <p:cond delay="1249"/>
                                          </p:stCondLst>
                                        </p:cTn>
                                        <p:tgtEl>
                                          <p:spTgt spid="2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45"/>
                                        </p:tgtEl>
                                      </p:cBhvr>
                                    </p:animEffect>
                                    <p:set>
                                      <p:cBhvr>
                                        <p:cTn id="86" dur="1" fill="hold">
                                          <p:stCondLst>
                                            <p:cond delay="499"/>
                                          </p:stCondLst>
                                        </p:cTn>
                                        <p:tgtEl>
                                          <p:spTgt spid="45"/>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fade">
                                      <p:cBhvr>
                                        <p:cTn id="89" dur="500"/>
                                        <p:tgtEl>
                                          <p:spTgt spid="44"/>
                                        </p:tgtEl>
                                      </p:cBhvr>
                                    </p:animEffect>
                                  </p:childTnLst>
                                </p:cTn>
                              </p:par>
                              <p:par>
                                <p:cTn id="90" presetID="10" presetClass="entr" presetSubtype="0" fill="hold" nodeType="withEffect">
                                  <p:stCondLst>
                                    <p:cond delay="0"/>
                                  </p:stCondLst>
                                  <p:childTnLst>
                                    <p:set>
                                      <p:cBhvr>
                                        <p:cTn id="91" dur="1" fill="hold">
                                          <p:stCondLst>
                                            <p:cond delay="0"/>
                                          </p:stCondLst>
                                        </p:cTn>
                                        <p:tgtEl>
                                          <p:spTgt spid="52"/>
                                        </p:tgtEl>
                                        <p:attrNameLst>
                                          <p:attrName>style.visibility</p:attrName>
                                        </p:attrNameLst>
                                      </p:cBhvr>
                                      <p:to>
                                        <p:strVal val="visible"/>
                                      </p:to>
                                    </p:set>
                                    <p:animEffect transition="in" filter="fade">
                                      <p:cBhvr>
                                        <p:cTn id="92" dur="500"/>
                                        <p:tgtEl>
                                          <p:spTgt spid="52"/>
                                        </p:tgtEl>
                                      </p:cBhvr>
                                    </p:animEffect>
                                  </p:childTnLst>
                                </p:cTn>
                              </p:par>
                            </p:childTnLst>
                          </p:cTn>
                        </p:par>
                        <p:par>
                          <p:cTn id="93" fill="hold">
                            <p:stCondLst>
                              <p:cond delay="3750"/>
                            </p:stCondLst>
                            <p:childTnLst>
                              <p:par>
                                <p:cTn id="94" presetID="42" presetClass="exit" presetSubtype="0" fill="hold" nodeType="afterEffect">
                                  <p:stCondLst>
                                    <p:cond delay="0"/>
                                  </p:stCondLst>
                                  <p:childTnLst>
                                    <p:animEffect transition="out" filter="fade">
                                      <p:cBhvr>
                                        <p:cTn id="95" dur="1250"/>
                                        <p:tgtEl>
                                          <p:spTgt spid="23"/>
                                        </p:tgtEl>
                                      </p:cBhvr>
                                    </p:animEffect>
                                    <p:anim calcmode="lin" valueType="num">
                                      <p:cBhvr>
                                        <p:cTn id="96" dur="1250"/>
                                        <p:tgtEl>
                                          <p:spTgt spid="23"/>
                                        </p:tgtEl>
                                        <p:attrNameLst>
                                          <p:attrName>ppt_x</p:attrName>
                                        </p:attrNameLst>
                                      </p:cBhvr>
                                      <p:tavLst>
                                        <p:tav tm="0">
                                          <p:val>
                                            <p:strVal val="ppt_x"/>
                                          </p:val>
                                        </p:tav>
                                        <p:tav tm="100000">
                                          <p:val>
                                            <p:strVal val="ppt_x"/>
                                          </p:val>
                                        </p:tav>
                                      </p:tavLst>
                                    </p:anim>
                                    <p:anim calcmode="lin" valueType="num">
                                      <p:cBhvr>
                                        <p:cTn id="97" dur="1250"/>
                                        <p:tgtEl>
                                          <p:spTgt spid="23"/>
                                        </p:tgtEl>
                                        <p:attrNameLst>
                                          <p:attrName>ppt_y</p:attrName>
                                        </p:attrNameLst>
                                      </p:cBhvr>
                                      <p:tavLst>
                                        <p:tav tm="0">
                                          <p:val>
                                            <p:strVal val="ppt_y"/>
                                          </p:val>
                                        </p:tav>
                                        <p:tav tm="100000">
                                          <p:val>
                                            <p:strVal val="ppt_y+.1"/>
                                          </p:val>
                                        </p:tav>
                                      </p:tavLst>
                                    </p:anim>
                                    <p:set>
                                      <p:cBhvr>
                                        <p:cTn id="98" dur="1" fill="hold">
                                          <p:stCondLst>
                                            <p:cond delay="1249"/>
                                          </p:stCondLst>
                                        </p:cTn>
                                        <p:tgtEl>
                                          <p:spTgt spid="23"/>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44"/>
                                        </p:tgtEl>
                                      </p:cBhvr>
                                    </p:animEffect>
                                    <p:set>
                                      <p:cBhvr>
                                        <p:cTn id="101" dur="1" fill="hold">
                                          <p:stCondLst>
                                            <p:cond delay="499"/>
                                          </p:stCondLst>
                                        </p:cTn>
                                        <p:tgtEl>
                                          <p:spTgt spid="44"/>
                                        </p:tgtEl>
                                        <p:attrNameLst>
                                          <p:attrName>style.visibility</p:attrName>
                                        </p:attrNameLst>
                                      </p:cBhvr>
                                      <p:to>
                                        <p:strVal val="hidden"/>
                                      </p:to>
                                    </p:set>
                                  </p:childTnLst>
                                </p:cTn>
                              </p:par>
                              <p:par>
                                <p:cTn id="102" presetID="10" presetClass="entr" presetSubtype="0" fill="hold" grpId="0" nodeType="withEffect">
                                  <p:stCondLst>
                                    <p:cond delay="0"/>
                                  </p:stCondLst>
                                  <p:childTnLst>
                                    <p:set>
                                      <p:cBhvr>
                                        <p:cTn id="103" dur="1" fill="hold">
                                          <p:stCondLst>
                                            <p:cond delay="0"/>
                                          </p:stCondLst>
                                        </p:cTn>
                                        <p:tgtEl>
                                          <p:spTgt spid="43"/>
                                        </p:tgtEl>
                                        <p:attrNameLst>
                                          <p:attrName>style.visibility</p:attrName>
                                        </p:attrNameLst>
                                      </p:cBhvr>
                                      <p:to>
                                        <p:strVal val="visible"/>
                                      </p:to>
                                    </p:set>
                                    <p:animEffect transition="in" filter="fade">
                                      <p:cBhvr>
                                        <p:cTn id="104" dur="500"/>
                                        <p:tgtEl>
                                          <p:spTgt spid="43"/>
                                        </p:tgtEl>
                                      </p:cBhvr>
                                    </p:animEffect>
                                  </p:childTnLst>
                                </p:cTn>
                              </p:par>
                              <p:par>
                                <p:cTn id="105" presetID="10" presetClass="entr" presetSubtype="0" fill="hold" nodeType="withEffect">
                                  <p:stCondLst>
                                    <p:cond delay="0"/>
                                  </p:stCondLst>
                                  <p:childTnLst>
                                    <p:set>
                                      <p:cBhvr>
                                        <p:cTn id="106" dur="1" fill="hold">
                                          <p:stCondLst>
                                            <p:cond delay="0"/>
                                          </p:stCondLst>
                                        </p:cTn>
                                        <p:tgtEl>
                                          <p:spTgt spid="53"/>
                                        </p:tgtEl>
                                        <p:attrNameLst>
                                          <p:attrName>style.visibility</p:attrName>
                                        </p:attrNameLst>
                                      </p:cBhvr>
                                      <p:to>
                                        <p:strVal val="visible"/>
                                      </p:to>
                                    </p:set>
                                    <p:animEffect transition="in" filter="fade">
                                      <p:cBhvr>
                                        <p:cTn id="107" dur="500"/>
                                        <p:tgtEl>
                                          <p:spTgt spid="53"/>
                                        </p:tgtEl>
                                      </p:cBhvr>
                                    </p:animEffect>
                                  </p:childTnLst>
                                </p:cTn>
                              </p:par>
                            </p:childTnLst>
                          </p:cTn>
                        </p:par>
                        <p:par>
                          <p:cTn id="108" fill="hold">
                            <p:stCondLst>
                              <p:cond delay="5000"/>
                            </p:stCondLst>
                            <p:childTnLst>
                              <p:par>
                                <p:cTn id="109" presetID="42" presetClass="exit" presetSubtype="0" fill="hold" nodeType="afterEffect">
                                  <p:stCondLst>
                                    <p:cond delay="0"/>
                                  </p:stCondLst>
                                  <p:childTnLst>
                                    <p:animEffect transition="out" filter="fade">
                                      <p:cBhvr>
                                        <p:cTn id="110" dur="1250"/>
                                        <p:tgtEl>
                                          <p:spTgt spid="24"/>
                                        </p:tgtEl>
                                      </p:cBhvr>
                                    </p:animEffect>
                                    <p:anim calcmode="lin" valueType="num">
                                      <p:cBhvr>
                                        <p:cTn id="111" dur="1250"/>
                                        <p:tgtEl>
                                          <p:spTgt spid="24"/>
                                        </p:tgtEl>
                                        <p:attrNameLst>
                                          <p:attrName>ppt_x</p:attrName>
                                        </p:attrNameLst>
                                      </p:cBhvr>
                                      <p:tavLst>
                                        <p:tav tm="0">
                                          <p:val>
                                            <p:strVal val="ppt_x"/>
                                          </p:val>
                                        </p:tav>
                                        <p:tav tm="100000">
                                          <p:val>
                                            <p:strVal val="ppt_x"/>
                                          </p:val>
                                        </p:tav>
                                      </p:tavLst>
                                    </p:anim>
                                    <p:anim calcmode="lin" valueType="num">
                                      <p:cBhvr>
                                        <p:cTn id="112" dur="1250"/>
                                        <p:tgtEl>
                                          <p:spTgt spid="24"/>
                                        </p:tgtEl>
                                        <p:attrNameLst>
                                          <p:attrName>ppt_y</p:attrName>
                                        </p:attrNameLst>
                                      </p:cBhvr>
                                      <p:tavLst>
                                        <p:tav tm="0">
                                          <p:val>
                                            <p:strVal val="ppt_y"/>
                                          </p:val>
                                        </p:tav>
                                        <p:tav tm="100000">
                                          <p:val>
                                            <p:strVal val="ppt_y+.1"/>
                                          </p:val>
                                        </p:tav>
                                      </p:tavLst>
                                    </p:anim>
                                    <p:set>
                                      <p:cBhvr>
                                        <p:cTn id="113" dur="1" fill="hold">
                                          <p:stCondLst>
                                            <p:cond delay="1249"/>
                                          </p:stCondLst>
                                        </p:cTn>
                                        <p:tgtEl>
                                          <p:spTgt spid="24"/>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43"/>
                                        </p:tgtEl>
                                      </p:cBhvr>
                                    </p:animEffect>
                                    <p:set>
                                      <p:cBhvr>
                                        <p:cTn id="116" dur="1" fill="hold">
                                          <p:stCondLst>
                                            <p:cond delay="499"/>
                                          </p:stCondLst>
                                        </p:cTn>
                                        <p:tgtEl>
                                          <p:spTgt spid="43"/>
                                        </p:tgtEl>
                                        <p:attrNameLst>
                                          <p:attrName>style.visibility</p:attrName>
                                        </p:attrNameLst>
                                      </p:cBhvr>
                                      <p:to>
                                        <p:strVal val="hidden"/>
                                      </p:to>
                                    </p:set>
                                  </p:childTnLst>
                                </p:cTn>
                              </p:par>
                              <p:par>
                                <p:cTn id="117" presetID="10" presetClass="entr" presetSubtype="0" fill="hold" grpId="0" nodeType="withEffect">
                                  <p:stCondLst>
                                    <p:cond delay="0"/>
                                  </p:stCondLst>
                                  <p:childTnLst>
                                    <p:set>
                                      <p:cBhvr>
                                        <p:cTn id="118" dur="1" fill="hold">
                                          <p:stCondLst>
                                            <p:cond delay="0"/>
                                          </p:stCondLst>
                                        </p:cTn>
                                        <p:tgtEl>
                                          <p:spTgt spid="42"/>
                                        </p:tgtEl>
                                        <p:attrNameLst>
                                          <p:attrName>style.visibility</p:attrName>
                                        </p:attrNameLst>
                                      </p:cBhvr>
                                      <p:to>
                                        <p:strVal val="visible"/>
                                      </p:to>
                                    </p:set>
                                    <p:animEffect transition="in" filter="fade">
                                      <p:cBhvr>
                                        <p:cTn id="119" dur="500"/>
                                        <p:tgtEl>
                                          <p:spTgt spid="42"/>
                                        </p:tgtEl>
                                      </p:cBhvr>
                                    </p:animEffect>
                                  </p:childTnLst>
                                </p:cTn>
                              </p:par>
                              <p:par>
                                <p:cTn id="120" presetID="10" presetClass="entr" presetSubtype="0" fill="hold" nodeType="with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fade">
                                      <p:cBhvr>
                                        <p:cTn id="122" dur="500"/>
                                        <p:tgtEl>
                                          <p:spTgt spid="41"/>
                                        </p:tgtEl>
                                      </p:cBhvr>
                                    </p:animEffect>
                                  </p:childTnLst>
                                </p:cTn>
                              </p:par>
                            </p:childTnLst>
                          </p:cTn>
                        </p:par>
                        <p:par>
                          <p:cTn id="123" fill="hold">
                            <p:stCondLst>
                              <p:cond delay="6250"/>
                            </p:stCondLst>
                            <p:childTnLst>
                              <p:par>
                                <p:cTn id="124" presetID="10" presetClass="entr" presetSubtype="0" fill="hold" grpId="0" nodeType="after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fade">
                                      <p:cBhvr>
                                        <p:cTn id="1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4822" grpId="0"/>
      <p:bldP spid="47" grpId="0"/>
      <p:bldP spid="47" grpId="1"/>
      <p:bldP spid="46" grpId="0"/>
      <p:bldP spid="46" grpId="1"/>
      <p:bldP spid="45" grpId="0"/>
      <p:bldP spid="45" grpId="1"/>
      <p:bldP spid="44" grpId="0"/>
      <p:bldP spid="44" grpId="1"/>
      <p:bldP spid="43" grpId="0"/>
      <p:bldP spid="43" grpId="1"/>
      <p:bldP spid="42"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rcRect/>
          <a:stretch>
            <a:fillRect/>
          </a:stretch>
        </p:blipFill>
        <p:spPr bwMode="auto">
          <a:xfrm>
            <a:off x="1084263" y="1968500"/>
            <a:ext cx="4521200" cy="3657600"/>
          </a:xfrm>
          <a:prstGeom prst="rect">
            <a:avLst/>
          </a:prstGeom>
          <a:noFill/>
          <a:ln w="9525">
            <a:noFill/>
            <a:miter lim="800000"/>
            <a:headEnd/>
            <a:tailEnd/>
          </a:ln>
        </p:spPr>
      </p:pic>
      <p:pic>
        <p:nvPicPr>
          <p:cNvPr id="13" name="Picture 12"/>
          <p:cNvPicPr>
            <a:picLocks noChangeAspect="1"/>
          </p:cNvPicPr>
          <p:nvPr/>
        </p:nvPicPr>
        <p:blipFill>
          <a:blip r:embed="rId4"/>
          <a:srcRect b="-2"/>
          <a:stretch>
            <a:fillRect/>
          </a:stretch>
        </p:blipFill>
        <p:spPr bwMode="auto">
          <a:xfrm>
            <a:off x="1084263" y="1968500"/>
            <a:ext cx="4521200" cy="3686175"/>
          </a:xfrm>
          <a:prstGeom prst="rect">
            <a:avLst/>
          </a:prstGeom>
          <a:noFill/>
          <a:ln w="9525">
            <a:noFill/>
            <a:miter lim="800000"/>
            <a:headEnd/>
            <a:tailEnd/>
          </a:ln>
        </p:spPr>
      </p:pic>
      <p:pic>
        <p:nvPicPr>
          <p:cNvPr id="14" name="Picture 13"/>
          <p:cNvPicPr>
            <a:picLocks noChangeAspect="1"/>
          </p:cNvPicPr>
          <p:nvPr/>
        </p:nvPicPr>
        <p:blipFill>
          <a:blip r:embed="rId5"/>
          <a:srcRect b="-2"/>
          <a:stretch>
            <a:fillRect/>
          </a:stretch>
        </p:blipFill>
        <p:spPr bwMode="auto">
          <a:xfrm>
            <a:off x="1084263" y="1968500"/>
            <a:ext cx="4521200" cy="3686175"/>
          </a:xfrm>
          <a:prstGeom prst="rect">
            <a:avLst/>
          </a:prstGeom>
          <a:noFill/>
          <a:ln w="9525">
            <a:noFill/>
            <a:miter lim="800000"/>
            <a:headEnd/>
            <a:tailEnd/>
          </a:ln>
        </p:spPr>
      </p:pic>
      <p:pic>
        <p:nvPicPr>
          <p:cNvPr id="15" name="Picture 14"/>
          <p:cNvPicPr>
            <a:picLocks noChangeAspect="1"/>
          </p:cNvPicPr>
          <p:nvPr/>
        </p:nvPicPr>
        <p:blipFill>
          <a:blip r:embed="rId6"/>
          <a:srcRect b="-2"/>
          <a:stretch>
            <a:fillRect/>
          </a:stretch>
        </p:blipFill>
        <p:spPr bwMode="auto">
          <a:xfrm>
            <a:off x="1084263" y="1968500"/>
            <a:ext cx="4521200" cy="3686175"/>
          </a:xfrm>
          <a:prstGeom prst="rect">
            <a:avLst/>
          </a:prstGeom>
          <a:noFill/>
          <a:ln w="9525">
            <a:noFill/>
            <a:miter lim="800000"/>
            <a:headEnd/>
            <a:tailEnd/>
          </a:ln>
        </p:spPr>
      </p:pic>
      <p:pic>
        <p:nvPicPr>
          <p:cNvPr id="16" name="Picture 15"/>
          <p:cNvPicPr>
            <a:picLocks noChangeAspect="1"/>
          </p:cNvPicPr>
          <p:nvPr/>
        </p:nvPicPr>
        <p:blipFill>
          <a:blip r:embed="rId7"/>
          <a:srcRect b="-2"/>
          <a:stretch>
            <a:fillRect/>
          </a:stretch>
        </p:blipFill>
        <p:spPr bwMode="auto">
          <a:xfrm>
            <a:off x="1084263" y="1968500"/>
            <a:ext cx="4521200" cy="3686175"/>
          </a:xfrm>
          <a:prstGeom prst="rect">
            <a:avLst/>
          </a:prstGeom>
          <a:noFill/>
          <a:ln w="9525">
            <a:noFill/>
            <a:miter lim="800000"/>
            <a:headEnd/>
            <a:tailEnd/>
          </a:ln>
        </p:spPr>
      </p:pic>
      <p:pic>
        <p:nvPicPr>
          <p:cNvPr id="17" name="Picture 16"/>
          <p:cNvPicPr>
            <a:picLocks noChangeAspect="1"/>
          </p:cNvPicPr>
          <p:nvPr/>
        </p:nvPicPr>
        <p:blipFill>
          <a:blip r:embed="rId8"/>
          <a:srcRect b="-2"/>
          <a:stretch>
            <a:fillRect/>
          </a:stretch>
        </p:blipFill>
        <p:spPr bwMode="auto">
          <a:xfrm>
            <a:off x="1084263" y="1968500"/>
            <a:ext cx="4521200" cy="3686175"/>
          </a:xfrm>
          <a:prstGeom prst="rect">
            <a:avLst/>
          </a:prstGeom>
          <a:noFill/>
          <a:ln w="9525">
            <a:noFill/>
            <a:miter lim="800000"/>
            <a:headEnd/>
            <a:tailEnd/>
          </a:ln>
        </p:spPr>
      </p:pic>
      <p:pic>
        <p:nvPicPr>
          <p:cNvPr id="19" name="Picture 18"/>
          <p:cNvPicPr>
            <a:picLocks noChangeAspect="1"/>
          </p:cNvPicPr>
          <p:nvPr/>
        </p:nvPicPr>
        <p:blipFill>
          <a:blip r:embed="rId9"/>
          <a:srcRect b="-2"/>
          <a:stretch>
            <a:fillRect/>
          </a:stretch>
        </p:blipFill>
        <p:spPr bwMode="auto">
          <a:xfrm>
            <a:off x="1084263" y="1968500"/>
            <a:ext cx="4521200" cy="3686175"/>
          </a:xfrm>
          <a:prstGeom prst="rect">
            <a:avLst/>
          </a:prstGeom>
          <a:noFill/>
          <a:ln w="9525">
            <a:noFill/>
            <a:miter lim="800000"/>
            <a:headEnd/>
            <a:tailEnd/>
          </a:ln>
        </p:spPr>
      </p:pic>
      <p:sp>
        <p:nvSpPr>
          <p:cNvPr id="20" name="Rounded Rectangle 19"/>
          <p:cNvSpPr/>
          <p:nvPr/>
        </p:nvSpPr>
        <p:spPr bwMode="auto">
          <a:xfrm>
            <a:off x="5167204" y="2537537"/>
            <a:ext cx="2141537" cy="1992861"/>
          </a:xfrm>
          <a:prstGeom prst="roundRect">
            <a:avLst/>
          </a:prstGeom>
          <a:solidFill>
            <a:schemeClr val="accent5"/>
          </a:solidFill>
          <a:ln w="9525" cap="flat" cmpd="sng" algn="ctr">
            <a:noFill/>
            <a:prstDash val="solid"/>
            <a:round/>
            <a:headEnd type="none" w="med" len="med"/>
            <a:tailEnd type="none" w="med" len="med"/>
          </a:ln>
          <a:effectLst>
            <a:reflection blurRad="6350" stA="52000" endA="300" endPos="15000" dir="5400000" sy="-100000" algn="bl" rotWithShape="0"/>
          </a:effectLst>
          <a:scene3d>
            <a:camera prst="orthographicFront"/>
            <a:lightRig rig="threePt" dir="t"/>
          </a:scene3d>
          <a:sp3d extrusionH="133350" prstMaterial="plastic">
            <a:bevelT w="69850" h="69850"/>
          </a:sp3d>
        </p:spPr>
        <p:txBody>
          <a:bodyPr>
            <a:prstTxWarp prst="textNoShape">
              <a:avLst/>
            </a:prstTxWarp>
          </a:bodyPr>
          <a:lstStyle/>
          <a:p>
            <a:pPr eaLnBrk="0" hangingPunct="0">
              <a:defRPr/>
            </a:pPr>
            <a:endParaRPr lang="es-US" b="1">
              <a:latin typeface="Times" pitchFamily="-109" charset="0"/>
              <a:ea typeface="ＭＳ Ｐゴシック" pitchFamily="-123" charset="-128"/>
              <a:cs typeface="ＭＳ Ｐゴシック" pitchFamily="-123" charset="-128"/>
            </a:endParaRPr>
          </a:p>
        </p:txBody>
      </p:sp>
      <p:sp>
        <p:nvSpPr>
          <p:cNvPr id="24" name="Text Box 17"/>
          <p:cNvSpPr txBox="1">
            <a:spLocks noChangeArrowheads="1"/>
          </p:cNvSpPr>
          <p:nvPr/>
        </p:nvSpPr>
        <p:spPr bwMode="auto">
          <a:xfrm>
            <a:off x="5237163" y="2844800"/>
            <a:ext cx="1978025" cy="1322388"/>
          </a:xfrm>
          <a:prstGeom prst="rect">
            <a:avLst/>
          </a:prstGeom>
          <a:noFill/>
          <a:ln w="9525">
            <a:noFill/>
            <a:miter lim="800000"/>
            <a:headEnd/>
            <a:tailEnd/>
          </a:ln>
        </p:spPr>
        <p:txBody>
          <a:bodyPr anchor="ctr">
            <a:prstTxWarp prst="textNoShape">
              <a:avLst/>
            </a:prstTxWarp>
            <a:spAutoFit/>
          </a:bodyPr>
          <a:lstStyle/>
          <a:p>
            <a:pPr algn="ctr" eaLnBrk="0" hangingPunct="0"/>
            <a:r>
              <a:rPr lang="es-US" sz="8000" b="1" smtClean="0">
                <a:solidFill>
                  <a:schemeClr val="bg1"/>
                </a:solidFill>
                <a:latin typeface="Calibri" pitchFamily="-60" charset="0"/>
              </a:rPr>
              <a:t>5%</a:t>
            </a:r>
            <a:endParaRPr lang="es-US" sz="8000" b="1" i="1">
              <a:solidFill>
                <a:schemeClr val="bg1"/>
              </a:solidFill>
              <a:latin typeface="Calibri" pitchFamily="-60" charset="0"/>
            </a:endParaRPr>
          </a:p>
        </p:txBody>
      </p:sp>
      <p:sp>
        <p:nvSpPr>
          <p:cNvPr id="25" name="Rounded Rectangle 24"/>
          <p:cNvSpPr/>
          <p:nvPr/>
        </p:nvSpPr>
        <p:spPr bwMode="auto">
          <a:xfrm>
            <a:off x="5167204" y="2537537"/>
            <a:ext cx="2141537" cy="1992861"/>
          </a:xfrm>
          <a:prstGeom prst="roundRect">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extrusionH="133350" prstMaterial="plastic">
            <a:bevelT w="69850" h="69850"/>
          </a:sp3d>
        </p:spPr>
        <p:txBody>
          <a:bodyPr>
            <a:prstTxWarp prst="textNoShape">
              <a:avLst/>
            </a:prstTxWarp>
          </a:bodyPr>
          <a:lstStyle/>
          <a:p>
            <a:pPr eaLnBrk="0" hangingPunct="0">
              <a:defRPr/>
            </a:pPr>
            <a:endParaRPr lang="es-US" b="1">
              <a:latin typeface="Times" pitchFamily="-109" charset="0"/>
              <a:ea typeface="ＭＳ Ｐゴシック" pitchFamily="-123" charset="-128"/>
              <a:cs typeface="ＭＳ Ｐゴシック" pitchFamily="-123" charset="-128"/>
            </a:endParaRPr>
          </a:p>
        </p:txBody>
      </p:sp>
      <p:sp>
        <p:nvSpPr>
          <p:cNvPr id="26" name="Text Box 17"/>
          <p:cNvSpPr txBox="1">
            <a:spLocks noChangeArrowheads="1"/>
          </p:cNvSpPr>
          <p:nvPr/>
        </p:nvSpPr>
        <p:spPr bwMode="auto">
          <a:xfrm>
            <a:off x="5237163" y="2844800"/>
            <a:ext cx="1978025" cy="1322388"/>
          </a:xfrm>
          <a:prstGeom prst="rect">
            <a:avLst/>
          </a:prstGeom>
          <a:noFill/>
          <a:ln w="9525">
            <a:noFill/>
            <a:miter lim="800000"/>
            <a:headEnd/>
            <a:tailEnd/>
          </a:ln>
        </p:spPr>
        <p:txBody>
          <a:bodyPr anchor="ctr">
            <a:prstTxWarp prst="textNoShape">
              <a:avLst/>
            </a:prstTxWarp>
            <a:spAutoFit/>
          </a:bodyPr>
          <a:lstStyle/>
          <a:p>
            <a:pPr algn="ctr" eaLnBrk="0" hangingPunct="0"/>
            <a:r>
              <a:rPr lang="es-US" sz="8000" b="1" smtClean="0">
                <a:solidFill>
                  <a:schemeClr val="bg1"/>
                </a:solidFill>
                <a:latin typeface="Calibri" pitchFamily="-60" charset="0"/>
              </a:rPr>
              <a:t>6%</a:t>
            </a:r>
            <a:endParaRPr lang="es-US" sz="8000" b="1" i="1">
              <a:solidFill>
                <a:schemeClr val="bg1"/>
              </a:solidFill>
              <a:latin typeface="Calibri" pitchFamily="-60" charset="0"/>
            </a:endParaRPr>
          </a:p>
        </p:txBody>
      </p:sp>
      <p:sp>
        <p:nvSpPr>
          <p:cNvPr id="27" name="Rounded Rectangle 26"/>
          <p:cNvSpPr/>
          <p:nvPr/>
        </p:nvSpPr>
        <p:spPr bwMode="auto">
          <a:xfrm>
            <a:off x="5167204" y="2537537"/>
            <a:ext cx="2141537" cy="1992861"/>
          </a:xfrm>
          <a:prstGeom prst="roundRect">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extrusionH="133350" prstMaterial="plastic">
            <a:bevelT w="69850" h="69850"/>
          </a:sp3d>
        </p:spPr>
        <p:txBody>
          <a:bodyPr>
            <a:prstTxWarp prst="textNoShape">
              <a:avLst/>
            </a:prstTxWarp>
          </a:bodyPr>
          <a:lstStyle/>
          <a:p>
            <a:pPr eaLnBrk="0" hangingPunct="0">
              <a:defRPr/>
            </a:pPr>
            <a:endParaRPr lang="es-US" b="1">
              <a:latin typeface="Times" pitchFamily="-109" charset="0"/>
              <a:ea typeface="ＭＳ Ｐゴシック" pitchFamily="-123" charset="-128"/>
              <a:cs typeface="ＭＳ Ｐゴシック" pitchFamily="-123" charset="-128"/>
            </a:endParaRPr>
          </a:p>
        </p:txBody>
      </p:sp>
      <p:sp>
        <p:nvSpPr>
          <p:cNvPr id="28" name="Text Box 17"/>
          <p:cNvSpPr txBox="1">
            <a:spLocks noChangeArrowheads="1"/>
          </p:cNvSpPr>
          <p:nvPr/>
        </p:nvSpPr>
        <p:spPr bwMode="auto">
          <a:xfrm>
            <a:off x="5237163" y="2844800"/>
            <a:ext cx="1978025" cy="1322388"/>
          </a:xfrm>
          <a:prstGeom prst="rect">
            <a:avLst/>
          </a:prstGeom>
          <a:noFill/>
          <a:ln w="9525">
            <a:noFill/>
            <a:miter lim="800000"/>
            <a:headEnd/>
            <a:tailEnd/>
          </a:ln>
        </p:spPr>
        <p:txBody>
          <a:bodyPr anchor="ctr">
            <a:prstTxWarp prst="textNoShape">
              <a:avLst/>
            </a:prstTxWarp>
            <a:spAutoFit/>
          </a:bodyPr>
          <a:lstStyle/>
          <a:p>
            <a:pPr algn="ctr" eaLnBrk="0" hangingPunct="0"/>
            <a:r>
              <a:rPr lang="es-US" sz="8000" b="1" smtClean="0">
                <a:solidFill>
                  <a:schemeClr val="bg1"/>
                </a:solidFill>
                <a:latin typeface="Calibri" pitchFamily="-60" charset="0"/>
              </a:rPr>
              <a:t>7%</a:t>
            </a:r>
            <a:endParaRPr lang="es-US" sz="8000" b="1" i="1">
              <a:solidFill>
                <a:schemeClr val="bg1"/>
              </a:solidFill>
              <a:latin typeface="Calibri" pitchFamily="-60" charset="0"/>
            </a:endParaRPr>
          </a:p>
        </p:txBody>
      </p:sp>
      <p:sp>
        <p:nvSpPr>
          <p:cNvPr id="29" name="Rounded Rectangle 28"/>
          <p:cNvSpPr/>
          <p:nvPr/>
        </p:nvSpPr>
        <p:spPr bwMode="auto">
          <a:xfrm>
            <a:off x="5167204" y="2537537"/>
            <a:ext cx="2141537" cy="1992861"/>
          </a:xfrm>
          <a:prstGeom prst="roundRect">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extrusionH="133350" prstMaterial="plastic">
            <a:bevelT w="69850" h="69850"/>
          </a:sp3d>
        </p:spPr>
        <p:txBody>
          <a:bodyPr>
            <a:prstTxWarp prst="textNoShape">
              <a:avLst/>
            </a:prstTxWarp>
          </a:bodyPr>
          <a:lstStyle/>
          <a:p>
            <a:pPr eaLnBrk="0" hangingPunct="0">
              <a:defRPr/>
            </a:pPr>
            <a:endParaRPr lang="es-US" b="1">
              <a:latin typeface="Times" pitchFamily="-109" charset="0"/>
              <a:ea typeface="ＭＳ Ｐゴシック" pitchFamily="-123" charset="-128"/>
              <a:cs typeface="ＭＳ Ｐゴシック" pitchFamily="-123" charset="-128"/>
            </a:endParaRPr>
          </a:p>
        </p:txBody>
      </p:sp>
      <p:sp>
        <p:nvSpPr>
          <p:cNvPr id="30" name="Text Box 17"/>
          <p:cNvSpPr txBox="1">
            <a:spLocks noChangeArrowheads="1"/>
          </p:cNvSpPr>
          <p:nvPr/>
        </p:nvSpPr>
        <p:spPr bwMode="auto">
          <a:xfrm>
            <a:off x="5237163" y="2844800"/>
            <a:ext cx="1978025" cy="1322388"/>
          </a:xfrm>
          <a:prstGeom prst="rect">
            <a:avLst/>
          </a:prstGeom>
          <a:noFill/>
          <a:ln w="9525">
            <a:noFill/>
            <a:miter lim="800000"/>
            <a:headEnd/>
            <a:tailEnd/>
          </a:ln>
        </p:spPr>
        <p:txBody>
          <a:bodyPr anchor="ctr">
            <a:prstTxWarp prst="textNoShape">
              <a:avLst/>
            </a:prstTxWarp>
            <a:spAutoFit/>
          </a:bodyPr>
          <a:lstStyle/>
          <a:p>
            <a:pPr algn="ctr" eaLnBrk="0" hangingPunct="0"/>
            <a:r>
              <a:rPr lang="es-US" sz="8000" b="1" smtClean="0">
                <a:solidFill>
                  <a:schemeClr val="bg1"/>
                </a:solidFill>
                <a:latin typeface="Calibri" pitchFamily="-60" charset="0"/>
              </a:rPr>
              <a:t>8%</a:t>
            </a:r>
            <a:endParaRPr lang="es-US" sz="8000" b="1" i="1">
              <a:solidFill>
                <a:schemeClr val="bg1"/>
              </a:solidFill>
              <a:latin typeface="Calibri" pitchFamily="-60" charset="0"/>
            </a:endParaRPr>
          </a:p>
        </p:txBody>
      </p:sp>
      <p:sp>
        <p:nvSpPr>
          <p:cNvPr id="31" name="Rounded Rectangle 30"/>
          <p:cNvSpPr/>
          <p:nvPr/>
        </p:nvSpPr>
        <p:spPr bwMode="auto">
          <a:xfrm>
            <a:off x="5167204" y="2537537"/>
            <a:ext cx="2141537" cy="1992861"/>
          </a:xfrm>
          <a:prstGeom prst="roundRect">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extrusionH="133350" prstMaterial="plastic">
            <a:bevelT w="69850" h="69850"/>
          </a:sp3d>
        </p:spPr>
        <p:txBody>
          <a:bodyPr>
            <a:prstTxWarp prst="textNoShape">
              <a:avLst/>
            </a:prstTxWarp>
          </a:bodyPr>
          <a:lstStyle/>
          <a:p>
            <a:pPr eaLnBrk="0" hangingPunct="0">
              <a:defRPr/>
            </a:pPr>
            <a:endParaRPr lang="es-US" b="1">
              <a:latin typeface="Times" pitchFamily="-109" charset="0"/>
              <a:ea typeface="ＭＳ Ｐゴシック" pitchFamily="-123" charset="-128"/>
              <a:cs typeface="ＭＳ Ｐゴシック" pitchFamily="-123" charset="-128"/>
            </a:endParaRPr>
          </a:p>
        </p:txBody>
      </p:sp>
      <p:sp>
        <p:nvSpPr>
          <p:cNvPr id="32" name="Text Box 17"/>
          <p:cNvSpPr txBox="1">
            <a:spLocks noChangeArrowheads="1"/>
          </p:cNvSpPr>
          <p:nvPr/>
        </p:nvSpPr>
        <p:spPr bwMode="auto">
          <a:xfrm>
            <a:off x="5237163" y="2844800"/>
            <a:ext cx="1978025" cy="1322388"/>
          </a:xfrm>
          <a:prstGeom prst="rect">
            <a:avLst/>
          </a:prstGeom>
          <a:noFill/>
          <a:ln w="9525">
            <a:noFill/>
            <a:miter lim="800000"/>
            <a:headEnd/>
            <a:tailEnd/>
          </a:ln>
        </p:spPr>
        <p:txBody>
          <a:bodyPr anchor="ctr">
            <a:prstTxWarp prst="textNoShape">
              <a:avLst/>
            </a:prstTxWarp>
            <a:spAutoFit/>
          </a:bodyPr>
          <a:lstStyle/>
          <a:p>
            <a:pPr algn="ctr" eaLnBrk="0" hangingPunct="0"/>
            <a:r>
              <a:rPr lang="es-US" sz="8000" b="1" smtClean="0">
                <a:solidFill>
                  <a:schemeClr val="bg1"/>
                </a:solidFill>
                <a:latin typeface="Calibri" pitchFamily="-60" charset="0"/>
              </a:rPr>
              <a:t>9%</a:t>
            </a:r>
            <a:endParaRPr lang="es-US" sz="8000" b="1" i="1">
              <a:solidFill>
                <a:schemeClr val="bg1"/>
              </a:solidFill>
              <a:latin typeface="Calibri" pitchFamily="-60" charset="0"/>
            </a:endParaRPr>
          </a:p>
        </p:txBody>
      </p:sp>
      <p:sp>
        <p:nvSpPr>
          <p:cNvPr id="33" name="Rounded Rectangle 32"/>
          <p:cNvSpPr/>
          <p:nvPr/>
        </p:nvSpPr>
        <p:spPr bwMode="auto">
          <a:xfrm>
            <a:off x="5167204" y="2537537"/>
            <a:ext cx="2141537" cy="1992861"/>
          </a:xfrm>
          <a:prstGeom prst="roundRect">
            <a:avLst/>
          </a:prstGeom>
          <a:solidFill>
            <a:schemeClr val="accent5"/>
          </a:solidFill>
          <a:ln w="9525" cap="flat" cmpd="sng" algn="ctr">
            <a:noFill/>
            <a:prstDash val="solid"/>
            <a:round/>
            <a:headEnd type="none" w="med" len="med"/>
            <a:tailEnd type="none" w="med" len="med"/>
          </a:ln>
          <a:effectLst>
            <a:reflection blurRad="6350" stA="50000" endA="300" endPos="15000" dir="5400000" sy="-100000" algn="bl" rotWithShape="0"/>
          </a:effectLst>
          <a:scene3d>
            <a:camera prst="orthographicFront"/>
            <a:lightRig rig="threePt" dir="t"/>
          </a:scene3d>
          <a:sp3d extrusionH="133350" prstMaterial="plastic">
            <a:bevelT w="69850" h="69850"/>
          </a:sp3d>
        </p:spPr>
        <p:txBody>
          <a:bodyPr>
            <a:prstTxWarp prst="textNoShape">
              <a:avLst/>
            </a:prstTxWarp>
          </a:bodyPr>
          <a:lstStyle/>
          <a:p>
            <a:pPr eaLnBrk="0" hangingPunct="0">
              <a:defRPr/>
            </a:pPr>
            <a:endParaRPr lang="es-US" b="1">
              <a:latin typeface="Times" pitchFamily="-109" charset="0"/>
              <a:ea typeface="ＭＳ Ｐゴシック" pitchFamily="-123" charset="-128"/>
              <a:cs typeface="ＭＳ Ｐゴシック" pitchFamily="-123" charset="-128"/>
            </a:endParaRPr>
          </a:p>
        </p:txBody>
      </p:sp>
      <p:sp>
        <p:nvSpPr>
          <p:cNvPr id="34" name="Text Box 17"/>
          <p:cNvSpPr txBox="1">
            <a:spLocks noChangeArrowheads="1"/>
          </p:cNvSpPr>
          <p:nvPr/>
        </p:nvSpPr>
        <p:spPr bwMode="auto">
          <a:xfrm>
            <a:off x="5237163" y="2844800"/>
            <a:ext cx="1978025" cy="1322388"/>
          </a:xfrm>
          <a:prstGeom prst="rect">
            <a:avLst/>
          </a:prstGeom>
          <a:noFill/>
          <a:ln w="9525">
            <a:noFill/>
            <a:miter lim="800000"/>
            <a:headEnd/>
            <a:tailEnd/>
          </a:ln>
        </p:spPr>
        <p:txBody>
          <a:bodyPr anchor="ctr">
            <a:prstTxWarp prst="textNoShape">
              <a:avLst/>
            </a:prstTxWarp>
            <a:spAutoFit/>
          </a:bodyPr>
          <a:lstStyle/>
          <a:p>
            <a:pPr algn="ctr" eaLnBrk="0" hangingPunct="0"/>
            <a:r>
              <a:rPr lang="es-US" sz="8000" b="1" smtClean="0">
                <a:solidFill>
                  <a:schemeClr val="bg1"/>
                </a:solidFill>
                <a:latin typeface="Calibri" pitchFamily="-60" charset="0"/>
              </a:rPr>
              <a:t>10%</a:t>
            </a:r>
            <a:endParaRPr lang="es-US" sz="8000" b="1" i="1">
              <a:solidFill>
                <a:schemeClr val="bg1"/>
              </a:solidFill>
              <a:latin typeface="Calibri" pitchFamily="-60" charset="0"/>
            </a:endParaRPr>
          </a:p>
        </p:txBody>
      </p:sp>
      <p:sp>
        <p:nvSpPr>
          <p:cNvPr id="5" name="Text Box 17"/>
          <p:cNvSpPr txBox="1">
            <a:spLocks noChangeArrowheads="1"/>
          </p:cNvSpPr>
          <p:nvPr/>
        </p:nvSpPr>
        <p:spPr bwMode="auto">
          <a:xfrm>
            <a:off x="0" y="5514975"/>
            <a:ext cx="9144000" cy="707886"/>
          </a:xfrm>
          <a:prstGeom prst="rect">
            <a:avLst/>
          </a:prstGeom>
          <a:noFill/>
          <a:ln w="9525">
            <a:noFill/>
            <a:miter lim="800000"/>
            <a:headEnd/>
            <a:tailEnd/>
          </a:ln>
        </p:spPr>
        <p:txBody>
          <a:bodyPr>
            <a:prstTxWarp prst="textNoShape">
              <a:avLst/>
            </a:prstTxWarp>
            <a:spAutoFit/>
          </a:bodyPr>
          <a:lstStyle/>
          <a:p>
            <a:pPr algn="ctr" eaLnBrk="0" hangingPunct="0">
              <a:spcAft>
                <a:spcPts val="0"/>
              </a:spcAft>
              <a:defRPr/>
            </a:pPr>
            <a:r>
              <a:rPr lang="es-US" sz="2000" kern="0" dirty="0" smtClean="0">
                <a:latin typeface="Calibri" pitchFamily="-123" charset="0"/>
                <a:ea typeface="ＭＳ Ｐゴシック" charset="-128"/>
                <a:cs typeface="ＭＳ Ｐゴシック" charset="-128"/>
              </a:rPr>
              <a:t>Acostúmbrese a incrementar sus ahorros un poco, cada año.</a:t>
            </a:r>
          </a:p>
          <a:p>
            <a:pPr algn="ctr" eaLnBrk="0" hangingPunct="0">
              <a:spcAft>
                <a:spcPts val="0"/>
              </a:spcAft>
              <a:defRPr/>
            </a:pPr>
            <a:r>
              <a:rPr lang="es-US" sz="2000" kern="0" dirty="0" smtClean="0">
                <a:latin typeface="Calibri" pitchFamily="-123" charset="0"/>
                <a:ea typeface="ＭＳ Ｐゴシック" charset="-128"/>
                <a:cs typeface="ＭＳ Ｐゴシック" charset="-128"/>
              </a:rPr>
              <a:t>¡Piénselo como un regalo de cumpleaños para su futura jubilación!</a:t>
            </a:r>
            <a:endParaRPr lang="es-US" sz="2000" kern="0" dirty="0">
              <a:latin typeface="Calibri" pitchFamily="-123" charset="0"/>
              <a:ea typeface="ＭＳ Ｐゴシック" charset="-128"/>
              <a:cs typeface="ＭＳ Ｐゴシック" charset="-128"/>
            </a:endParaRPr>
          </a:p>
        </p:txBody>
      </p:sp>
      <p:sp>
        <p:nvSpPr>
          <p:cNvPr id="45085" name="Title 1"/>
          <p:cNvSpPr>
            <a:spLocks noGrp="1"/>
          </p:cNvSpPr>
          <p:nvPr>
            <p:ph type="title"/>
          </p:nvPr>
        </p:nvSpPr>
        <p:spPr bwMode="auto">
          <a:xfrm>
            <a:off x="457200" y="6667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US" smtClean="0">
                <a:ea typeface="ＭＳ Ｐゴシック" pitchFamily="-60" charset="-128"/>
                <a:cs typeface="ＭＳ Ｐゴシック" pitchFamily="-60" charset="-128"/>
              </a:rPr>
              <a:t>Aumente sus ahorros con regularidad</a:t>
            </a:r>
          </a:p>
        </p:txBody>
      </p:sp>
      <p:pic>
        <p:nvPicPr>
          <p:cNvPr id="4" name="Picture 3"/>
          <p:cNvPicPr>
            <a:picLocks noChangeAspect="1"/>
          </p:cNvPicPr>
          <p:nvPr/>
        </p:nvPicPr>
        <p:blipFill>
          <a:blip r:embed="rId10"/>
          <a:srcRect/>
          <a:stretch>
            <a:fillRect/>
          </a:stretch>
        </p:blipFill>
        <p:spPr bwMode="auto">
          <a:xfrm>
            <a:off x="6267450" y="4025900"/>
            <a:ext cx="2319338" cy="1498600"/>
          </a:xfrm>
          <a:prstGeom prst="rect">
            <a:avLst/>
          </a:prstGeom>
          <a:noFill/>
          <a:ln w="9525">
            <a:noFill/>
            <a:miter lim="800000"/>
            <a:headEnd/>
            <a:tailEnd/>
          </a:ln>
        </p:spPr>
      </p:pic>
      <p:sp>
        <p:nvSpPr>
          <p:cNvPr id="6" name="Oval 5"/>
          <p:cNvSpPr>
            <a:spLocks noChangeArrowheads="1"/>
          </p:cNvSpPr>
          <p:nvPr/>
        </p:nvSpPr>
        <p:spPr bwMode="auto">
          <a:xfrm rot="2269678">
            <a:off x="3603625" y="3441700"/>
            <a:ext cx="400050" cy="350838"/>
          </a:xfrm>
          <a:prstGeom prst="ellipse">
            <a:avLst/>
          </a:prstGeom>
          <a:noFill/>
          <a:ln w="38100">
            <a:solidFill>
              <a:srgbClr val="FFFF00"/>
            </a:solidFill>
            <a:round/>
            <a:headEnd/>
            <a:tailEnd/>
          </a:ln>
        </p:spPr>
        <p:txBody>
          <a:bodyPr>
            <a:prstTxWarp prst="textNoShape">
              <a:avLst/>
            </a:prstTxWarp>
          </a:bodyPr>
          <a:lstStyle/>
          <a:p>
            <a:pPr eaLnBrk="0" hangingPunct="0"/>
            <a:endParaRPr lang="es-US" b="1"/>
          </a:p>
        </p:txBody>
      </p:sp>
      <p:sp>
        <p:nvSpPr>
          <p:cNvPr id="35" name="Oval 34"/>
          <p:cNvSpPr>
            <a:spLocks noChangeArrowheads="1"/>
          </p:cNvSpPr>
          <p:nvPr/>
        </p:nvSpPr>
        <p:spPr bwMode="auto">
          <a:xfrm rot="2269678">
            <a:off x="3603625" y="3441700"/>
            <a:ext cx="400050" cy="350838"/>
          </a:xfrm>
          <a:prstGeom prst="ellipse">
            <a:avLst/>
          </a:prstGeom>
          <a:noFill/>
          <a:ln w="38100">
            <a:solidFill>
              <a:srgbClr val="FFFF00"/>
            </a:solidFill>
            <a:round/>
            <a:headEnd/>
            <a:tailEnd/>
          </a:ln>
        </p:spPr>
        <p:txBody>
          <a:bodyPr>
            <a:prstTxWarp prst="textNoShape">
              <a:avLst/>
            </a:prstTxWarp>
          </a:bodyPr>
          <a:lstStyle/>
          <a:p>
            <a:pPr eaLnBrk="0" hangingPunct="0"/>
            <a:endParaRPr lang="es-US" b="1"/>
          </a:p>
        </p:txBody>
      </p:sp>
      <p:sp>
        <p:nvSpPr>
          <p:cNvPr id="36" name="Oval 35"/>
          <p:cNvSpPr>
            <a:spLocks noChangeArrowheads="1"/>
          </p:cNvSpPr>
          <p:nvPr/>
        </p:nvSpPr>
        <p:spPr bwMode="auto">
          <a:xfrm rot="2269678">
            <a:off x="3603625" y="3441700"/>
            <a:ext cx="400050" cy="350838"/>
          </a:xfrm>
          <a:prstGeom prst="ellipse">
            <a:avLst/>
          </a:prstGeom>
          <a:noFill/>
          <a:ln w="38100">
            <a:solidFill>
              <a:srgbClr val="FFFF00"/>
            </a:solidFill>
            <a:round/>
            <a:headEnd/>
            <a:tailEnd/>
          </a:ln>
        </p:spPr>
        <p:txBody>
          <a:bodyPr>
            <a:prstTxWarp prst="textNoShape">
              <a:avLst/>
            </a:prstTxWarp>
          </a:bodyPr>
          <a:lstStyle/>
          <a:p>
            <a:pPr eaLnBrk="0" hangingPunct="0"/>
            <a:endParaRPr lang="es-US" b="1"/>
          </a:p>
        </p:txBody>
      </p:sp>
      <p:sp>
        <p:nvSpPr>
          <p:cNvPr id="37" name="Oval 36"/>
          <p:cNvSpPr>
            <a:spLocks noChangeArrowheads="1"/>
          </p:cNvSpPr>
          <p:nvPr/>
        </p:nvSpPr>
        <p:spPr bwMode="auto">
          <a:xfrm rot="2269678">
            <a:off x="3603625" y="3441700"/>
            <a:ext cx="400050" cy="350838"/>
          </a:xfrm>
          <a:prstGeom prst="ellipse">
            <a:avLst/>
          </a:prstGeom>
          <a:noFill/>
          <a:ln w="38100">
            <a:solidFill>
              <a:srgbClr val="FFFF00"/>
            </a:solidFill>
            <a:round/>
            <a:headEnd/>
            <a:tailEnd/>
          </a:ln>
        </p:spPr>
        <p:txBody>
          <a:bodyPr>
            <a:prstTxWarp prst="textNoShape">
              <a:avLst/>
            </a:prstTxWarp>
          </a:bodyPr>
          <a:lstStyle/>
          <a:p>
            <a:pPr eaLnBrk="0" hangingPunct="0"/>
            <a:endParaRPr lang="es-US" b="1"/>
          </a:p>
        </p:txBody>
      </p:sp>
      <p:sp>
        <p:nvSpPr>
          <p:cNvPr id="38" name="Oval 37"/>
          <p:cNvSpPr>
            <a:spLocks noChangeArrowheads="1"/>
          </p:cNvSpPr>
          <p:nvPr/>
        </p:nvSpPr>
        <p:spPr bwMode="auto">
          <a:xfrm rot="2269678">
            <a:off x="3603625" y="3441700"/>
            <a:ext cx="400050" cy="350838"/>
          </a:xfrm>
          <a:prstGeom prst="ellipse">
            <a:avLst/>
          </a:prstGeom>
          <a:noFill/>
          <a:ln w="38100">
            <a:solidFill>
              <a:srgbClr val="FFFF00"/>
            </a:solidFill>
            <a:round/>
            <a:headEnd/>
            <a:tailEnd/>
          </a:ln>
        </p:spPr>
        <p:txBody>
          <a:bodyPr>
            <a:prstTxWarp prst="textNoShape">
              <a:avLst/>
            </a:prstTxWarp>
          </a:bodyPr>
          <a:lstStyle/>
          <a:p>
            <a:pPr eaLnBrk="0" hangingPunct="0"/>
            <a:endParaRPr lang="es-US" b="1"/>
          </a:p>
        </p:txBody>
      </p:sp>
      <p:sp>
        <p:nvSpPr>
          <p:cNvPr id="39" name="Oval 38"/>
          <p:cNvSpPr>
            <a:spLocks noChangeArrowheads="1"/>
          </p:cNvSpPr>
          <p:nvPr/>
        </p:nvSpPr>
        <p:spPr bwMode="auto">
          <a:xfrm rot="2269678">
            <a:off x="3603625" y="3441700"/>
            <a:ext cx="400050" cy="350838"/>
          </a:xfrm>
          <a:prstGeom prst="ellipse">
            <a:avLst/>
          </a:prstGeom>
          <a:noFill/>
          <a:ln w="38100">
            <a:solidFill>
              <a:srgbClr val="FFFF00"/>
            </a:solidFill>
            <a:round/>
            <a:headEnd/>
            <a:tailEnd/>
          </a:ln>
        </p:spPr>
        <p:txBody>
          <a:bodyPr>
            <a:prstTxWarp prst="textNoShape">
              <a:avLst/>
            </a:prstTxWarp>
          </a:bodyPr>
          <a:lstStyle/>
          <a:p>
            <a:pPr eaLnBrk="0" hangingPunct="0"/>
            <a:endParaRPr lang="es-US" b="1"/>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250"/>
                                        <p:tgtEl>
                                          <p:spTgt spid="19"/>
                                        </p:tgtEl>
                                      </p:cBhvr>
                                    </p:animEffect>
                                    <p:anim calcmode="lin" valueType="num">
                                      <p:cBhvr>
                                        <p:cTn id="49" dur="1250"/>
                                        <p:tgtEl>
                                          <p:spTgt spid="19"/>
                                        </p:tgtEl>
                                        <p:attrNameLst>
                                          <p:attrName>ppt_x</p:attrName>
                                        </p:attrNameLst>
                                      </p:cBhvr>
                                      <p:tavLst>
                                        <p:tav tm="0">
                                          <p:val>
                                            <p:strVal val="ppt_x"/>
                                          </p:val>
                                        </p:tav>
                                        <p:tav tm="100000">
                                          <p:val>
                                            <p:strVal val="ppt_x"/>
                                          </p:val>
                                        </p:tav>
                                      </p:tavLst>
                                    </p:anim>
                                    <p:anim calcmode="lin" valueType="num">
                                      <p:cBhvr>
                                        <p:cTn id="50" dur="1250"/>
                                        <p:tgtEl>
                                          <p:spTgt spid="19"/>
                                        </p:tgtEl>
                                        <p:attrNameLst>
                                          <p:attrName>ppt_y</p:attrName>
                                        </p:attrNameLst>
                                      </p:cBhvr>
                                      <p:tavLst>
                                        <p:tav tm="0">
                                          <p:val>
                                            <p:strVal val="ppt_y"/>
                                          </p:val>
                                        </p:tav>
                                        <p:tav tm="100000">
                                          <p:val>
                                            <p:strVal val="ppt_y+.1"/>
                                          </p:val>
                                        </p:tav>
                                      </p:tavLst>
                                    </p:anim>
                                    <p:set>
                                      <p:cBhvr>
                                        <p:cTn id="51" dur="1" fill="hold">
                                          <p:stCondLst>
                                            <p:cond delay="1249"/>
                                          </p:stCondLst>
                                        </p:cTn>
                                        <p:tgtEl>
                                          <p:spTgt spid="19"/>
                                        </p:tgtEl>
                                        <p:attrNameLst>
                                          <p:attrName>style.visibility</p:attrName>
                                        </p:attrNameLst>
                                      </p:cBhvr>
                                      <p:to>
                                        <p:strVal val="hidden"/>
                                      </p:to>
                                    </p:set>
                                  </p:childTnLst>
                                </p:cTn>
                              </p:par>
                              <p:par>
                                <p:cTn id="52" presetID="42" presetClass="exit" presetSubtype="0" fill="hold" grpId="1" nodeType="withEffect">
                                  <p:stCondLst>
                                    <p:cond delay="0"/>
                                  </p:stCondLst>
                                  <p:childTnLst>
                                    <p:animEffect transition="out" filter="fade">
                                      <p:cBhvr>
                                        <p:cTn id="53" dur="1000"/>
                                        <p:tgtEl>
                                          <p:spTgt spid="6"/>
                                        </p:tgtEl>
                                      </p:cBhvr>
                                    </p:animEffect>
                                    <p:anim calcmode="lin" valueType="num">
                                      <p:cBhvr>
                                        <p:cTn id="54" dur="1000"/>
                                        <p:tgtEl>
                                          <p:spTgt spid="6"/>
                                        </p:tgtEl>
                                        <p:attrNameLst>
                                          <p:attrName>ppt_x</p:attrName>
                                        </p:attrNameLst>
                                      </p:cBhvr>
                                      <p:tavLst>
                                        <p:tav tm="0">
                                          <p:val>
                                            <p:strVal val="ppt_x"/>
                                          </p:val>
                                        </p:tav>
                                        <p:tav tm="100000">
                                          <p:val>
                                            <p:strVal val="ppt_x"/>
                                          </p:val>
                                        </p:tav>
                                      </p:tavLst>
                                    </p:anim>
                                    <p:anim calcmode="lin" valueType="num">
                                      <p:cBhvr>
                                        <p:cTn id="55" dur="1000"/>
                                        <p:tgtEl>
                                          <p:spTgt spid="6"/>
                                        </p:tgtEl>
                                        <p:attrNameLst>
                                          <p:attrName>ppt_y</p:attrName>
                                        </p:attrNameLst>
                                      </p:cBhvr>
                                      <p:tavLst>
                                        <p:tav tm="0">
                                          <p:val>
                                            <p:strVal val="ppt_y"/>
                                          </p:val>
                                        </p:tav>
                                        <p:tav tm="100000">
                                          <p:val>
                                            <p:strVal val="ppt_y+.1"/>
                                          </p:val>
                                        </p:tav>
                                      </p:tavLst>
                                    </p:anim>
                                    <p:set>
                                      <p:cBhvr>
                                        <p:cTn id="56" dur="1" fill="hold">
                                          <p:stCondLst>
                                            <p:cond delay="999"/>
                                          </p:stCondLst>
                                        </p:cTn>
                                        <p:tgtEl>
                                          <p:spTgt spid="6"/>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24"/>
                                        </p:tgtEl>
                                      </p:cBhvr>
                                    </p:animEffect>
                                    <p:set>
                                      <p:cBhvr>
                                        <p:cTn id="59" dur="1" fill="hold">
                                          <p:stCondLst>
                                            <p:cond delay="499"/>
                                          </p:stCondLst>
                                        </p:cTn>
                                        <p:tgtEl>
                                          <p:spTgt spid="24"/>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par>
                                <p:cTn id="66" presetID="10" presetClass="entr" presetSubtype="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par>
                          <p:cTn id="69" fill="hold">
                            <p:stCondLst>
                              <p:cond delay="1250"/>
                            </p:stCondLst>
                            <p:childTnLst>
                              <p:par>
                                <p:cTn id="70" presetID="42" presetClass="exit" presetSubtype="0" fill="hold" nodeType="afterEffect">
                                  <p:stCondLst>
                                    <p:cond delay="0"/>
                                  </p:stCondLst>
                                  <p:childTnLst>
                                    <p:animEffect transition="out" filter="fade">
                                      <p:cBhvr>
                                        <p:cTn id="71" dur="1250"/>
                                        <p:tgtEl>
                                          <p:spTgt spid="17"/>
                                        </p:tgtEl>
                                      </p:cBhvr>
                                    </p:animEffect>
                                    <p:anim calcmode="lin" valueType="num">
                                      <p:cBhvr>
                                        <p:cTn id="72" dur="1250"/>
                                        <p:tgtEl>
                                          <p:spTgt spid="17"/>
                                        </p:tgtEl>
                                        <p:attrNameLst>
                                          <p:attrName>ppt_x</p:attrName>
                                        </p:attrNameLst>
                                      </p:cBhvr>
                                      <p:tavLst>
                                        <p:tav tm="0">
                                          <p:val>
                                            <p:strVal val="ppt_x"/>
                                          </p:val>
                                        </p:tav>
                                        <p:tav tm="100000">
                                          <p:val>
                                            <p:strVal val="ppt_x"/>
                                          </p:val>
                                        </p:tav>
                                      </p:tavLst>
                                    </p:anim>
                                    <p:anim calcmode="lin" valueType="num">
                                      <p:cBhvr>
                                        <p:cTn id="73" dur="1250"/>
                                        <p:tgtEl>
                                          <p:spTgt spid="17"/>
                                        </p:tgtEl>
                                        <p:attrNameLst>
                                          <p:attrName>ppt_y</p:attrName>
                                        </p:attrNameLst>
                                      </p:cBhvr>
                                      <p:tavLst>
                                        <p:tav tm="0">
                                          <p:val>
                                            <p:strVal val="ppt_y"/>
                                          </p:val>
                                        </p:tav>
                                        <p:tav tm="100000">
                                          <p:val>
                                            <p:strVal val="ppt_y+.1"/>
                                          </p:val>
                                        </p:tav>
                                      </p:tavLst>
                                    </p:anim>
                                    <p:set>
                                      <p:cBhvr>
                                        <p:cTn id="74" dur="1" fill="hold">
                                          <p:stCondLst>
                                            <p:cond delay="1249"/>
                                          </p:stCondLst>
                                        </p:cTn>
                                        <p:tgtEl>
                                          <p:spTgt spid="17"/>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1000"/>
                                        <p:tgtEl>
                                          <p:spTgt spid="35"/>
                                        </p:tgtEl>
                                      </p:cBhvr>
                                    </p:animEffect>
                                    <p:anim calcmode="lin" valueType="num">
                                      <p:cBhvr>
                                        <p:cTn id="77" dur="1000"/>
                                        <p:tgtEl>
                                          <p:spTgt spid="35"/>
                                        </p:tgtEl>
                                        <p:attrNameLst>
                                          <p:attrName>ppt_x</p:attrName>
                                        </p:attrNameLst>
                                      </p:cBhvr>
                                      <p:tavLst>
                                        <p:tav tm="0">
                                          <p:val>
                                            <p:strVal val="ppt_x"/>
                                          </p:val>
                                        </p:tav>
                                        <p:tav tm="100000">
                                          <p:val>
                                            <p:strVal val="ppt_x"/>
                                          </p:val>
                                        </p:tav>
                                      </p:tavLst>
                                    </p:anim>
                                    <p:anim calcmode="lin" valueType="num">
                                      <p:cBhvr>
                                        <p:cTn id="78" dur="1000"/>
                                        <p:tgtEl>
                                          <p:spTgt spid="35"/>
                                        </p:tgtEl>
                                        <p:attrNameLst>
                                          <p:attrName>ppt_y</p:attrName>
                                        </p:attrNameLst>
                                      </p:cBhvr>
                                      <p:tavLst>
                                        <p:tav tm="0">
                                          <p:val>
                                            <p:strVal val="ppt_y"/>
                                          </p:val>
                                        </p:tav>
                                        <p:tav tm="100000">
                                          <p:val>
                                            <p:strVal val="ppt_y+.1"/>
                                          </p:val>
                                        </p:tav>
                                      </p:tavLst>
                                    </p:anim>
                                    <p:set>
                                      <p:cBhvr>
                                        <p:cTn id="79" dur="1" fill="hold">
                                          <p:stCondLst>
                                            <p:cond delay="999"/>
                                          </p:stCondLst>
                                        </p:cTn>
                                        <p:tgtEl>
                                          <p:spTgt spid="35"/>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6"/>
                                        </p:tgtEl>
                                      </p:cBhvr>
                                    </p:animEffect>
                                    <p:set>
                                      <p:cBhvr>
                                        <p:cTn id="82" dur="1" fill="hold">
                                          <p:stCondLst>
                                            <p:cond delay="499"/>
                                          </p:stCondLst>
                                        </p:cTn>
                                        <p:tgtEl>
                                          <p:spTgt spid="26"/>
                                        </p:tgtEl>
                                        <p:attrNameLst>
                                          <p:attrName>style.visibility</p:attrName>
                                        </p:attrNameLst>
                                      </p:cBhvr>
                                      <p:to>
                                        <p:strVal val="hidden"/>
                                      </p:to>
                                    </p:set>
                                  </p:childTnLst>
                                </p:cTn>
                              </p:par>
                              <p:par>
                                <p:cTn id="83" presetID="10" presetClass="entr" presetSubtype="0"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500"/>
                                        <p:tgtEl>
                                          <p:spTgt spid="3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par>
                                <p:cTn id="89" presetID="10" presetClass="entr" presetSubtype="0"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500"/>
                                        <p:tgtEl>
                                          <p:spTgt spid="27"/>
                                        </p:tgtEl>
                                      </p:cBhvr>
                                    </p:animEffect>
                                  </p:childTnLst>
                                </p:cTn>
                              </p:par>
                            </p:childTnLst>
                          </p:cTn>
                        </p:par>
                        <p:par>
                          <p:cTn id="92" fill="hold">
                            <p:stCondLst>
                              <p:cond delay="2500"/>
                            </p:stCondLst>
                            <p:childTnLst>
                              <p:par>
                                <p:cTn id="93" presetID="42" presetClass="exit" presetSubtype="0" fill="hold" nodeType="afterEffect">
                                  <p:stCondLst>
                                    <p:cond delay="0"/>
                                  </p:stCondLst>
                                  <p:childTnLst>
                                    <p:animEffect transition="out" filter="fade">
                                      <p:cBhvr>
                                        <p:cTn id="94" dur="1250"/>
                                        <p:tgtEl>
                                          <p:spTgt spid="16"/>
                                        </p:tgtEl>
                                      </p:cBhvr>
                                    </p:animEffect>
                                    <p:anim calcmode="lin" valueType="num">
                                      <p:cBhvr>
                                        <p:cTn id="95" dur="1250"/>
                                        <p:tgtEl>
                                          <p:spTgt spid="16"/>
                                        </p:tgtEl>
                                        <p:attrNameLst>
                                          <p:attrName>ppt_x</p:attrName>
                                        </p:attrNameLst>
                                      </p:cBhvr>
                                      <p:tavLst>
                                        <p:tav tm="0">
                                          <p:val>
                                            <p:strVal val="ppt_x"/>
                                          </p:val>
                                        </p:tav>
                                        <p:tav tm="100000">
                                          <p:val>
                                            <p:strVal val="ppt_x"/>
                                          </p:val>
                                        </p:tav>
                                      </p:tavLst>
                                    </p:anim>
                                    <p:anim calcmode="lin" valueType="num">
                                      <p:cBhvr>
                                        <p:cTn id="96" dur="1250"/>
                                        <p:tgtEl>
                                          <p:spTgt spid="16"/>
                                        </p:tgtEl>
                                        <p:attrNameLst>
                                          <p:attrName>ppt_y</p:attrName>
                                        </p:attrNameLst>
                                      </p:cBhvr>
                                      <p:tavLst>
                                        <p:tav tm="0">
                                          <p:val>
                                            <p:strVal val="ppt_y"/>
                                          </p:val>
                                        </p:tav>
                                        <p:tav tm="100000">
                                          <p:val>
                                            <p:strVal val="ppt_y+.1"/>
                                          </p:val>
                                        </p:tav>
                                      </p:tavLst>
                                    </p:anim>
                                    <p:set>
                                      <p:cBhvr>
                                        <p:cTn id="97" dur="1" fill="hold">
                                          <p:stCondLst>
                                            <p:cond delay="1249"/>
                                          </p:stCondLst>
                                        </p:cTn>
                                        <p:tgtEl>
                                          <p:spTgt spid="16"/>
                                        </p:tgtEl>
                                        <p:attrNameLst>
                                          <p:attrName>style.visibility</p:attrName>
                                        </p:attrNameLst>
                                      </p:cBhvr>
                                      <p:to>
                                        <p:strVal val="hidden"/>
                                      </p:to>
                                    </p:set>
                                  </p:childTnLst>
                                </p:cTn>
                              </p:par>
                              <p:par>
                                <p:cTn id="98" presetID="42" presetClass="exit" presetSubtype="0" fill="hold" grpId="1" nodeType="withEffect">
                                  <p:stCondLst>
                                    <p:cond delay="0"/>
                                  </p:stCondLst>
                                  <p:childTnLst>
                                    <p:animEffect transition="out" filter="fade">
                                      <p:cBhvr>
                                        <p:cTn id="99" dur="1000"/>
                                        <p:tgtEl>
                                          <p:spTgt spid="36"/>
                                        </p:tgtEl>
                                      </p:cBhvr>
                                    </p:animEffect>
                                    <p:anim calcmode="lin" valueType="num">
                                      <p:cBhvr>
                                        <p:cTn id="100" dur="1000"/>
                                        <p:tgtEl>
                                          <p:spTgt spid="36"/>
                                        </p:tgtEl>
                                        <p:attrNameLst>
                                          <p:attrName>ppt_x</p:attrName>
                                        </p:attrNameLst>
                                      </p:cBhvr>
                                      <p:tavLst>
                                        <p:tav tm="0">
                                          <p:val>
                                            <p:strVal val="ppt_x"/>
                                          </p:val>
                                        </p:tav>
                                        <p:tav tm="100000">
                                          <p:val>
                                            <p:strVal val="ppt_x"/>
                                          </p:val>
                                        </p:tav>
                                      </p:tavLst>
                                    </p:anim>
                                    <p:anim calcmode="lin" valueType="num">
                                      <p:cBhvr>
                                        <p:cTn id="101" dur="1000"/>
                                        <p:tgtEl>
                                          <p:spTgt spid="36"/>
                                        </p:tgtEl>
                                        <p:attrNameLst>
                                          <p:attrName>ppt_y</p:attrName>
                                        </p:attrNameLst>
                                      </p:cBhvr>
                                      <p:tavLst>
                                        <p:tav tm="0">
                                          <p:val>
                                            <p:strVal val="ppt_y"/>
                                          </p:val>
                                        </p:tav>
                                        <p:tav tm="100000">
                                          <p:val>
                                            <p:strVal val="ppt_y+.1"/>
                                          </p:val>
                                        </p:tav>
                                      </p:tavLst>
                                    </p:anim>
                                    <p:set>
                                      <p:cBhvr>
                                        <p:cTn id="102" dur="1" fill="hold">
                                          <p:stCondLst>
                                            <p:cond delay="999"/>
                                          </p:stCondLst>
                                        </p:cTn>
                                        <p:tgtEl>
                                          <p:spTgt spid="36"/>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28"/>
                                        </p:tgtEl>
                                      </p:cBhvr>
                                    </p:animEffect>
                                    <p:set>
                                      <p:cBhvr>
                                        <p:cTn id="105" dur="1" fill="hold">
                                          <p:stCondLst>
                                            <p:cond delay="499"/>
                                          </p:stCondLst>
                                        </p:cTn>
                                        <p:tgtEl>
                                          <p:spTgt spid="28"/>
                                        </p:tgtEl>
                                        <p:attrNameLst>
                                          <p:attrName>style.visibility</p:attrName>
                                        </p:attrNameLst>
                                      </p:cBhvr>
                                      <p:to>
                                        <p:strVal val="hidden"/>
                                      </p:to>
                                    </p:set>
                                  </p:childTnLst>
                                </p:cTn>
                              </p:par>
                              <p:par>
                                <p:cTn id="106" presetID="10" presetClass="entr" presetSubtype="0" fill="hold" grpId="0" nodeType="withEffect">
                                  <p:stCondLst>
                                    <p:cond delay="0"/>
                                  </p:stCondLst>
                                  <p:childTnLst>
                                    <p:set>
                                      <p:cBhvr>
                                        <p:cTn id="107" dur="1" fill="hold">
                                          <p:stCondLst>
                                            <p:cond delay="0"/>
                                          </p:stCondLst>
                                        </p:cTn>
                                        <p:tgtEl>
                                          <p:spTgt spid="37"/>
                                        </p:tgtEl>
                                        <p:attrNameLst>
                                          <p:attrName>style.visibility</p:attrName>
                                        </p:attrNameLst>
                                      </p:cBhvr>
                                      <p:to>
                                        <p:strVal val="visible"/>
                                      </p:to>
                                    </p:set>
                                    <p:animEffect transition="in" filter="fade">
                                      <p:cBhvr>
                                        <p:cTn id="108" dur="500"/>
                                        <p:tgtEl>
                                          <p:spTgt spid="37"/>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30"/>
                                        </p:tgtEl>
                                        <p:attrNameLst>
                                          <p:attrName>style.visibility</p:attrName>
                                        </p:attrNameLst>
                                      </p:cBhvr>
                                      <p:to>
                                        <p:strVal val="visible"/>
                                      </p:to>
                                    </p:set>
                                    <p:animEffect transition="in" filter="fade">
                                      <p:cBhvr>
                                        <p:cTn id="111" dur="500"/>
                                        <p:tgtEl>
                                          <p:spTgt spid="30"/>
                                        </p:tgtEl>
                                      </p:cBhvr>
                                    </p:animEffect>
                                  </p:childTnLst>
                                </p:cTn>
                              </p:par>
                              <p:par>
                                <p:cTn id="112" presetID="10" presetClass="entr" presetSubtype="0" fill="hold" nodeType="withEffect">
                                  <p:stCondLst>
                                    <p:cond delay="0"/>
                                  </p:stCondLst>
                                  <p:childTnLst>
                                    <p:set>
                                      <p:cBhvr>
                                        <p:cTn id="113" dur="1" fill="hold">
                                          <p:stCondLst>
                                            <p:cond delay="0"/>
                                          </p:stCondLst>
                                        </p:cTn>
                                        <p:tgtEl>
                                          <p:spTgt spid="29"/>
                                        </p:tgtEl>
                                        <p:attrNameLst>
                                          <p:attrName>style.visibility</p:attrName>
                                        </p:attrNameLst>
                                      </p:cBhvr>
                                      <p:to>
                                        <p:strVal val="visible"/>
                                      </p:to>
                                    </p:set>
                                    <p:animEffect transition="in" filter="fade">
                                      <p:cBhvr>
                                        <p:cTn id="114" dur="500"/>
                                        <p:tgtEl>
                                          <p:spTgt spid="29"/>
                                        </p:tgtEl>
                                      </p:cBhvr>
                                    </p:animEffect>
                                  </p:childTnLst>
                                </p:cTn>
                              </p:par>
                            </p:childTnLst>
                          </p:cTn>
                        </p:par>
                        <p:par>
                          <p:cTn id="115" fill="hold">
                            <p:stCondLst>
                              <p:cond delay="3750"/>
                            </p:stCondLst>
                            <p:childTnLst>
                              <p:par>
                                <p:cTn id="116" presetID="42" presetClass="exit" presetSubtype="0" fill="hold" nodeType="afterEffect">
                                  <p:stCondLst>
                                    <p:cond delay="0"/>
                                  </p:stCondLst>
                                  <p:childTnLst>
                                    <p:animEffect transition="out" filter="fade">
                                      <p:cBhvr>
                                        <p:cTn id="117" dur="1250"/>
                                        <p:tgtEl>
                                          <p:spTgt spid="15"/>
                                        </p:tgtEl>
                                      </p:cBhvr>
                                    </p:animEffect>
                                    <p:anim calcmode="lin" valueType="num">
                                      <p:cBhvr>
                                        <p:cTn id="118" dur="1250"/>
                                        <p:tgtEl>
                                          <p:spTgt spid="15"/>
                                        </p:tgtEl>
                                        <p:attrNameLst>
                                          <p:attrName>ppt_x</p:attrName>
                                        </p:attrNameLst>
                                      </p:cBhvr>
                                      <p:tavLst>
                                        <p:tav tm="0">
                                          <p:val>
                                            <p:strVal val="ppt_x"/>
                                          </p:val>
                                        </p:tav>
                                        <p:tav tm="100000">
                                          <p:val>
                                            <p:strVal val="ppt_x"/>
                                          </p:val>
                                        </p:tav>
                                      </p:tavLst>
                                    </p:anim>
                                    <p:anim calcmode="lin" valueType="num">
                                      <p:cBhvr>
                                        <p:cTn id="119" dur="1250"/>
                                        <p:tgtEl>
                                          <p:spTgt spid="15"/>
                                        </p:tgtEl>
                                        <p:attrNameLst>
                                          <p:attrName>ppt_y</p:attrName>
                                        </p:attrNameLst>
                                      </p:cBhvr>
                                      <p:tavLst>
                                        <p:tav tm="0">
                                          <p:val>
                                            <p:strVal val="ppt_y"/>
                                          </p:val>
                                        </p:tav>
                                        <p:tav tm="100000">
                                          <p:val>
                                            <p:strVal val="ppt_y+.1"/>
                                          </p:val>
                                        </p:tav>
                                      </p:tavLst>
                                    </p:anim>
                                    <p:set>
                                      <p:cBhvr>
                                        <p:cTn id="120" dur="1" fill="hold">
                                          <p:stCondLst>
                                            <p:cond delay="1249"/>
                                          </p:stCondLst>
                                        </p:cTn>
                                        <p:tgtEl>
                                          <p:spTgt spid="15"/>
                                        </p:tgtEl>
                                        <p:attrNameLst>
                                          <p:attrName>style.visibility</p:attrName>
                                        </p:attrNameLst>
                                      </p:cBhvr>
                                      <p:to>
                                        <p:strVal val="hidden"/>
                                      </p:to>
                                    </p:set>
                                  </p:childTnLst>
                                </p:cTn>
                              </p:par>
                              <p:par>
                                <p:cTn id="121" presetID="42" presetClass="exit" presetSubtype="0" fill="hold" grpId="1" nodeType="withEffect">
                                  <p:stCondLst>
                                    <p:cond delay="0"/>
                                  </p:stCondLst>
                                  <p:childTnLst>
                                    <p:animEffect transition="out" filter="fade">
                                      <p:cBhvr>
                                        <p:cTn id="122" dur="1000"/>
                                        <p:tgtEl>
                                          <p:spTgt spid="37"/>
                                        </p:tgtEl>
                                      </p:cBhvr>
                                    </p:animEffect>
                                    <p:anim calcmode="lin" valueType="num">
                                      <p:cBhvr>
                                        <p:cTn id="123" dur="1000"/>
                                        <p:tgtEl>
                                          <p:spTgt spid="37"/>
                                        </p:tgtEl>
                                        <p:attrNameLst>
                                          <p:attrName>ppt_x</p:attrName>
                                        </p:attrNameLst>
                                      </p:cBhvr>
                                      <p:tavLst>
                                        <p:tav tm="0">
                                          <p:val>
                                            <p:strVal val="ppt_x"/>
                                          </p:val>
                                        </p:tav>
                                        <p:tav tm="100000">
                                          <p:val>
                                            <p:strVal val="ppt_x"/>
                                          </p:val>
                                        </p:tav>
                                      </p:tavLst>
                                    </p:anim>
                                    <p:anim calcmode="lin" valueType="num">
                                      <p:cBhvr>
                                        <p:cTn id="124" dur="1000"/>
                                        <p:tgtEl>
                                          <p:spTgt spid="37"/>
                                        </p:tgtEl>
                                        <p:attrNameLst>
                                          <p:attrName>ppt_y</p:attrName>
                                        </p:attrNameLst>
                                      </p:cBhvr>
                                      <p:tavLst>
                                        <p:tav tm="0">
                                          <p:val>
                                            <p:strVal val="ppt_y"/>
                                          </p:val>
                                        </p:tav>
                                        <p:tav tm="100000">
                                          <p:val>
                                            <p:strVal val="ppt_y+.1"/>
                                          </p:val>
                                        </p:tav>
                                      </p:tavLst>
                                    </p:anim>
                                    <p:set>
                                      <p:cBhvr>
                                        <p:cTn id="125" dur="1" fill="hold">
                                          <p:stCondLst>
                                            <p:cond delay="999"/>
                                          </p:stCondLst>
                                        </p:cTn>
                                        <p:tgtEl>
                                          <p:spTgt spid="37"/>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30"/>
                                        </p:tgtEl>
                                      </p:cBhvr>
                                    </p:animEffect>
                                    <p:set>
                                      <p:cBhvr>
                                        <p:cTn id="128" dur="1" fill="hold">
                                          <p:stCondLst>
                                            <p:cond delay="499"/>
                                          </p:stCondLst>
                                        </p:cTn>
                                        <p:tgtEl>
                                          <p:spTgt spid="30"/>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fade">
                                      <p:cBhvr>
                                        <p:cTn id="131" dur="500"/>
                                        <p:tgtEl>
                                          <p:spTgt spid="38"/>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32"/>
                                        </p:tgtEl>
                                        <p:attrNameLst>
                                          <p:attrName>style.visibility</p:attrName>
                                        </p:attrNameLst>
                                      </p:cBhvr>
                                      <p:to>
                                        <p:strVal val="visible"/>
                                      </p:to>
                                    </p:set>
                                    <p:animEffect transition="in" filter="fade">
                                      <p:cBhvr>
                                        <p:cTn id="134" dur="500"/>
                                        <p:tgtEl>
                                          <p:spTgt spid="32"/>
                                        </p:tgtEl>
                                      </p:cBhvr>
                                    </p:animEffect>
                                  </p:childTnLst>
                                </p:cTn>
                              </p:par>
                              <p:par>
                                <p:cTn id="135" presetID="10" presetClass="entr" presetSubtype="0" fill="hold" nodeType="withEffect">
                                  <p:stCondLst>
                                    <p:cond delay="0"/>
                                  </p:stCondLst>
                                  <p:childTnLst>
                                    <p:set>
                                      <p:cBhvr>
                                        <p:cTn id="136" dur="1" fill="hold">
                                          <p:stCondLst>
                                            <p:cond delay="0"/>
                                          </p:stCondLst>
                                        </p:cTn>
                                        <p:tgtEl>
                                          <p:spTgt spid="31"/>
                                        </p:tgtEl>
                                        <p:attrNameLst>
                                          <p:attrName>style.visibility</p:attrName>
                                        </p:attrNameLst>
                                      </p:cBhvr>
                                      <p:to>
                                        <p:strVal val="visible"/>
                                      </p:to>
                                    </p:set>
                                    <p:animEffect transition="in" filter="fade">
                                      <p:cBhvr>
                                        <p:cTn id="137" dur="500"/>
                                        <p:tgtEl>
                                          <p:spTgt spid="31"/>
                                        </p:tgtEl>
                                      </p:cBhvr>
                                    </p:animEffect>
                                  </p:childTnLst>
                                </p:cTn>
                              </p:par>
                            </p:childTnLst>
                          </p:cTn>
                        </p:par>
                        <p:par>
                          <p:cTn id="138" fill="hold">
                            <p:stCondLst>
                              <p:cond delay="5000"/>
                            </p:stCondLst>
                            <p:childTnLst>
                              <p:par>
                                <p:cTn id="139" presetID="42" presetClass="exit" presetSubtype="0" fill="hold" nodeType="afterEffect">
                                  <p:stCondLst>
                                    <p:cond delay="0"/>
                                  </p:stCondLst>
                                  <p:childTnLst>
                                    <p:animEffect transition="out" filter="fade">
                                      <p:cBhvr>
                                        <p:cTn id="140" dur="1250"/>
                                        <p:tgtEl>
                                          <p:spTgt spid="14"/>
                                        </p:tgtEl>
                                      </p:cBhvr>
                                    </p:animEffect>
                                    <p:anim calcmode="lin" valueType="num">
                                      <p:cBhvr>
                                        <p:cTn id="141" dur="1250"/>
                                        <p:tgtEl>
                                          <p:spTgt spid="14"/>
                                        </p:tgtEl>
                                        <p:attrNameLst>
                                          <p:attrName>ppt_x</p:attrName>
                                        </p:attrNameLst>
                                      </p:cBhvr>
                                      <p:tavLst>
                                        <p:tav tm="0">
                                          <p:val>
                                            <p:strVal val="ppt_x"/>
                                          </p:val>
                                        </p:tav>
                                        <p:tav tm="100000">
                                          <p:val>
                                            <p:strVal val="ppt_x"/>
                                          </p:val>
                                        </p:tav>
                                      </p:tavLst>
                                    </p:anim>
                                    <p:anim calcmode="lin" valueType="num">
                                      <p:cBhvr>
                                        <p:cTn id="142" dur="1250"/>
                                        <p:tgtEl>
                                          <p:spTgt spid="14"/>
                                        </p:tgtEl>
                                        <p:attrNameLst>
                                          <p:attrName>ppt_y</p:attrName>
                                        </p:attrNameLst>
                                      </p:cBhvr>
                                      <p:tavLst>
                                        <p:tav tm="0">
                                          <p:val>
                                            <p:strVal val="ppt_y"/>
                                          </p:val>
                                        </p:tav>
                                        <p:tav tm="100000">
                                          <p:val>
                                            <p:strVal val="ppt_y+.1"/>
                                          </p:val>
                                        </p:tav>
                                      </p:tavLst>
                                    </p:anim>
                                    <p:set>
                                      <p:cBhvr>
                                        <p:cTn id="143" dur="1" fill="hold">
                                          <p:stCondLst>
                                            <p:cond delay="1249"/>
                                          </p:stCondLst>
                                        </p:cTn>
                                        <p:tgtEl>
                                          <p:spTgt spid="14"/>
                                        </p:tgtEl>
                                        <p:attrNameLst>
                                          <p:attrName>style.visibility</p:attrName>
                                        </p:attrNameLst>
                                      </p:cBhvr>
                                      <p:to>
                                        <p:strVal val="hidden"/>
                                      </p:to>
                                    </p:set>
                                  </p:childTnLst>
                                </p:cTn>
                              </p:par>
                              <p:par>
                                <p:cTn id="144" presetID="42" presetClass="exit" presetSubtype="0" fill="hold" grpId="1" nodeType="withEffect">
                                  <p:stCondLst>
                                    <p:cond delay="0"/>
                                  </p:stCondLst>
                                  <p:childTnLst>
                                    <p:animEffect transition="out" filter="fade">
                                      <p:cBhvr>
                                        <p:cTn id="145" dur="1000"/>
                                        <p:tgtEl>
                                          <p:spTgt spid="38"/>
                                        </p:tgtEl>
                                      </p:cBhvr>
                                    </p:animEffect>
                                    <p:anim calcmode="lin" valueType="num">
                                      <p:cBhvr>
                                        <p:cTn id="146" dur="1000"/>
                                        <p:tgtEl>
                                          <p:spTgt spid="38"/>
                                        </p:tgtEl>
                                        <p:attrNameLst>
                                          <p:attrName>ppt_x</p:attrName>
                                        </p:attrNameLst>
                                      </p:cBhvr>
                                      <p:tavLst>
                                        <p:tav tm="0">
                                          <p:val>
                                            <p:strVal val="ppt_x"/>
                                          </p:val>
                                        </p:tav>
                                        <p:tav tm="100000">
                                          <p:val>
                                            <p:strVal val="ppt_x"/>
                                          </p:val>
                                        </p:tav>
                                      </p:tavLst>
                                    </p:anim>
                                    <p:anim calcmode="lin" valueType="num">
                                      <p:cBhvr>
                                        <p:cTn id="147" dur="1000"/>
                                        <p:tgtEl>
                                          <p:spTgt spid="38"/>
                                        </p:tgtEl>
                                        <p:attrNameLst>
                                          <p:attrName>ppt_y</p:attrName>
                                        </p:attrNameLst>
                                      </p:cBhvr>
                                      <p:tavLst>
                                        <p:tav tm="0">
                                          <p:val>
                                            <p:strVal val="ppt_y"/>
                                          </p:val>
                                        </p:tav>
                                        <p:tav tm="100000">
                                          <p:val>
                                            <p:strVal val="ppt_y+.1"/>
                                          </p:val>
                                        </p:tav>
                                      </p:tavLst>
                                    </p:anim>
                                    <p:set>
                                      <p:cBhvr>
                                        <p:cTn id="148" dur="1" fill="hold">
                                          <p:stCondLst>
                                            <p:cond delay="999"/>
                                          </p:stCondLst>
                                        </p:cTn>
                                        <p:tgtEl>
                                          <p:spTgt spid="38"/>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32"/>
                                        </p:tgtEl>
                                      </p:cBhvr>
                                    </p:animEffect>
                                    <p:set>
                                      <p:cBhvr>
                                        <p:cTn id="151" dur="1" fill="hold">
                                          <p:stCondLst>
                                            <p:cond delay="499"/>
                                          </p:stCondLst>
                                        </p:cTn>
                                        <p:tgtEl>
                                          <p:spTgt spid="32"/>
                                        </p:tgtEl>
                                        <p:attrNameLst>
                                          <p:attrName>style.visibility</p:attrName>
                                        </p:attrNameLst>
                                      </p:cBhvr>
                                      <p:to>
                                        <p:strVal val="hidden"/>
                                      </p:to>
                                    </p:set>
                                  </p:childTnLst>
                                </p:cTn>
                              </p:par>
                              <p:par>
                                <p:cTn id="152" presetID="10" presetClass="entr" presetSubtype="0" fill="hold" grpId="0" nodeType="withEffect">
                                  <p:stCondLst>
                                    <p:cond delay="0"/>
                                  </p:stCondLst>
                                  <p:childTnLst>
                                    <p:set>
                                      <p:cBhvr>
                                        <p:cTn id="153" dur="1" fill="hold">
                                          <p:stCondLst>
                                            <p:cond delay="0"/>
                                          </p:stCondLst>
                                        </p:cTn>
                                        <p:tgtEl>
                                          <p:spTgt spid="39"/>
                                        </p:tgtEl>
                                        <p:attrNameLst>
                                          <p:attrName>style.visibility</p:attrName>
                                        </p:attrNameLst>
                                      </p:cBhvr>
                                      <p:to>
                                        <p:strVal val="visible"/>
                                      </p:to>
                                    </p:set>
                                    <p:animEffect transition="in" filter="fade">
                                      <p:cBhvr>
                                        <p:cTn id="154" dur="500"/>
                                        <p:tgtEl>
                                          <p:spTgt spid="39"/>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34"/>
                                        </p:tgtEl>
                                        <p:attrNameLst>
                                          <p:attrName>style.visibility</p:attrName>
                                        </p:attrNameLst>
                                      </p:cBhvr>
                                      <p:to>
                                        <p:strVal val="visible"/>
                                      </p:to>
                                    </p:set>
                                    <p:animEffect transition="in" filter="fade">
                                      <p:cBhvr>
                                        <p:cTn id="157" dur="500"/>
                                        <p:tgtEl>
                                          <p:spTgt spid="34"/>
                                        </p:tgtEl>
                                      </p:cBhvr>
                                    </p:animEffect>
                                  </p:childTnLst>
                                </p:cTn>
                              </p:par>
                              <p:par>
                                <p:cTn id="158" presetID="10" presetClass="entr" presetSubtype="0" fill="hold" nodeType="withEffect">
                                  <p:stCondLst>
                                    <p:cond delay="0"/>
                                  </p:stCondLst>
                                  <p:childTnLst>
                                    <p:set>
                                      <p:cBhvr>
                                        <p:cTn id="159" dur="1" fill="hold">
                                          <p:stCondLst>
                                            <p:cond delay="0"/>
                                          </p:stCondLst>
                                        </p:cTn>
                                        <p:tgtEl>
                                          <p:spTgt spid="33"/>
                                        </p:tgtEl>
                                        <p:attrNameLst>
                                          <p:attrName>style.visibility</p:attrName>
                                        </p:attrNameLst>
                                      </p:cBhvr>
                                      <p:to>
                                        <p:strVal val="visible"/>
                                      </p:to>
                                    </p:set>
                                    <p:animEffect transition="in" filter="fade">
                                      <p:cBhvr>
                                        <p:cTn id="16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6" grpId="0"/>
      <p:bldP spid="26" grpId="1"/>
      <p:bldP spid="28" grpId="0"/>
      <p:bldP spid="28" grpId="1"/>
      <p:bldP spid="30" grpId="0"/>
      <p:bldP spid="30" grpId="1"/>
      <p:bldP spid="32" grpId="0"/>
      <p:bldP spid="32" grpId="1"/>
      <p:bldP spid="34" grpId="0"/>
      <p:bldP spid="5" grpId="0" uiExpand="1" build="p"/>
      <p:bldP spid="6" grpId="0" animBg="1"/>
      <p:bldP spid="6" grpId="1" animBg="1"/>
      <p:bldP spid="35" grpId="0" animBg="1"/>
      <p:bldP spid="35" grpId="1" animBg="1"/>
      <p:bldP spid="36" grpId="0" animBg="1"/>
      <p:bldP spid="36" grpId="1" animBg="1"/>
      <p:bldP spid="37" grpId="0" animBg="1"/>
      <p:bldP spid="37" grpId="1" animBg="1"/>
      <p:bldP spid="38" grpId="0" animBg="1"/>
      <p:bldP spid="38" grpId="1"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blip>
          <a:srcRect/>
          <a:stretch/>
        </p:blipFill>
        <p:spPr>
          <a:xfrm>
            <a:off x="604885" y="811295"/>
            <a:ext cx="8360985" cy="2356794"/>
          </a:xfrm>
          <a:prstGeom prst="rect">
            <a:avLst/>
          </a:prstGeom>
          <a:effectLst>
            <a:reflection blurRad="6350" stA="52000" endA="300" endPos="15000" dir="5400000" sy="-100000" algn="bl" rotWithShape="0"/>
          </a:effectLst>
        </p:spPr>
      </p:pic>
      <p:pic>
        <p:nvPicPr>
          <p:cNvPr id="12" name="Picture 11"/>
          <p:cNvPicPr>
            <a:picLocks noChangeAspect="1"/>
          </p:cNvPicPr>
          <p:nvPr/>
        </p:nvPicPr>
        <p:blipFill>
          <a:blip r:embed="rId4"/>
          <a:srcRect/>
          <a:stretch>
            <a:fillRect/>
          </a:stretch>
        </p:blipFill>
        <p:spPr bwMode="auto">
          <a:xfrm>
            <a:off x="835025" y="811213"/>
            <a:ext cx="298450" cy="2357437"/>
          </a:xfrm>
          <a:prstGeom prst="rect">
            <a:avLst/>
          </a:prstGeom>
          <a:noFill/>
          <a:ln w="9525">
            <a:noFill/>
            <a:miter lim="800000"/>
            <a:headEnd/>
            <a:tailEnd/>
          </a:ln>
        </p:spPr>
      </p:pic>
      <p:pic>
        <p:nvPicPr>
          <p:cNvPr id="23" name="Picture 22"/>
          <p:cNvPicPr>
            <a:picLocks noChangeAspect="1"/>
          </p:cNvPicPr>
          <p:nvPr/>
        </p:nvPicPr>
        <p:blipFill>
          <a:blip r:embed="rId5"/>
          <a:srcRect/>
          <a:stretch>
            <a:fillRect/>
          </a:stretch>
        </p:blipFill>
        <p:spPr bwMode="auto">
          <a:xfrm>
            <a:off x="2498725" y="811213"/>
            <a:ext cx="354013" cy="2357437"/>
          </a:xfrm>
          <a:prstGeom prst="rect">
            <a:avLst/>
          </a:prstGeom>
          <a:noFill/>
          <a:ln w="9525">
            <a:noFill/>
            <a:miter lim="800000"/>
            <a:headEnd/>
            <a:tailEnd/>
          </a:ln>
        </p:spPr>
      </p:pic>
      <p:pic>
        <p:nvPicPr>
          <p:cNvPr id="13" name="Picture 12"/>
          <p:cNvPicPr>
            <a:picLocks noChangeAspect="1"/>
          </p:cNvPicPr>
          <p:nvPr/>
        </p:nvPicPr>
        <p:blipFill>
          <a:blip r:embed="rId6"/>
          <a:srcRect/>
          <a:stretch>
            <a:fillRect/>
          </a:stretch>
        </p:blipFill>
        <p:spPr bwMode="auto">
          <a:xfrm>
            <a:off x="3787775" y="811213"/>
            <a:ext cx="766763" cy="2357437"/>
          </a:xfrm>
          <a:prstGeom prst="rect">
            <a:avLst/>
          </a:prstGeom>
          <a:noFill/>
          <a:ln w="9525">
            <a:noFill/>
            <a:miter lim="800000"/>
            <a:headEnd/>
            <a:tailEnd/>
          </a:ln>
        </p:spPr>
      </p:pic>
      <p:pic>
        <p:nvPicPr>
          <p:cNvPr id="16" name="Picture 15"/>
          <p:cNvPicPr>
            <a:picLocks noChangeAspect="1"/>
          </p:cNvPicPr>
          <p:nvPr/>
        </p:nvPicPr>
        <p:blipFill>
          <a:blip r:embed="rId7"/>
          <a:srcRect/>
          <a:stretch>
            <a:fillRect/>
          </a:stretch>
        </p:blipFill>
        <p:spPr bwMode="auto">
          <a:xfrm>
            <a:off x="5148263" y="811213"/>
            <a:ext cx="1484312" cy="2357437"/>
          </a:xfrm>
          <a:prstGeom prst="rect">
            <a:avLst/>
          </a:prstGeom>
          <a:noFill/>
          <a:ln w="9525">
            <a:noFill/>
            <a:miter lim="800000"/>
            <a:headEnd/>
            <a:tailEnd/>
          </a:ln>
        </p:spPr>
      </p:pic>
      <p:sp>
        <p:nvSpPr>
          <p:cNvPr id="80" name="TextBox 79"/>
          <p:cNvSpPr txBox="1">
            <a:spLocks noChangeArrowheads="1"/>
          </p:cNvSpPr>
          <p:nvPr/>
        </p:nvSpPr>
        <p:spPr bwMode="auto">
          <a:xfrm>
            <a:off x="1471613" y="1449388"/>
            <a:ext cx="2314575" cy="1200329"/>
          </a:xfrm>
          <a:prstGeom prst="rect">
            <a:avLst/>
          </a:prstGeom>
          <a:noFill/>
          <a:ln w="9525">
            <a:noFill/>
            <a:miter lim="800000"/>
            <a:headEnd/>
            <a:tailEnd/>
          </a:ln>
        </p:spPr>
        <p:txBody>
          <a:bodyPr>
            <a:prstTxWarp prst="textNoShape">
              <a:avLst/>
            </a:prstTxWarp>
            <a:spAutoFit/>
          </a:bodyPr>
          <a:lstStyle/>
          <a:p>
            <a:pPr algn="ctr">
              <a:lnSpc>
                <a:spcPct val="80000"/>
              </a:lnSpc>
            </a:pPr>
            <a:r>
              <a:rPr lang="es-US" sz="1800" dirty="0" smtClean="0">
                <a:solidFill>
                  <a:schemeClr val="tx2"/>
                </a:solidFill>
                <a:latin typeface="Calibri" pitchFamily="-60" charset="0"/>
                <a:ea typeface="Calibri" pitchFamily="-60" charset="0"/>
                <a:cs typeface="Calibri" pitchFamily="-60" charset="0"/>
              </a:rPr>
              <a:t>Julia deja de aportar a los 35 años, pero el dinero en su plan sigue creciendo</a:t>
            </a:r>
            <a:br>
              <a:rPr lang="es-US" sz="1800" dirty="0" smtClean="0">
                <a:solidFill>
                  <a:schemeClr val="tx2"/>
                </a:solidFill>
                <a:latin typeface="Calibri" pitchFamily="-60" charset="0"/>
                <a:ea typeface="Calibri" pitchFamily="-60" charset="0"/>
                <a:cs typeface="Calibri" pitchFamily="-60" charset="0"/>
              </a:rPr>
            </a:br>
            <a:endParaRPr lang="es-US" sz="1800" dirty="0">
              <a:solidFill>
                <a:schemeClr val="tx2"/>
              </a:solidFill>
            </a:endParaRPr>
          </a:p>
        </p:txBody>
      </p:sp>
      <p:pic>
        <p:nvPicPr>
          <p:cNvPr id="24" name="Picture 23"/>
          <p:cNvPicPr>
            <a:picLocks noChangeAspect="1"/>
          </p:cNvPicPr>
          <p:nvPr/>
        </p:nvPicPr>
        <p:blipFill rotWithShape="1">
          <a:blip r:embed="rId8" cstate="screen">
            <a:extLst/>
          </a:blip>
          <a:srcRect/>
          <a:stretch/>
        </p:blipFill>
        <p:spPr>
          <a:xfrm>
            <a:off x="611441" y="3211844"/>
            <a:ext cx="8354429" cy="2356794"/>
          </a:xfrm>
          <a:prstGeom prst="rect">
            <a:avLst/>
          </a:prstGeom>
          <a:effectLst>
            <a:reflection blurRad="6350" stA="52000" endA="300" endPos="15000" dir="5400000" sy="-100000" algn="bl" rotWithShape="0"/>
          </a:effectLst>
        </p:spPr>
      </p:pic>
      <p:pic>
        <p:nvPicPr>
          <p:cNvPr id="26" name="Picture 25"/>
          <p:cNvPicPr>
            <a:picLocks noChangeAspect="1"/>
          </p:cNvPicPr>
          <p:nvPr/>
        </p:nvPicPr>
        <p:blipFill>
          <a:blip r:embed="rId4"/>
          <a:srcRect/>
          <a:stretch>
            <a:fillRect/>
          </a:stretch>
        </p:blipFill>
        <p:spPr bwMode="auto">
          <a:xfrm>
            <a:off x="2525713" y="3211513"/>
            <a:ext cx="300037" cy="2357437"/>
          </a:xfrm>
          <a:prstGeom prst="rect">
            <a:avLst/>
          </a:prstGeom>
          <a:noFill/>
          <a:ln w="9525">
            <a:noFill/>
            <a:miter lim="800000"/>
            <a:headEnd/>
            <a:tailEnd/>
          </a:ln>
        </p:spPr>
      </p:pic>
      <p:pic>
        <p:nvPicPr>
          <p:cNvPr id="27" name="Picture 26"/>
          <p:cNvPicPr>
            <a:picLocks noChangeAspect="1"/>
          </p:cNvPicPr>
          <p:nvPr/>
        </p:nvPicPr>
        <p:blipFill>
          <a:blip r:embed="rId5"/>
          <a:srcRect/>
          <a:stretch>
            <a:fillRect/>
          </a:stretch>
        </p:blipFill>
        <p:spPr bwMode="auto">
          <a:xfrm>
            <a:off x="4100513" y="3211513"/>
            <a:ext cx="354012" cy="2357437"/>
          </a:xfrm>
          <a:prstGeom prst="rect">
            <a:avLst/>
          </a:prstGeom>
          <a:noFill/>
          <a:ln w="9525">
            <a:noFill/>
            <a:miter lim="800000"/>
            <a:headEnd/>
            <a:tailEnd/>
          </a:ln>
        </p:spPr>
      </p:pic>
      <p:pic>
        <p:nvPicPr>
          <p:cNvPr id="28" name="Picture 27"/>
          <p:cNvPicPr>
            <a:picLocks noChangeAspect="1"/>
          </p:cNvPicPr>
          <p:nvPr/>
        </p:nvPicPr>
        <p:blipFill>
          <a:blip r:embed="rId6"/>
          <a:srcRect/>
          <a:stretch>
            <a:fillRect/>
          </a:stretch>
        </p:blipFill>
        <p:spPr bwMode="auto">
          <a:xfrm>
            <a:off x="5453063" y="3211513"/>
            <a:ext cx="766762" cy="2357437"/>
          </a:xfrm>
          <a:prstGeom prst="rect">
            <a:avLst/>
          </a:prstGeom>
          <a:noFill/>
          <a:ln w="9525">
            <a:noFill/>
            <a:miter lim="800000"/>
            <a:headEnd/>
            <a:tailEnd/>
          </a:ln>
        </p:spPr>
      </p:pic>
      <p:sp>
        <p:nvSpPr>
          <p:cNvPr id="47115" name="Title 1"/>
          <p:cNvSpPr>
            <a:spLocks noGrp="1"/>
          </p:cNvSpPr>
          <p:nvPr>
            <p:ph type="title"/>
          </p:nvPr>
        </p:nvSpPr>
        <p:spPr bwMode="auto">
          <a:xfrm>
            <a:off x="457200" y="666750"/>
            <a:ext cx="8229600" cy="796925"/>
          </a:xfrm>
          <a:noFill/>
          <a:ln>
            <a:miter lim="800000"/>
            <a:headEnd/>
            <a:tailEnd/>
          </a:ln>
        </p:spPr>
        <p:txBody>
          <a:bodyPr vert="horz" wrap="square" lIns="91440" tIns="45720" rIns="91440" bIns="45720" numCol="1" anchor="t" anchorCtr="0" compatLnSpc="1">
            <a:prstTxWarp prst="textNoShape">
              <a:avLst/>
            </a:prstTxWarp>
          </a:bodyPr>
          <a:lstStyle/>
          <a:p>
            <a:r>
              <a:rPr lang="es-US" dirty="0" smtClean="0">
                <a:ea typeface="ＭＳ Ｐゴシック" pitchFamily="-60" charset="-128"/>
                <a:cs typeface="ＭＳ Ｐゴシック" pitchFamily="-60" charset="-128"/>
              </a:rPr>
              <a:t>Porqué no vale la pena demorar</a:t>
            </a:r>
            <a:endParaRPr lang="es-US" dirty="0">
              <a:ea typeface="ＭＳ Ｐゴシック" pitchFamily="-60" charset="-128"/>
              <a:cs typeface="ＭＳ Ｐゴシック" pitchFamily="-60" charset="-128"/>
            </a:endParaRPr>
          </a:p>
        </p:txBody>
      </p:sp>
      <p:sp>
        <p:nvSpPr>
          <p:cNvPr id="20" name="TextBox 13"/>
          <p:cNvSpPr txBox="1">
            <a:spLocks noChangeArrowheads="1"/>
          </p:cNvSpPr>
          <p:nvPr/>
        </p:nvSpPr>
        <p:spPr bwMode="auto">
          <a:xfrm>
            <a:off x="509588" y="5859463"/>
            <a:ext cx="7463980" cy="341632"/>
          </a:xfrm>
          <a:prstGeom prst="rect">
            <a:avLst/>
          </a:prstGeom>
          <a:noFill/>
          <a:ln w="9525">
            <a:noFill/>
            <a:miter lim="800000"/>
            <a:headEnd/>
            <a:tailEnd/>
          </a:ln>
        </p:spPr>
        <p:txBody>
          <a:bodyPr wrap="square">
            <a:prstTxWarp prst="textNoShape">
              <a:avLst/>
            </a:prstTxWarp>
            <a:spAutoFit/>
          </a:bodyPr>
          <a:lstStyle/>
          <a:p>
            <a:pPr>
              <a:lnSpc>
                <a:spcPct val="90000"/>
              </a:lnSpc>
            </a:pPr>
            <a:r>
              <a:rPr lang="es-US" sz="1800" dirty="0" smtClean="0">
                <a:solidFill>
                  <a:schemeClr val="tx2"/>
                </a:solidFill>
                <a:latin typeface="Calibri" pitchFamily="-60" charset="0"/>
                <a:ea typeface="Calibri" pitchFamily="-60" charset="0"/>
                <a:cs typeface="Calibri" pitchFamily="-60" charset="0"/>
              </a:rPr>
              <a:t>Juan </a:t>
            </a:r>
            <a:r>
              <a:rPr lang="es-US" sz="1800" b="1" dirty="0" smtClean="0">
                <a:solidFill>
                  <a:schemeClr val="accent1"/>
                </a:solidFill>
                <a:latin typeface="Calibri" pitchFamily="-60" charset="0"/>
                <a:ea typeface="Calibri" pitchFamily="-60" charset="0"/>
                <a:cs typeface="Calibri" pitchFamily="-60" charset="0"/>
              </a:rPr>
              <a:t>espera hasta tener 35 años </a:t>
            </a:r>
            <a:r>
              <a:rPr lang="es-US" sz="1800" dirty="0" smtClean="0">
                <a:solidFill>
                  <a:schemeClr val="tx2"/>
                </a:solidFill>
                <a:latin typeface="Calibri" pitchFamily="-60" charset="0"/>
                <a:ea typeface="Calibri" pitchFamily="-60" charset="0"/>
                <a:cs typeface="Calibri" pitchFamily="-60" charset="0"/>
              </a:rPr>
              <a:t>antes de empezar a ahorrar $30 a la semana.</a:t>
            </a:r>
            <a:endParaRPr lang="es-US" sz="1800" dirty="0">
              <a:solidFill>
                <a:schemeClr val="tx2"/>
              </a:solidFill>
            </a:endParaRPr>
          </a:p>
        </p:txBody>
      </p:sp>
      <p:sp>
        <p:nvSpPr>
          <p:cNvPr id="21" name="TextBox 20"/>
          <p:cNvSpPr txBox="1">
            <a:spLocks noChangeArrowheads="1"/>
          </p:cNvSpPr>
          <p:nvPr/>
        </p:nvSpPr>
        <p:spPr bwMode="auto">
          <a:xfrm>
            <a:off x="509588" y="3513138"/>
            <a:ext cx="6476428" cy="341632"/>
          </a:xfrm>
          <a:prstGeom prst="rect">
            <a:avLst/>
          </a:prstGeom>
          <a:noFill/>
          <a:ln w="9525">
            <a:noFill/>
            <a:miter lim="800000"/>
            <a:headEnd/>
            <a:tailEnd/>
          </a:ln>
        </p:spPr>
        <p:txBody>
          <a:bodyPr wrap="square">
            <a:prstTxWarp prst="textNoShape">
              <a:avLst/>
            </a:prstTxWarp>
            <a:spAutoFit/>
          </a:bodyPr>
          <a:lstStyle/>
          <a:p>
            <a:pPr>
              <a:lnSpc>
                <a:spcPct val="90000"/>
              </a:lnSpc>
              <a:defRPr/>
            </a:pPr>
            <a:r>
              <a:rPr lang="es-US" sz="1800" dirty="0" smtClean="0">
                <a:solidFill>
                  <a:schemeClr val="tx2"/>
                </a:solidFill>
                <a:latin typeface="Calibri" charset="0"/>
                <a:ea typeface="Calibri" charset="0"/>
                <a:cs typeface="Calibri" charset="0"/>
              </a:rPr>
              <a:t>Julia </a:t>
            </a:r>
            <a:r>
              <a:rPr lang="es-US" sz="1800" b="1" dirty="0" smtClean="0">
                <a:solidFill>
                  <a:schemeClr val="accent3"/>
                </a:solidFill>
                <a:latin typeface="Calibri" charset="0"/>
                <a:ea typeface="Calibri" charset="0"/>
                <a:cs typeface="Calibri" charset="0"/>
              </a:rPr>
              <a:t>empieza temprano a los 21 años</a:t>
            </a:r>
            <a:r>
              <a:rPr lang="es-US" sz="1800" dirty="0" smtClean="0">
                <a:latin typeface="Calibri" charset="0"/>
                <a:ea typeface="Calibri" charset="0"/>
                <a:cs typeface="Calibri" charset="0"/>
              </a:rPr>
              <a:t>, </a:t>
            </a:r>
            <a:r>
              <a:rPr lang="es-US" sz="1800" dirty="0" smtClean="0">
                <a:solidFill>
                  <a:schemeClr val="tx2"/>
                </a:solidFill>
                <a:latin typeface="Calibri" charset="0"/>
                <a:ea typeface="Calibri" charset="0"/>
                <a:cs typeface="Calibri" charset="0"/>
              </a:rPr>
              <a:t>ahorrando $30 a la semana.</a:t>
            </a:r>
            <a:endParaRPr lang="es-US" sz="1800" dirty="0">
              <a:solidFill>
                <a:schemeClr val="tx2"/>
              </a:solidFill>
              <a:latin typeface="Times" charset="0"/>
              <a:ea typeface="ＭＳ Ｐゴシック" charset="-128"/>
              <a:cs typeface="ＭＳ Ｐゴシック" charset="-128"/>
            </a:endParaRPr>
          </a:p>
        </p:txBody>
      </p:sp>
      <p:sp>
        <p:nvSpPr>
          <p:cNvPr id="9" name="Text Box 17"/>
          <p:cNvSpPr txBox="1">
            <a:spLocks noChangeArrowheads="1"/>
          </p:cNvSpPr>
          <p:nvPr/>
        </p:nvSpPr>
        <p:spPr bwMode="auto">
          <a:xfrm>
            <a:off x="611188" y="3282950"/>
            <a:ext cx="773112" cy="338554"/>
          </a:xfrm>
          <a:prstGeom prst="rect">
            <a:avLst/>
          </a:prstGeom>
          <a:noFill/>
          <a:ln w="9525">
            <a:noFill/>
            <a:miter lim="800000"/>
            <a:headEnd/>
            <a:tailEnd/>
          </a:ln>
        </p:spPr>
        <p:txBody>
          <a:bodyPr>
            <a:prstTxWarp prst="textNoShape">
              <a:avLst/>
            </a:prstTxWarp>
            <a:spAutoFit/>
          </a:bodyPr>
          <a:lstStyle/>
          <a:p>
            <a:pPr algn="ctr" eaLnBrk="0" hangingPunct="0">
              <a:defRPr/>
            </a:pPr>
            <a:r>
              <a:rPr lang="es-US" sz="1600" b="1" kern="0" smtClean="0">
                <a:solidFill>
                  <a:schemeClr val="tx2"/>
                </a:solidFill>
                <a:latin typeface="Calibri" pitchFamily="-123" charset="0"/>
                <a:ea typeface="ＭＳ Ｐゴシック" charset="-128"/>
                <a:cs typeface="ＭＳ Ｐゴシック" charset="-128"/>
              </a:rPr>
              <a:t>21</a:t>
            </a:r>
            <a:endParaRPr lang="es-US" sz="1600" b="1" kern="0">
              <a:solidFill>
                <a:schemeClr val="tx2"/>
              </a:solidFill>
              <a:latin typeface="Calibri" pitchFamily="-123" charset="0"/>
              <a:ea typeface="ＭＳ Ｐゴシック" charset="-128"/>
              <a:cs typeface="ＭＳ Ｐゴシック" charset="-128"/>
            </a:endParaRPr>
          </a:p>
        </p:txBody>
      </p:sp>
      <p:sp>
        <p:nvSpPr>
          <p:cNvPr id="17" name="Text Box 17"/>
          <p:cNvSpPr txBox="1">
            <a:spLocks noChangeArrowheads="1"/>
          </p:cNvSpPr>
          <p:nvPr/>
        </p:nvSpPr>
        <p:spPr bwMode="auto">
          <a:xfrm>
            <a:off x="2270125" y="3282950"/>
            <a:ext cx="774700" cy="338554"/>
          </a:xfrm>
          <a:prstGeom prst="rect">
            <a:avLst/>
          </a:prstGeom>
          <a:noFill/>
          <a:ln w="9525">
            <a:noFill/>
            <a:miter lim="800000"/>
            <a:headEnd/>
            <a:tailEnd/>
          </a:ln>
        </p:spPr>
        <p:txBody>
          <a:bodyPr>
            <a:prstTxWarp prst="textNoShape">
              <a:avLst/>
            </a:prstTxWarp>
            <a:spAutoFit/>
          </a:bodyPr>
          <a:lstStyle/>
          <a:p>
            <a:pPr algn="ctr" eaLnBrk="0" hangingPunct="0">
              <a:defRPr/>
            </a:pPr>
            <a:r>
              <a:rPr lang="es-US" sz="1600" b="1" kern="0" smtClean="0">
                <a:solidFill>
                  <a:schemeClr val="tx2"/>
                </a:solidFill>
                <a:latin typeface="Calibri" pitchFamily="-123" charset="0"/>
                <a:ea typeface="ＭＳ Ｐゴシック" charset="-128"/>
                <a:cs typeface="ＭＳ Ｐゴシック" charset="-128"/>
              </a:rPr>
              <a:t>35</a:t>
            </a:r>
            <a:endParaRPr lang="es-US" sz="1600" b="1" kern="0">
              <a:solidFill>
                <a:schemeClr val="tx2"/>
              </a:solidFill>
              <a:latin typeface="Calibri" pitchFamily="-123" charset="0"/>
              <a:ea typeface="ＭＳ Ｐゴシック" charset="-128"/>
              <a:cs typeface="ＭＳ Ｐゴシック" charset="-128"/>
            </a:endParaRPr>
          </a:p>
        </p:txBody>
      </p:sp>
      <p:sp>
        <p:nvSpPr>
          <p:cNvPr id="18" name="Text Box 17"/>
          <p:cNvSpPr txBox="1">
            <a:spLocks noChangeArrowheads="1"/>
          </p:cNvSpPr>
          <p:nvPr/>
        </p:nvSpPr>
        <p:spPr bwMode="auto">
          <a:xfrm>
            <a:off x="3895725" y="3282950"/>
            <a:ext cx="773113" cy="338554"/>
          </a:xfrm>
          <a:prstGeom prst="rect">
            <a:avLst/>
          </a:prstGeom>
          <a:noFill/>
          <a:ln w="9525">
            <a:noFill/>
            <a:miter lim="800000"/>
            <a:headEnd/>
            <a:tailEnd/>
          </a:ln>
        </p:spPr>
        <p:txBody>
          <a:bodyPr>
            <a:prstTxWarp prst="textNoShape">
              <a:avLst/>
            </a:prstTxWarp>
            <a:spAutoFit/>
          </a:bodyPr>
          <a:lstStyle/>
          <a:p>
            <a:pPr algn="ctr" eaLnBrk="0" hangingPunct="0">
              <a:defRPr/>
            </a:pPr>
            <a:r>
              <a:rPr lang="es-US" sz="1600" b="1" kern="0" smtClean="0">
                <a:solidFill>
                  <a:schemeClr val="tx2"/>
                </a:solidFill>
                <a:latin typeface="Calibri" pitchFamily="-123" charset="0"/>
                <a:ea typeface="ＭＳ Ｐゴシック" charset="-128"/>
                <a:cs typeface="ＭＳ Ｐゴシック" charset="-128"/>
              </a:rPr>
              <a:t>45</a:t>
            </a:r>
            <a:endParaRPr lang="es-US" sz="1600" b="1" kern="0">
              <a:solidFill>
                <a:schemeClr val="tx2"/>
              </a:solidFill>
              <a:latin typeface="Calibri" pitchFamily="-123" charset="0"/>
              <a:ea typeface="ＭＳ Ｐゴシック" charset="-128"/>
              <a:cs typeface="ＭＳ Ｐゴシック" charset="-128"/>
            </a:endParaRPr>
          </a:p>
        </p:txBody>
      </p:sp>
      <p:sp>
        <p:nvSpPr>
          <p:cNvPr id="19" name="Text Box 17"/>
          <p:cNvSpPr txBox="1">
            <a:spLocks noChangeArrowheads="1"/>
          </p:cNvSpPr>
          <p:nvPr/>
        </p:nvSpPr>
        <p:spPr bwMode="auto">
          <a:xfrm>
            <a:off x="5521325" y="3282950"/>
            <a:ext cx="773113" cy="338554"/>
          </a:xfrm>
          <a:prstGeom prst="rect">
            <a:avLst/>
          </a:prstGeom>
          <a:noFill/>
          <a:ln w="9525">
            <a:noFill/>
            <a:miter lim="800000"/>
            <a:headEnd/>
            <a:tailEnd/>
          </a:ln>
        </p:spPr>
        <p:txBody>
          <a:bodyPr>
            <a:prstTxWarp prst="textNoShape">
              <a:avLst/>
            </a:prstTxWarp>
            <a:spAutoFit/>
          </a:bodyPr>
          <a:lstStyle/>
          <a:p>
            <a:pPr algn="ctr" eaLnBrk="0" hangingPunct="0">
              <a:defRPr/>
            </a:pPr>
            <a:r>
              <a:rPr lang="es-US" sz="1600" b="1" kern="0" smtClean="0">
                <a:solidFill>
                  <a:schemeClr val="tx2"/>
                </a:solidFill>
                <a:latin typeface="Calibri" pitchFamily="-123" charset="0"/>
                <a:ea typeface="ＭＳ Ｐゴシック" charset="-128"/>
                <a:cs typeface="ＭＳ Ｐゴシック" charset="-128"/>
              </a:rPr>
              <a:t>55</a:t>
            </a:r>
            <a:endParaRPr lang="es-US" sz="1600" b="1" kern="0">
              <a:solidFill>
                <a:schemeClr val="tx2"/>
              </a:solidFill>
              <a:latin typeface="Calibri" pitchFamily="-123" charset="0"/>
              <a:ea typeface="ＭＳ Ｐゴシック" charset="-128"/>
              <a:cs typeface="ＭＳ Ｐゴシック" charset="-128"/>
            </a:endParaRPr>
          </a:p>
        </p:txBody>
      </p:sp>
      <p:sp>
        <p:nvSpPr>
          <p:cNvPr id="25" name="Isosceles Triangle 24"/>
          <p:cNvSpPr/>
          <p:nvPr/>
        </p:nvSpPr>
        <p:spPr bwMode="auto">
          <a:xfrm>
            <a:off x="860809" y="3091889"/>
            <a:ext cx="267708" cy="236980"/>
          </a:xfrm>
          <a:prstGeom prst="triangle">
            <a:avLst/>
          </a:prstGeom>
          <a:solidFill>
            <a:schemeClr val="accent3"/>
          </a:solidFill>
          <a:ln w="9525" cap="flat" cmpd="sng" algn="ctr">
            <a:noFill/>
            <a:prstDash val="solid"/>
            <a:round/>
            <a:headEnd type="none" w="med" len="med"/>
            <a:tailEnd type="none" w="med" len="med"/>
          </a:ln>
          <a:effectLst>
            <a:reflection blurRad="6350" stA="52000" endA="300" endPos="15000" dir="5400000" sy="-100000" algn="bl" rotWithShape="0"/>
          </a:effectLst>
          <a:scene3d>
            <a:camera prst="orthographicFront"/>
            <a:lightRig rig="threePt" dir="t"/>
          </a:scene3d>
          <a:sp3d>
            <a:bevelT/>
          </a:sp3d>
        </p:spPr>
        <p:txBody>
          <a:bodyPr>
            <a:prstTxWarp prst="textNoShape">
              <a:avLst/>
            </a:prstTxWarp>
          </a:bodyPr>
          <a:lstStyle/>
          <a:p>
            <a:pPr eaLnBrk="0" hangingPunct="0">
              <a:defRPr/>
            </a:pPr>
            <a:endParaRPr lang="es-US" sz="1600" b="1">
              <a:latin typeface="Times" pitchFamily="-109" charset="0"/>
              <a:ea typeface="ＭＳ Ｐゴシック" charset="-128"/>
              <a:cs typeface="ＭＳ Ｐゴシック" charset="-128"/>
            </a:endParaRPr>
          </a:p>
        </p:txBody>
      </p:sp>
      <p:sp>
        <p:nvSpPr>
          <p:cNvPr id="29" name="Text Box 17"/>
          <p:cNvSpPr txBox="1">
            <a:spLocks noChangeArrowheads="1"/>
          </p:cNvSpPr>
          <p:nvPr/>
        </p:nvSpPr>
        <p:spPr bwMode="auto">
          <a:xfrm>
            <a:off x="7243763" y="3282950"/>
            <a:ext cx="774700" cy="338554"/>
          </a:xfrm>
          <a:prstGeom prst="rect">
            <a:avLst/>
          </a:prstGeom>
          <a:noFill/>
          <a:ln w="9525">
            <a:noFill/>
            <a:miter lim="800000"/>
            <a:headEnd/>
            <a:tailEnd/>
          </a:ln>
        </p:spPr>
        <p:txBody>
          <a:bodyPr>
            <a:prstTxWarp prst="textNoShape">
              <a:avLst/>
            </a:prstTxWarp>
            <a:spAutoFit/>
          </a:bodyPr>
          <a:lstStyle/>
          <a:p>
            <a:pPr algn="ctr" eaLnBrk="0" hangingPunct="0">
              <a:defRPr/>
            </a:pPr>
            <a:r>
              <a:rPr lang="es-US" sz="1600" b="1" kern="0" smtClean="0">
                <a:solidFill>
                  <a:schemeClr val="tx2"/>
                </a:solidFill>
                <a:latin typeface="Calibri" pitchFamily="-123" charset="0"/>
                <a:ea typeface="ＭＳ Ｐゴシック" charset="-128"/>
                <a:cs typeface="ＭＳ Ｐゴシック" charset="-128"/>
              </a:rPr>
              <a:t>65</a:t>
            </a:r>
            <a:endParaRPr lang="es-US" sz="1600" b="1" kern="0">
              <a:solidFill>
                <a:schemeClr val="tx2"/>
              </a:solidFill>
              <a:latin typeface="Calibri" pitchFamily="-123" charset="0"/>
              <a:ea typeface="ＭＳ Ｐゴシック" charset="-128"/>
              <a:cs typeface="ＭＳ Ｐゴシック" charset="-128"/>
            </a:endParaRPr>
          </a:p>
        </p:txBody>
      </p:sp>
      <p:sp>
        <p:nvSpPr>
          <p:cNvPr id="68" name="Text Box 17"/>
          <p:cNvSpPr txBox="1">
            <a:spLocks noChangeArrowheads="1"/>
          </p:cNvSpPr>
          <p:nvPr/>
        </p:nvSpPr>
        <p:spPr bwMode="auto">
          <a:xfrm>
            <a:off x="2265363" y="5643563"/>
            <a:ext cx="773112" cy="338554"/>
          </a:xfrm>
          <a:prstGeom prst="rect">
            <a:avLst/>
          </a:prstGeom>
          <a:noFill/>
          <a:ln w="9525">
            <a:noFill/>
            <a:miter lim="800000"/>
            <a:headEnd/>
            <a:tailEnd/>
          </a:ln>
        </p:spPr>
        <p:txBody>
          <a:bodyPr>
            <a:prstTxWarp prst="textNoShape">
              <a:avLst/>
            </a:prstTxWarp>
            <a:spAutoFit/>
          </a:bodyPr>
          <a:lstStyle/>
          <a:p>
            <a:pPr algn="ctr" eaLnBrk="0" hangingPunct="0">
              <a:defRPr/>
            </a:pPr>
            <a:r>
              <a:rPr lang="es-US" sz="1600" b="1" kern="0" smtClean="0">
                <a:solidFill>
                  <a:schemeClr val="tx2"/>
                </a:solidFill>
                <a:latin typeface="Calibri" pitchFamily="-123" charset="0"/>
                <a:ea typeface="ＭＳ Ｐゴシック" charset="-128"/>
                <a:cs typeface="ＭＳ Ｐゴシック" charset="-128"/>
              </a:rPr>
              <a:t>35</a:t>
            </a:r>
            <a:endParaRPr lang="es-US" sz="1600" b="1" kern="0">
              <a:solidFill>
                <a:schemeClr val="tx2"/>
              </a:solidFill>
              <a:latin typeface="Calibri" pitchFamily="-123" charset="0"/>
              <a:ea typeface="ＭＳ Ｐゴシック" charset="-128"/>
              <a:cs typeface="ＭＳ Ｐゴシック" charset="-128"/>
            </a:endParaRPr>
          </a:p>
        </p:txBody>
      </p:sp>
      <p:sp>
        <p:nvSpPr>
          <p:cNvPr id="69" name="Text Box 17"/>
          <p:cNvSpPr txBox="1">
            <a:spLocks noChangeArrowheads="1"/>
          </p:cNvSpPr>
          <p:nvPr/>
        </p:nvSpPr>
        <p:spPr bwMode="auto">
          <a:xfrm>
            <a:off x="3890963" y="5643563"/>
            <a:ext cx="773112" cy="338554"/>
          </a:xfrm>
          <a:prstGeom prst="rect">
            <a:avLst/>
          </a:prstGeom>
          <a:noFill/>
          <a:ln w="9525">
            <a:noFill/>
            <a:miter lim="800000"/>
            <a:headEnd/>
            <a:tailEnd/>
          </a:ln>
        </p:spPr>
        <p:txBody>
          <a:bodyPr>
            <a:prstTxWarp prst="textNoShape">
              <a:avLst/>
            </a:prstTxWarp>
            <a:spAutoFit/>
          </a:bodyPr>
          <a:lstStyle/>
          <a:p>
            <a:pPr algn="ctr" eaLnBrk="0" hangingPunct="0">
              <a:defRPr/>
            </a:pPr>
            <a:r>
              <a:rPr lang="es-US" sz="1600" b="1" kern="0" smtClean="0">
                <a:solidFill>
                  <a:schemeClr val="tx2"/>
                </a:solidFill>
                <a:latin typeface="Calibri" pitchFamily="-123" charset="0"/>
                <a:ea typeface="ＭＳ Ｐゴシック" charset="-128"/>
                <a:cs typeface="ＭＳ Ｐゴシック" charset="-128"/>
              </a:rPr>
              <a:t>45</a:t>
            </a:r>
            <a:endParaRPr lang="es-US" sz="1600" b="1" kern="0">
              <a:solidFill>
                <a:schemeClr val="tx2"/>
              </a:solidFill>
              <a:latin typeface="Calibri" pitchFamily="-123" charset="0"/>
              <a:ea typeface="ＭＳ Ｐゴシック" charset="-128"/>
              <a:cs typeface="ＭＳ Ｐゴシック" charset="-128"/>
            </a:endParaRPr>
          </a:p>
        </p:txBody>
      </p:sp>
      <p:sp>
        <p:nvSpPr>
          <p:cNvPr id="70" name="Text Box 17"/>
          <p:cNvSpPr txBox="1">
            <a:spLocks noChangeArrowheads="1"/>
          </p:cNvSpPr>
          <p:nvPr/>
        </p:nvSpPr>
        <p:spPr bwMode="auto">
          <a:xfrm>
            <a:off x="5521325" y="5643563"/>
            <a:ext cx="773113" cy="338554"/>
          </a:xfrm>
          <a:prstGeom prst="rect">
            <a:avLst/>
          </a:prstGeom>
          <a:noFill/>
          <a:ln w="9525">
            <a:noFill/>
            <a:miter lim="800000"/>
            <a:headEnd/>
            <a:tailEnd/>
          </a:ln>
        </p:spPr>
        <p:txBody>
          <a:bodyPr>
            <a:prstTxWarp prst="textNoShape">
              <a:avLst/>
            </a:prstTxWarp>
            <a:spAutoFit/>
          </a:bodyPr>
          <a:lstStyle/>
          <a:p>
            <a:pPr algn="ctr" eaLnBrk="0" hangingPunct="0">
              <a:defRPr/>
            </a:pPr>
            <a:r>
              <a:rPr lang="es-US" sz="1600" b="1" kern="0" smtClean="0">
                <a:solidFill>
                  <a:schemeClr val="tx2"/>
                </a:solidFill>
                <a:latin typeface="Calibri" pitchFamily="-123" charset="0"/>
                <a:ea typeface="ＭＳ Ｐゴシック" charset="-128"/>
                <a:cs typeface="ＭＳ Ｐゴシック" charset="-128"/>
              </a:rPr>
              <a:t>55</a:t>
            </a:r>
            <a:endParaRPr lang="es-US" sz="1600" b="1" kern="0">
              <a:solidFill>
                <a:schemeClr val="tx2"/>
              </a:solidFill>
              <a:latin typeface="Calibri" pitchFamily="-123" charset="0"/>
              <a:ea typeface="ＭＳ Ｐゴシック" charset="-128"/>
              <a:cs typeface="ＭＳ Ｐゴシック" charset="-128"/>
            </a:endParaRPr>
          </a:p>
        </p:txBody>
      </p:sp>
      <p:sp>
        <p:nvSpPr>
          <p:cNvPr id="71" name="Text Box 17"/>
          <p:cNvSpPr txBox="1">
            <a:spLocks noChangeArrowheads="1"/>
          </p:cNvSpPr>
          <p:nvPr/>
        </p:nvSpPr>
        <p:spPr bwMode="auto">
          <a:xfrm>
            <a:off x="7243763" y="5643563"/>
            <a:ext cx="774700" cy="338554"/>
          </a:xfrm>
          <a:prstGeom prst="rect">
            <a:avLst/>
          </a:prstGeom>
          <a:noFill/>
          <a:ln w="9525">
            <a:noFill/>
            <a:miter lim="800000"/>
            <a:headEnd/>
            <a:tailEnd/>
          </a:ln>
        </p:spPr>
        <p:txBody>
          <a:bodyPr>
            <a:prstTxWarp prst="textNoShape">
              <a:avLst/>
            </a:prstTxWarp>
            <a:spAutoFit/>
          </a:bodyPr>
          <a:lstStyle/>
          <a:p>
            <a:pPr algn="ctr" eaLnBrk="0" hangingPunct="0">
              <a:defRPr/>
            </a:pPr>
            <a:r>
              <a:rPr lang="es-US" sz="1600" b="1" kern="0" smtClean="0">
                <a:solidFill>
                  <a:schemeClr val="tx2"/>
                </a:solidFill>
                <a:latin typeface="Calibri" pitchFamily="-123" charset="0"/>
                <a:ea typeface="ＭＳ Ｐゴシック" charset="-128"/>
                <a:cs typeface="ＭＳ Ｐゴシック" charset="-128"/>
              </a:rPr>
              <a:t>65</a:t>
            </a:r>
            <a:endParaRPr lang="es-US" sz="1600" b="1" kern="0">
              <a:solidFill>
                <a:schemeClr val="tx2"/>
              </a:solidFill>
              <a:latin typeface="Calibri" pitchFamily="-123" charset="0"/>
              <a:ea typeface="ＭＳ Ｐゴシック" charset="-128"/>
              <a:cs typeface="ＭＳ Ｐゴシック" charset="-128"/>
            </a:endParaRPr>
          </a:p>
        </p:txBody>
      </p:sp>
      <p:sp>
        <p:nvSpPr>
          <p:cNvPr id="58" name="Isosceles Triangle 57"/>
          <p:cNvSpPr/>
          <p:nvPr/>
        </p:nvSpPr>
        <p:spPr bwMode="auto">
          <a:xfrm>
            <a:off x="2518212" y="5452779"/>
            <a:ext cx="267708" cy="236980"/>
          </a:xfrm>
          <a:prstGeom prst="triangle">
            <a:avLst/>
          </a:prstGeom>
          <a:solidFill>
            <a:schemeClr val="accent1"/>
          </a:solidFill>
          <a:ln w="9525" cap="flat" cmpd="sng" algn="ctr">
            <a:noFill/>
            <a:prstDash val="solid"/>
            <a:round/>
            <a:headEnd type="none" w="med" len="med"/>
            <a:tailEnd type="none" w="med" len="med"/>
          </a:ln>
          <a:effectLst>
            <a:reflection blurRad="6350" stA="52000" endA="300" endPos="15000" dir="5400000" sy="-100000" algn="bl" rotWithShape="0"/>
          </a:effectLst>
          <a:scene3d>
            <a:camera prst="orthographicFront"/>
            <a:lightRig rig="threePt" dir="t"/>
          </a:scene3d>
          <a:sp3d>
            <a:bevelT/>
          </a:sp3d>
        </p:spPr>
        <p:txBody>
          <a:bodyPr>
            <a:prstTxWarp prst="textNoShape">
              <a:avLst/>
            </a:prstTxWarp>
          </a:bodyPr>
          <a:lstStyle/>
          <a:p>
            <a:pPr eaLnBrk="0" hangingPunct="0">
              <a:defRPr/>
            </a:pPr>
            <a:endParaRPr lang="es-US" sz="1600" b="1">
              <a:latin typeface="Times" pitchFamily="-109" charset="0"/>
              <a:ea typeface="ＭＳ Ｐゴシック" charset="-128"/>
              <a:cs typeface="ＭＳ Ｐゴシック" charset="-128"/>
            </a:endParaRPr>
          </a:p>
        </p:txBody>
      </p:sp>
      <p:sp>
        <p:nvSpPr>
          <p:cNvPr id="59" name="Isosceles Triangle 58"/>
          <p:cNvSpPr/>
          <p:nvPr/>
        </p:nvSpPr>
        <p:spPr bwMode="auto">
          <a:xfrm>
            <a:off x="2518212" y="3091889"/>
            <a:ext cx="267708" cy="236980"/>
          </a:xfrm>
          <a:prstGeom prst="triangle">
            <a:avLst/>
          </a:prstGeom>
          <a:solidFill>
            <a:schemeClr val="accent3"/>
          </a:solidFill>
          <a:ln w="9525" cap="flat" cmpd="sng" algn="ctr">
            <a:noFill/>
            <a:prstDash val="solid"/>
            <a:round/>
            <a:headEnd type="none" w="med" len="med"/>
            <a:tailEnd type="none" w="med" len="med"/>
          </a:ln>
          <a:effectLst>
            <a:reflection blurRad="6350" stA="52000" endA="300" endPos="15000" dir="5400000" sy="-100000" algn="bl" rotWithShape="0"/>
          </a:effectLst>
          <a:scene3d>
            <a:camera prst="orthographicFront"/>
            <a:lightRig rig="threePt" dir="t"/>
          </a:scene3d>
          <a:sp3d>
            <a:bevelT/>
          </a:sp3d>
        </p:spPr>
        <p:txBody>
          <a:bodyPr>
            <a:prstTxWarp prst="textNoShape">
              <a:avLst/>
            </a:prstTxWarp>
          </a:bodyPr>
          <a:lstStyle/>
          <a:p>
            <a:pPr eaLnBrk="0" hangingPunct="0">
              <a:defRPr/>
            </a:pPr>
            <a:endParaRPr lang="es-US" sz="1600" b="1">
              <a:latin typeface="Times" pitchFamily="-109" charset="0"/>
              <a:ea typeface="ＭＳ Ｐゴシック" charset="-128"/>
              <a:cs typeface="ＭＳ Ｐゴシック" charset="-128"/>
            </a:endParaRPr>
          </a:p>
        </p:txBody>
      </p:sp>
      <p:sp>
        <p:nvSpPr>
          <p:cNvPr id="60" name="Isosceles Triangle 59"/>
          <p:cNvSpPr/>
          <p:nvPr/>
        </p:nvSpPr>
        <p:spPr bwMode="auto">
          <a:xfrm>
            <a:off x="4143733" y="5452779"/>
            <a:ext cx="267708" cy="236980"/>
          </a:xfrm>
          <a:prstGeom prst="triangle">
            <a:avLst/>
          </a:prstGeom>
          <a:solidFill>
            <a:schemeClr val="accent1"/>
          </a:solidFill>
          <a:ln w="9525" cap="flat" cmpd="sng" algn="ctr">
            <a:noFill/>
            <a:prstDash val="solid"/>
            <a:round/>
            <a:headEnd type="none" w="med" len="med"/>
            <a:tailEnd type="none" w="med" len="med"/>
          </a:ln>
          <a:effectLst>
            <a:reflection blurRad="6350" stA="52000" endA="300" endPos="15000" dir="5400000" sy="-100000" algn="bl" rotWithShape="0"/>
          </a:effectLst>
          <a:scene3d>
            <a:camera prst="orthographicFront"/>
            <a:lightRig rig="threePt" dir="t"/>
          </a:scene3d>
          <a:sp3d>
            <a:bevelT/>
          </a:sp3d>
        </p:spPr>
        <p:txBody>
          <a:bodyPr>
            <a:prstTxWarp prst="textNoShape">
              <a:avLst/>
            </a:prstTxWarp>
          </a:bodyPr>
          <a:lstStyle/>
          <a:p>
            <a:pPr eaLnBrk="0" hangingPunct="0">
              <a:defRPr/>
            </a:pPr>
            <a:endParaRPr lang="es-US" sz="1600" b="1">
              <a:latin typeface="Times" pitchFamily="-109" charset="0"/>
              <a:ea typeface="ＭＳ Ｐゴシック" charset="-128"/>
              <a:cs typeface="ＭＳ Ｐゴシック" charset="-128"/>
            </a:endParaRPr>
          </a:p>
        </p:txBody>
      </p:sp>
      <p:sp>
        <p:nvSpPr>
          <p:cNvPr id="61" name="Isosceles Triangle 60"/>
          <p:cNvSpPr/>
          <p:nvPr/>
        </p:nvSpPr>
        <p:spPr bwMode="auto">
          <a:xfrm>
            <a:off x="4143733" y="3091889"/>
            <a:ext cx="267708" cy="236980"/>
          </a:xfrm>
          <a:prstGeom prst="triangle">
            <a:avLst/>
          </a:prstGeom>
          <a:solidFill>
            <a:schemeClr val="accent3"/>
          </a:solidFill>
          <a:ln w="9525" cap="flat" cmpd="sng" algn="ctr">
            <a:noFill/>
            <a:prstDash val="solid"/>
            <a:round/>
            <a:headEnd type="none" w="med" len="med"/>
            <a:tailEnd type="none" w="med" len="med"/>
          </a:ln>
          <a:effectLst>
            <a:reflection blurRad="6350" stA="52000" endA="300" endPos="15000" dir="5400000" sy="-100000" algn="bl" rotWithShape="0"/>
          </a:effectLst>
          <a:scene3d>
            <a:camera prst="orthographicFront"/>
            <a:lightRig rig="threePt" dir="t"/>
          </a:scene3d>
          <a:sp3d>
            <a:bevelT/>
          </a:sp3d>
        </p:spPr>
        <p:txBody>
          <a:bodyPr>
            <a:prstTxWarp prst="textNoShape">
              <a:avLst/>
            </a:prstTxWarp>
          </a:bodyPr>
          <a:lstStyle/>
          <a:p>
            <a:pPr eaLnBrk="0" hangingPunct="0">
              <a:defRPr/>
            </a:pPr>
            <a:endParaRPr lang="es-US" sz="1600" b="1">
              <a:latin typeface="Times" pitchFamily="-109" charset="0"/>
              <a:ea typeface="ＭＳ Ｐゴシック" charset="-128"/>
              <a:cs typeface="ＭＳ Ｐゴシック" charset="-128"/>
            </a:endParaRPr>
          </a:p>
        </p:txBody>
      </p:sp>
      <p:pic>
        <p:nvPicPr>
          <p:cNvPr id="33" name="Picture 32"/>
          <p:cNvPicPr>
            <a:picLocks noChangeAspect="1"/>
          </p:cNvPicPr>
          <p:nvPr/>
        </p:nvPicPr>
        <p:blipFill>
          <a:blip r:embed="rId9"/>
          <a:srcRect/>
          <a:stretch>
            <a:fillRect/>
          </a:stretch>
        </p:blipFill>
        <p:spPr bwMode="auto">
          <a:xfrm>
            <a:off x="6448425" y="3211513"/>
            <a:ext cx="2517775" cy="2357437"/>
          </a:xfrm>
          <a:prstGeom prst="rect">
            <a:avLst/>
          </a:prstGeom>
          <a:noFill/>
          <a:ln w="9525">
            <a:noFill/>
            <a:miter lim="800000"/>
            <a:headEnd/>
            <a:tailEnd/>
          </a:ln>
        </p:spPr>
      </p:pic>
      <p:pic>
        <p:nvPicPr>
          <p:cNvPr id="34" name="Picture 33"/>
          <p:cNvPicPr>
            <a:picLocks noChangeAspect="1"/>
          </p:cNvPicPr>
          <p:nvPr/>
        </p:nvPicPr>
        <p:blipFill>
          <a:blip r:embed="rId10"/>
          <a:srcRect/>
          <a:stretch>
            <a:fillRect/>
          </a:stretch>
        </p:blipFill>
        <p:spPr bwMode="auto">
          <a:xfrm>
            <a:off x="6448425" y="811213"/>
            <a:ext cx="2517775" cy="2357437"/>
          </a:xfrm>
          <a:prstGeom prst="rect">
            <a:avLst/>
          </a:prstGeom>
          <a:noFill/>
          <a:ln w="9525">
            <a:noFill/>
            <a:miter lim="800000"/>
            <a:headEnd/>
            <a:tailEnd/>
          </a:ln>
        </p:spPr>
      </p:pic>
      <p:sp>
        <p:nvSpPr>
          <p:cNvPr id="62" name="Isosceles Triangle 61"/>
          <p:cNvSpPr/>
          <p:nvPr/>
        </p:nvSpPr>
        <p:spPr bwMode="auto">
          <a:xfrm>
            <a:off x="5768489" y="5452779"/>
            <a:ext cx="267708" cy="236980"/>
          </a:xfrm>
          <a:prstGeom prst="triangle">
            <a:avLst/>
          </a:prstGeom>
          <a:solidFill>
            <a:schemeClr val="accent1"/>
          </a:solidFill>
          <a:ln w="9525" cap="flat" cmpd="sng" algn="ctr">
            <a:noFill/>
            <a:prstDash val="solid"/>
            <a:round/>
            <a:headEnd type="none" w="med" len="med"/>
            <a:tailEnd type="none" w="med" len="med"/>
          </a:ln>
          <a:effectLst>
            <a:reflection blurRad="6350" stA="52000" endA="300" endPos="15000" dir="5400000" sy="-100000" algn="bl" rotWithShape="0"/>
          </a:effectLst>
          <a:scene3d>
            <a:camera prst="orthographicFront"/>
            <a:lightRig rig="threePt" dir="t"/>
          </a:scene3d>
          <a:sp3d>
            <a:bevelT/>
          </a:sp3d>
        </p:spPr>
        <p:txBody>
          <a:bodyPr>
            <a:prstTxWarp prst="textNoShape">
              <a:avLst/>
            </a:prstTxWarp>
          </a:bodyPr>
          <a:lstStyle/>
          <a:p>
            <a:pPr eaLnBrk="0" hangingPunct="0">
              <a:defRPr/>
            </a:pPr>
            <a:endParaRPr lang="es-US" sz="1600" b="1">
              <a:latin typeface="Times" pitchFamily="-109" charset="0"/>
              <a:ea typeface="ＭＳ Ｐゴシック" charset="-128"/>
              <a:cs typeface="ＭＳ Ｐゴシック" charset="-128"/>
            </a:endParaRPr>
          </a:p>
        </p:txBody>
      </p:sp>
      <p:sp>
        <p:nvSpPr>
          <p:cNvPr id="63" name="Isosceles Triangle 62"/>
          <p:cNvSpPr/>
          <p:nvPr/>
        </p:nvSpPr>
        <p:spPr bwMode="auto">
          <a:xfrm>
            <a:off x="5768489" y="3091889"/>
            <a:ext cx="267708" cy="236980"/>
          </a:xfrm>
          <a:prstGeom prst="triangle">
            <a:avLst/>
          </a:prstGeom>
          <a:solidFill>
            <a:schemeClr val="accent3"/>
          </a:solidFill>
          <a:ln w="9525" cap="flat" cmpd="sng" algn="ctr">
            <a:noFill/>
            <a:prstDash val="solid"/>
            <a:round/>
            <a:headEnd type="none" w="med" len="med"/>
            <a:tailEnd type="none" w="med" len="med"/>
          </a:ln>
          <a:effectLst>
            <a:reflection blurRad="6350" stA="52000" endA="300" endPos="15000" dir="5400000" sy="-100000" algn="bl" rotWithShape="0"/>
          </a:effectLst>
          <a:scene3d>
            <a:camera prst="orthographicFront"/>
            <a:lightRig rig="threePt" dir="t"/>
          </a:scene3d>
          <a:sp3d>
            <a:bevelT/>
          </a:sp3d>
        </p:spPr>
        <p:txBody>
          <a:bodyPr>
            <a:prstTxWarp prst="textNoShape">
              <a:avLst/>
            </a:prstTxWarp>
          </a:bodyPr>
          <a:lstStyle/>
          <a:p>
            <a:pPr eaLnBrk="0" hangingPunct="0">
              <a:defRPr/>
            </a:pPr>
            <a:endParaRPr lang="es-US" sz="1600" b="1">
              <a:latin typeface="Times" pitchFamily="-109" charset="0"/>
              <a:ea typeface="ＭＳ Ｐゴシック" charset="-128"/>
              <a:cs typeface="ＭＳ Ｐゴシック"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00122 4.44444E-6 L 0.18125 4.44444E-6 " pathEditMode="relative" rAng="0" ptsTypes="AA">
                                      <p:cBhvr>
                                        <p:cTn id="27" dur="1250" fill="hold"/>
                                        <p:tgtEl>
                                          <p:spTgt spid="25"/>
                                        </p:tgtEl>
                                        <p:attrNameLst>
                                          <p:attrName>ppt_x</p:attrName>
                                          <p:attrName>ppt_y</p:attrName>
                                        </p:attrNameLst>
                                      </p:cBhvr>
                                      <p:rCtr x="9115" y="0"/>
                                    </p:animMotion>
                                  </p:childTnLst>
                                  <p:subTnLst>
                                    <p:set>
                                      <p:cBhvr override="childStyle">
                                        <p:cTn dur="1" fill="hold" display="0" masterRel="sameClick" afterEffect="1">
                                          <p:stCondLst>
                                            <p:cond evt="end" delay="0">
                                              <p:tn val="26"/>
                                            </p:cond>
                                          </p:stCondLst>
                                        </p:cTn>
                                        <p:tgtEl>
                                          <p:spTgt spid="25"/>
                                        </p:tgtEl>
                                        <p:attrNameLst>
                                          <p:attrName>style.visibility</p:attrName>
                                        </p:attrNameLst>
                                      </p:cBhvr>
                                      <p:to>
                                        <p:strVal val="hidden"/>
                                      </p:to>
                                    </p:set>
                                  </p:subTnLst>
                                </p:cTn>
                              </p:par>
                              <p:par>
                                <p:cTn id="28" presetID="10" presetClass="exit" presetSubtype="0" fill="hold" grpId="1" nodeType="with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par>
                          <p:cTn id="34" fill="hold">
                            <p:stCondLst>
                              <p:cond delay="1250"/>
                            </p:stCondLst>
                            <p:childTnLst>
                              <p:par>
                                <p:cTn id="35" presetID="10" presetClass="entr" presetSubtype="0" fill="hold" grpId="0" nodeType="after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500"/>
                                        <p:tgtEl>
                                          <p:spTgt spid="80"/>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 presetClass="entr" presetSubtype="0" fill="hold"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10"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fade">
                                      <p:cBhvr>
                                        <p:cTn id="51" dur="500"/>
                                        <p:tgtEl>
                                          <p:spTgt spid="5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fade">
                                      <p:cBhvr>
                                        <p:cTn id="54" dur="500"/>
                                        <p:tgtEl>
                                          <p:spTgt spid="6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63" presetClass="path" presetSubtype="0" accel="50000" decel="50000" fill="hold" nodeType="clickEffect">
                                  <p:stCondLst>
                                    <p:cond delay="0"/>
                                  </p:stCondLst>
                                  <p:childTnLst>
                                    <p:animMotion origin="layout" path="M 1.11111E-6 4.44444E-6 L 0.17847 4.44444E-6 " pathEditMode="relative" rAng="0" ptsTypes="AA">
                                      <p:cBhvr>
                                        <p:cTn id="61" dur="1250" fill="hold"/>
                                        <p:tgtEl>
                                          <p:spTgt spid="59"/>
                                        </p:tgtEl>
                                        <p:attrNameLst>
                                          <p:attrName>ppt_x</p:attrName>
                                          <p:attrName>ppt_y</p:attrName>
                                        </p:attrNameLst>
                                      </p:cBhvr>
                                      <p:rCtr x="8924" y="0"/>
                                    </p:animMotion>
                                  </p:childTnLst>
                                  <p:subTnLst>
                                    <p:set>
                                      <p:cBhvr override="childStyle">
                                        <p:cTn dur="1" fill="hold" display="0" masterRel="sameClick" afterEffect="1">
                                          <p:stCondLst>
                                            <p:cond evt="end" delay="0">
                                              <p:tn val="60"/>
                                            </p:cond>
                                          </p:stCondLst>
                                        </p:cTn>
                                        <p:tgtEl>
                                          <p:spTgt spid="59"/>
                                        </p:tgtEl>
                                        <p:attrNameLst>
                                          <p:attrName>style.visibility</p:attrName>
                                        </p:attrNameLst>
                                      </p:cBhvr>
                                      <p:to>
                                        <p:strVal val="hidden"/>
                                      </p:to>
                                    </p:set>
                                  </p:subTnLst>
                                </p:cTn>
                              </p:par>
                              <p:par>
                                <p:cTn id="62" presetID="63" presetClass="path" presetSubtype="0" accel="50000" decel="50000" fill="hold" nodeType="withEffect">
                                  <p:stCondLst>
                                    <p:cond delay="0"/>
                                  </p:stCondLst>
                                  <p:childTnLst>
                                    <p:animMotion origin="layout" path="M -5.55556E-7 1.48148E-6 L 0.17969 1.48148E-6 " pathEditMode="relative" rAng="0" ptsTypes="AA">
                                      <p:cBhvr>
                                        <p:cTn id="63" dur="1250" fill="hold"/>
                                        <p:tgtEl>
                                          <p:spTgt spid="58"/>
                                        </p:tgtEl>
                                        <p:attrNameLst>
                                          <p:attrName>ppt_x</p:attrName>
                                          <p:attrName>ppt_y</p:attrName>
                                        </p:attrNameLst>
                                      </p:cBhvr>
                                      <p:rCtr x="8976" y="0"/>
                                    </p:animMotion>
                                  </p:childTnLst>
                                  <p:subTnLst>
                                    <p:set>
                                      <p:cBhvr override="childStyle">
                                        <p:cTn dur="1" fill="hold" display="0" masterRel="sameClick" afterEffect="1">
                                          <p:stCondLst>
                                            <p:cond evt="end" delay="0">
                                              <p:tn val="62"/>
                                            </p:cond>
                                          </p:stCondLst>
                                        </p:cTn>
                                        <p:tgtEl>
                                          <p:spTgt spid="58"/>
                                        </p:tgtEl>
                                        <p:attrNameLst>
                                          <p:attrName>style.visibility</p:attrName>
                                        </p:attrNameLst>
                                      </p:cBhvr>
                                      <p:to>
                                        <p:strVal val="hidden"/>
                                      </p:to>
                                    </p:set>
                                  </p:subTnLst>
                                </p:cTn>
                              </p:par>
                              <p:par>
                                <p:cTn id="64" presetID="10" presetClass="exit" presetSubtype="0" fill="hold" nodeType="withEffect">
                                  <p:stCondLst>
                                    <p:cond delay="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6"/>
                                        </p:tgtEl>
                                      </p:cBhvr>
                                    </p:animEffect>
                                    <p:set>
                                      <p:cBhvr>
                                        <p:cTn id="72" dur="1" fill="hold">
                                          <p:stCondLst>
                                            <p:cond delay="499"/>
                                          </p:stCondLst>
                                        </p:cTn>
                                        <p:tgtEl>
                                          <p:spTgt spid="26"/>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68"/>
                                        </p:tgtEl>
                                      </p:cBhvr>
                                    </p:animEffect>
                                    <p:set>
                                      <p:cBhvr>
                                        <p:cTn id="75" dur="1" fill="hold">
                                          <p:stCondLst>
                                            <p:cond delay="499"/>
                                          </p:stCondLst>
                                        </p:cTn>
                                        <p:tgtEl>
                                          <p:spTgt spid="68"/>
                                        </p:tgtEl>
                                        <p:attrNameLst>
                                          <p:attrName>style.visibility</p:attrName>
                                        </p:attrNameLst>
                                      </p:cBhvr>
                                      <p:to>
                                        <p:strVal val="hidden"/>
                                      </p:to>
                                    </p:set>
                                  </p:childTnLst>
                                </p:cTn>
                              </p:par>
                            </p:childTnLst>
                          </p:cTn>
                        </p:par>
                        <p:par>
                          <p:cTn id="76" fill="hold">
                            <p:stCondLst>
                              <p:cond delay="1250"/>
                            </p:stCondLst>
                            <p:childTnLst>
                              <p:par>
                                <p:cTn id="77" presetID="10" presetClass="entr" presetSubtype="0" fill="hold" nodeType="after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500"/>
                                        <p:tgtEl>
                                          <p:spTgt spid="13"/>
                                        </p:tgtEl>
                                      </p:cBhvr>
                                    </p:animEffect>
                                  </p:childTnLst>
                                </p:cTn>
                              </p:par>
                              <p:par>
                                <p:cTn id="80" presetID="1" presetClass="entr" presetSubtype="0" fill="hold" nodeType="withEffect">
                                  <p:stCondLst>
                                    <p:cond delay="0"/>
                                  </p:stCondLst>
                                  <p:childTnLst>
                                    <p:set>
                                      <p:cBhvr>
                                        <p:cTn id="81" dur="1" fill="hold">
                                          <p:stCondLst>
                                            <p:cond delay="0"/>
                                          </p:stCondLst>
                                        </p:cTn>
                                        <p:tgtEl>
                                          <p:spTgt spid="61"/>
                                        </p:tgtEl>
                                        <p:attrNameLst>
                                          <p:attrName>style.visibility</p:attrName>
                                        </p:attrNameLst>
                                      </p:cBhvr>
                                      <p:to>
                                        <p:strVal val="visible"/>
                                      </p:to>
                                    </p:set>
                                  </p:childTnLst>
                                </p:cTn>
                              </p:par>
                              <p:par>
                                <p:cTn id="82" presetID="10" presetClass="entr" presetSubtype="0" fill="hold" grpId="0"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par>
                                <p:cTn id="85" presetID="10" presetClass="entr" presetSubtype="0"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par>
                                <p:cTn id="88" presetID="1" presetClass="entr" presetSubtype="0" fill="hold" nodeType="withEffect">
                                  <p:stCondLst>
                                    <p:cond delay="0"/>
                                  </p:stCondLst>
                                  <p:childTnLst>
                                    <p:set>
                                      <p:cBhvr>
                                        <p:cTn id="89" dur="1" fill="hold">
                                          <p:stCondLst>
                                            <p:cond delay="0"/>
                                          </p:stCondLst>
                                        </p:cTn>
                                        <p:tgtEl>
                                          <p:spTgt spid="60"/>
                                        </p:tgtEl>
                                        <p:attrNameLst>
                                          <p:attrName>style.visibility</p:attrName>
                                        </p:attrNameLst>
                                      </p:cBhvr>
                                      <p:to>
                                        <p:strVal val="visible"/>
                                      </p:to>
                                    </p:set>
                                  </p:childTnLst>
                                </p:cTn>
                              </p:par>
                              <p:par>
                                <p:cTn id="90" presetID="10" presetClass="entr" presetSubtype="0" fill="hold" grpId="0" nodeType="withEffect">
                                  <p:stCondLst>
                                    <p:cond delay="0"/>
                                  </p:stCondLst>
                                  <p:childTnLst>
                                    <p:set>
                                      <p:cBhvr>
                                        <p:cTn id="91" dur="1" fill="hold">
                                          <p:stCondLst>
                                            <p:cond delay="0"/>
                                          </p:stCondLst>
                                        </p:cTn>
                                        <p:tgtEl>
                                          <p:spTgt spid="69"/>
                                        </p:tgtEl>
                                        <p:attrNameLst>
                                          <p:attrName>style.visibility</p:attrName>
                                        </p:attrNameLst>
                                      </p:cBhvr>
                                      <p:to>
                                        <p:strVal val="visible"/>
                                      </p:to>
                                    </p:set>
                                    <p:animEffect transition="in" filter="fade">
                                      <p:cBhvr>
                                        <p:cTn id="92" dur="500"/>
                                        <p:tgtEl>
                                          <p:spTgt spid="69"/>
                                        </p:tgtEl>
                                      </p:cBhvr>
                                    </p:animEffect>
                                  </p:childTnLst>
                                </p:cTn>
                              </p:par>
                            </p:childTnLst>
                          </p:cTn>
                        </p:par>
                        <p:par>
                          <p:cTn id="93" fill="hold">
                            <p:stCondLst>
                              <p:cond delay="1750"/>
                            </p:stCondLst>
                            <p:childTnLst>
                              <p:par>
                                <p:cTn id="94" presetID="63" presetClass="path" presetSubtype="0" accel="50000" decel="50000" fill="hold" nodeType="afterEffect">
                                  <p:stCondLst>
                                    <p:cond delay="0"/>
                                  </p:stCondLst>
                                  <p:childTnLst>
                                    <p:animMotion origin="layout" path="M 0.00069 4.44444E-6 L 0.17986 4.44444E-6 " pathEditMode="relative" rAng="0" ptsTypes="AA">
                                      <p:cBhvr>
                                        <p:cTn id="95" dur="1250" fill="hold"/>
                                        <p:tgtEl>
                                          <p:spTgt spid="61"/>
                                        </p:tgtEl>
                                        <p:attrNameLst>
                                          <p:attrName>ppt_x</p:attrName>
                                          <p:attrName>ppt_y</p:attrName>
                                        </p:attrNameLst>
                                      </p:cBhvr>
                                      <p:rCtr x="8958" y="0"/>
                                    </p:animMotion>
                                  </p:childTnLst>
                                  <p:subTnLst>
                                    <p:set>
                                      <p:cBhvr override="childStyle">
                                        <p:cTn dur="1" fill="hold" display="0" masterRel="sameClick" afterEffect="1">
                                          <p:stCondLst>
                                            <p:cond evt="end" delay="0">
                                              <p:tn val="94"/>
                                            </p:cond>
                                          </p:stCondLst>
                                        </p:cTn>
                                        <p:tgtEl>
                                          <p:spTgt spid="61"/>
                                        </p:tgtEl>
                                        <p:attrNameLst>
                                          <p:attrName>style.visibility</p:attrName>
                                        </p:attrNameLst>
                                      </p:cBhvr>
                                      <p:to>
                                        <p:strVal val="hidden"/>
                                      </p:to>
                                    </p:set>
                                  </p:subTnLst>
                                </p:cTn>
                              </p:par>
                              <p:par>
                                <p:cTn id="96" presetID="63" presetClass="path" presetSubtype="0" accel="50000" decel="50000" fill="hold" nodeType="withEffect">
                                  <p:stCondLst>
                                    <p:cond delay="0"/>
                                  </p:stCondLst>
                                  <p:childTnLst>
                                    <p:animMotion origin="layout" path="M 0.00191 1.48148E-6 L 0.17986 1.48148E-6 " pathEditMode="relative" rAng="0" ptsTypes="AA">
                                      <p:cBhvr>
                                        <p:cTn id="97" dur="1250" fill="hold"/>
                                        <p:tgtEl>
                                          <p:spTgt spid="60"/>
                                        </p:tgtEl>
                                        <p:attrNameLst>
                                          <p:attrName>ppt_x</p:attrName>
                                          <p:attrName>ppt_y</p:attrName>
                                        </p:attrNameLst>
                                      </p:cBhvr>
                                      <p:rCtr x="8889" y="0"/>
                                    </p:animMotion>
                                  </p:childTnLst>
                                  <p:subTnLst>
                                    <p:set>
                                      <p:cBhvr override="childStyle">
                                        <p:cTn dur="1" fill="hold" display="0" masterRel="sameClick" afterEffect="1">
                                          <p:stCondLst>
                                            <p:cond evt="end" delay="0">
                                              <p:tn val="96"/>
                                            </p:cond>
                                          </p:stCondLst>
                                        </p:cTn>
                                        <p:tgtEl>
                                          <p:spTgt spid="60"/>
                                        </p:tgtEl>
                                        <p:attrNameLst>
                                          <p:attrName>style.visibility</p:attrName>
                                        </p:attrNameLst>
                                      </p:cBhvr>
                                      <p:to>
                                        <p:strVal val="hidden"/>
                                      </p:to>
                                    </p:set>
                                  </p:subTnLst>
                                </p:cTn>
                              </p:par>
                              <p:par>
                                <p:cTn id="98" presetID="10" presetClass="exit" presetSubtype="0" fill="hold" nodeType="withEffect">
                                  <p:stCondLst>
                                    <p:cond delay="0"/>
                                  </p:stCondLst>
                                  <p:childTnLst>
                                    <p:animEffect transition="out" filter="fade">
                                      <p:cBhvr>
                                        <p:cTn id="99" dur="500"/>
                                        <p:tgtEl>
                                          <p:spTgt spid="13"/>
                                        </p:tgtEl>
                                      </p:cBhvr>
                                    </p:animEffect>
                                    <p:set>
                                      <p:cBhvr>
                                        <p:cTn id="100" dur="1" fill="hold">
                                          <p:stCondLst>
                                            <p:cond delay="499"/>
                                          </p:stCondLst>
                                        </p:cTn>
                                        <p:tgtEl>
                                          <p:spTgt spid="13"/>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8"/>
                                        </p:tgtEl>
                                      </p:cBhvr>
                                    </p:animEffect>
                                    <p:set>
                                      <p:cBhvr>
                                        <p:cTn id="103" dur="1" fill="hold">
                                          <p:stCondLst>
                                            <p:cond delay="499"/>
                                          </p:stCondLst>
                                        </p:cTn>
                                        <p:tgtEl>
                                          <p:spTgt spid="18"/>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27"/>
                                        </p:tgtEl>
                                      </p:cBhvr>
                                    </p:animEffect>
                                    <p:set>
                                      <p:cBhvr>
                                        <p:cTn id="106" dur="1" fill="hold">
                                          <p:stCondLst>
                                            <p:cond delay="499"/>
                                          </p:stCondLst>
                                        </p:cTn>
                                        <p:tgtEl>
                                          <p:spTgt spid="27"/>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69"/>
                                        </p:tgtEl>
                                      </p:cBhvr>
                                    </p:animEffect>
                                    <p:set>
                                      <p:cBhvr>
                                        <p:cTn id="109" dur="1" fill="hold">
                                          <p:stCondLst>
                                            <p:cond delay="499"/>
                                          </p:stCondLst>
                                        </p:cTn>
                                        <p:tgtEl>
                                          <p:spTgt spid="69"/>
                                        </p:tgtEl>
                                        <p:attrNameLst>
                                          <p:attrName>style.visibility</p:attrName>
                                        </p:attrNameLst>
                                      </p:cBhvr>
                                      <p:to>
                                        <p:strVal val="hidden"/>
                                      </p:to>
                                    </p:set>
                                  </p:childTnLst>
                                </p:cTn>
                              </p:par>
                            </p:childTnLst>
                          </p:cTn>
                        </p:par>
                        <p:par>
                          <p:cTn id="110" fill="hold">
                            <p:stCondLst>
                              <p:cond delay="3000"/>
                            </p:stCondLst>
                            <p:childTnLst>
                              <p:par>
                                <p:cTn id="111" presetID="10" presetClass="entr" presetSubtype="0" fill="hold" nodeType="after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fade">
                                      <p:cBhvr>
                                        <p:cTn id="113" dur="500"/>
                                        <p:tgtEl>
                                          <p:spTgt spid="28"/>
                                        </p:tgtEl>
                                      </p:cBhvr>
                                    </p:animEffect>
                                  </p:childTnLst>
                                </p:cTn>
                              </p:par>
                              <p:par>
                                <p:cTn id="114" presetID="1" presetClass="entr" presetSubtype="0" fill="hold" nodeType="withEffect">
                                  <p:stCondLst>
                                    <p:cond delay="0"/>
                                  </p:stCondLst>
                                  <p:childTnLst>
                                    <p:set>
                                      <p:cBhvr>
                                        <p:cTn id="115" dur="1" fill="hold">
                                          <p:stCondLst>
                                            <p:cond delay="0"/>
                                          </p:stCondLst>
                                        </p:cTn>
                                        <p:tgtEl>
                                          <p:spTgt spid="63"/>
                                        </p:tgtEl>
                                        <p:attrNameLst>
                                          <p:attrName>style.visibility</p:attrName>
                                        </p:attrNameLst>
                                      </p:cBhvr>
                                      <p:to>
                                        <p:strVal val="visible"/>
                                      </p:to>
                                    </p:set>
                                  </p:childTnLst>
                                </p:cTn>
                              </p:par>
                              <p:par>
                                <p:cTn id="116" presetID="10" presetClass="entr" presetSubtype="0" fill="hold" nodeType="with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fade">
                                      <p:cBhvr>
                                        <p:cTn id="118" dur="500"/>
                                        <p:tgtEl>
                                          <p:spTgt spid="16"/>
                                        </p:tgtEl>
                                      </p:cBhvr>
                                    </p:animEffect>
                                  </p:childTnLst>
                                </p:cTn>
                              </p:par>
                              <p:par>
                                <p:cTn id="119" presetID="1" presetClass="entr" presetSubtype="0" fill="hold" nodeType="withEffect">
                                  <p:stCondLst>
                                    <p:cond delay="0"/>
                                  </p:stCondLst>
                                  <p:childTnLst>
                                    <p:set>
                                      <p:cBhvr>
                                        <p:cTn id="120" dur="1" fill="hold">
                                          <p:stCondLst>
                                            <p:cond delay="0"/>
                                          </p:stCondLst>
                                        </p:cTn>
                                        <p:tgtEl>
                                          <p:spTgt spid="62"/>
                                        </p:tgtEl>
                                        <p:attrNameLst>
                                          <p:attrName>style.visibility</p:attrName>
                                        </p:attrNameLst>
                                      </p:cBhvr>
                                      <p:to>
                                        <p:strVal val="visible"/>
                                      </p:to>
                                    </p:set>
                                  </p:childTnLst>
                                </p:cTn>
                              </p:par>
                              <p:par>
                                <p:cTn id="121" presetID="10" presetClass="entr" presetSubtype="0" fill="hold" grpId="0" nodeType="withEffect">
                                  <p:stCondLst>
                                    <p:cond delay="0"/>
                                  </p:stCondLst>
                                  <p:childTnLst>
                                    <p:set>
                                      <p:cBhvr>
                                        <p:cTn id="122" dur="1" fill="hold">
                                          <p:stCondLst>
                                            <p:cond delay="0"/>
                                          </p:stCondLst>
                                        </p:cTn>
                                        <p:tgtEl>
                                          <p:spTgt spid="70"/>
                                        </p:tgtEl>
                                        <p:attrNameLst>
                                          <p:attrName>style.visibility</p:attrName>
                                        </p:attrNameLst>
                                      </p:cBhvr>
                                      <p:to>
                                        <p:strVal val="visible"/>
                                      </p:to>
                                    </p:set>
                                    <p:animEffect transition="in" filter="fade">
                                      <p:cBhvr>
                                        <p:cTn id="123" dur="500"/>
                                        <p:tgtEl>
                                          <p:spTgt spid="70"/>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fade">
                                      <p:cBhvr>
                                        <p:cTn id="126" dur="500"/>
                                        <p:tgtEl>
                                          <p:spTgt spid="19"/>
                                        </p:tgtEl>
                                      </p:cBhvr>
                                    </p:animEffect>
                                  </p:childTnLst>
                                </p:cTn>
                              </p:par>
                            </p:childTnLst>
                          </p:cTn>
                        </p:par>
                        <p:par>
                          <p:cTn id="127" fill="hold">
                            <p:stCondLst>
                              <p:cond delay="3500"/>
                            </p:stCondLst>
                            <p:childTnLst>
                              <p:par>
                                <p:cTn id="128" presetID="63" presetClass="path" presetSubtype="0" accel="50000" decel="50000" fill="hold" nodeType="afterEffect">
                                  <p:stCondLst>
                                    <p:cond delay="0"/>
                                  </p:stCondLst>
                                  <p:childTnLst>
                                    <p:animMotion origin="layout" path="M 0.00209 4.44444E-6 L 0.19045 4.44444E-6 " pathEditMode="relative" rAng="0" ptsTypes="AA">
                                      <p:cBhvr>
                                        <p:cTn id="129" dur="1250" fill="hold"/>
                                        <p:tgtEl>
                                          <p:spTgt spid="63"/>
                                        </p:tgtEl>
                                        <p:attrNameLst>
                                          <p:attrName>ppt_x</p:attrName>
                                          <p:attrName>ppt_y</p:attrName>
                                        </p:attrNameLst>
                                      </p:cBhvr>
                                      <p:rCtr x="9410" y="0"/>
                                    </p:animMotion>
                                  </p:childTnLst>
                                </p:cTn>
                              </p:par>
                              <p:par>
                                <p:cTn id="130" presetID="63" presetClass="path" presetSubtype="0" accel="50000" decel="50000" fill="hold" nodeType="withEffect">
                                  <p:stCondLst>
                                    <p:cond delay="0"/>
                                  </p:stCondLst>
                                  <p:childTnLst>
                                    <p:animMotion origin="layout" path="M 0.00209 1.48148E-6 L 0.18924 1.48148E-6 " pathEditMode="relative" rAng="0" ptsTypes="AA">
                                      <p:cBhvr>
                                        <p:cTn id="131" dur="1250" fill="hold"/>
                                        <p:tgtEl>
                                          <p:spTgt spid="62"/>
                                        </p:tgtEl>
                                        <p:attrNameLst>
                                          <p:attrName>ppt_x</p:attrName>
                                          <p:attrName>ppt_y</p:attrName>
                                        </p:attrNameLst>
                                      </p:cBhvr>
                                      <p:rCtr x="9358" y="0"/>
                                    </p:animMotion>
                                  </p:childTnLst>
                                </p:cTn>
                              </p:par>
                              <p:par>
                                <p:cTn id="132" presetID="10" presetClass="exit" presetSubtype="0" fill="hold" nodeType="withEffect">
                                  <p:stCondLst>
                                    <p:cond delay="0"/>
                                  </p:stCondLst>
                                  <p:childTnLst>
                                    <p:animEffect transition="out" filter="fade">
                                      <p:cBhvr>
                                        <p:cTn id="133" dur="500"/>
                                        <p:tgtEl>
                                          <p:spTgt spid="28"/>
                                        </p:tgtEl>
                                      </p:cBhvr>
                                    </p:animEffect>
                                    <p:set>
                                      <p:cBhvr>
                                        <p:cTn id="134" dur="1" fill="hold">
                                          <p:stCondLst>
                                            <p:cond delay="499"/>
                                          </p:stCondLst>
                                        </p:cTn>
                                        <p:tgtEl>
                                          <p:spTgt spid="28"/>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500"/>
                                        <p:tgtEl>
                                          <p:spTgt spid="16"/>
                                        </p:tgtEl>
                                      </p:cBhvr>
                                    </p:animEffect>
                                    <p:set>
                                      <p:cBhvr>
                                        <p:cTn id="137" dur="1" fill="hold">
                                          <p:stCondLst>
                                            <p:cond delay="499"/>
                                          </p:stCondLst>
                                        </p:cTn>
                                        <p:tgtEl>
                                          <p:spTgt spid="16"/>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70"/>
                                        </p:tgtEl>
                                      </p:cBhvr>
                                    </p:animEffect>
                                    <p:set>
                                      <p:cBhvr>
                                        <p:cTn id="140" dur="1" fill="hold">
                                          <p:stCondLst>
                                            <p:cond delay="499"/>
                                          </p:stCondLst>
                                        </p:cTn>
                                        <p:tgtEl>
                                          <p:spTgt spid="70"/>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9"/>
                                        </p:tgtEl>
                                      </p:cBhvr>
                                    </p:animEffect>
                                    <p:set>
                                      <p:cBhvr>
                                        <p:cTn id="143" dur="1" fill="hold">
                                          <p:stCondLst>
                                            <p:cond delay="499"/>
                                          </p:stCondLst>
                                        </p:cTn>
                                        <p:tgtEl>
                                          <p:spTgt spid="19"/>
                                        </p:tgtEl>
                                        <p:attrNameLst>
                                          <p:attrName>style.visibility</p:attrName>
                                        </p:attrNameLst>
                                      </p:cBhvr>
                                      <p:to>
                                        <p:strVal val="hidden"/>
                                      </p:to>
                                    </p:set>
                                  </p:childTnLst>
                                </p:cTn>
                              </p:par>
                            </p:childTnLst>
                          </p:cTn>
                        </p:par>
                        <p:par>
                          <p:cTn id="144" fill="hold">
                            <p:stCondLst>
                              <p:cond delay="4750"/>
                            </p:stCondLst>
                            <p:childTnLst>
                              <p:par>
                                <p:cTn id="145" presetID="10" presetClass="entr" presetSubtype="0" fill="hold" nodeType="afterEffect">
                                  <p:stCondLst>
                                    <p:cond delay="0"/>
                                  </p:stCondLst>
                                  <p:childTnLst>
                                    <p:set>
                                      <p:cBhvr>
                                        <p:cTn id="146" dur="1" fill="hold">
                                          <p:stCondLst>
                                            <p:cond delay="0"/>
                                          </p:stCondLst>
                                        </p:cTn>
                                        <p:tgtEl>
                                          <p:spTgt spid="33"/>
                                        </p:tgtEl>
                                        <p:attrNameLst>
                                          <p:attrName>style.visibility</p:attrName>
                                        </p:attrNameLst>
                                      </p:cBhvr>
                                      <p:to>
                                        <p:strVal val="visible"/>
                                      </p:to>
                                    </p:set>
                                    <p:animEffect transition="in" filter="fade">
                                      <p:cBhvr>
                                        <p:cTn id="147" dur="500"/>
                                        <p:tgtEl>
                                          <p:spTgt spid="33"/>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29"/>
                                        </p:tgtEl>
                                        <p:attrNameLst>
                                          <p:attrName>style.visibility</p:attrName>
                                        </p:attrNameLst>
                                      </p:cBhvr>
                                      <p:to>
                                        <p:strVal val="visible"/>
                                      </p:to>
                                    </p:set>
                                    <p:animEffect transition="in" filter="fade">
                                      <p:cBhvr>
                                        <p:cTn id="150" dur="500"/>
                                        <p:tgtEl>
                                          <p:spTgt spid="29"/>
                                        </p:tgtEl>
                                      </p:cBhvr>
                                    </p:animEffect>
                                  </p:childTnLst>
                                </p:cTn>
                              </p:par>
                              <p:par>
                                <p:cTn id="151" presetID="10" presetClass="entr" presetSubtype="0" fill="hold" nodeType="withEffect">
                                  <p:stCondLst>
                                    <p:cond delay="0"/>
                                  </p:stCondLst>
                                  <p:childTnLst>
                                    <p:set>
                                      <p:cBhvr>
                                        <p:cTn id="152" dur="1" fill="hold">
                                          <p:stCondLst>
                                            <p:cond delay="0"/>
                                          </p:stCondLst>
                                        </p:cTn>
                                        <p:tgtEl>
                                          <p:spTgt spid="34"/>
                                        </p:tgtEl>
                                        <p:attrNameLst>
                                          <p:attrName>style.visibility</p:attrName>
                                        </p:attrNameLst>
                                      </p:cBhvr>
                                      <p:to>
                                        <p:strVal val="visible"/>
                                      </p:to>
                                    </p:set>
                                    <p:animEffect transition="in" filter="fade">
                                      <p:cBhvr>
                                        <p:cTn id="153" dur="500"/>
                                        <p:tgtEl>
                                          <p:spTgt spid="34"/>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71"/>
                                        </p:tgtEl>
                                        <p:attrNameLst>
                                          <p:attrName>style.visibility</p:attrName>
                                        </p:attrNameLst>
                                      </p:cBhvr>
                                      <p:to>
                                        <p:strVal val="visible"/>
                                      </p:to>
                                    </p:set>
                                    <p:animEffect transition="in" filter="fade">
                                      <p:cBhvr>
                                        <p:cTn id="15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20" grpId="0"/>
      <p:bldP spid="21" grpId="0"/>
      <p:bldP spid="9" grpId="0"/>
      <p:bldP spid="9" grpId="1"/>
      <p:bldP spid="17" grpId="0"/>
      <p:bldP spid="17" grpId="1"/>
      <p:bldP spid="18" grpId="0"/>
      <p:bldP spid="18" grpId="1"/>
      <p:bldP spid="19" grpId="0"/>
      <p:bldP spid="19" grpId="1"/>
      <p:bldP spid="29" grpId="0"/>
      <p:bldP spid="68" grpId="0"/>
      <p:bldP spid="68" grpId="1"/>
      <p:bldP spid="69" grpId="0"/>
      <p:bldP spid="69" grpId="1"/>
      <p:bldP spid="70" grpId="0"/>
      <p:bldP spid="70" grpId="1"/>
      <p:bldP spid="7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screen">
            <a:extLst/>
          </a:blip>
          <a:srcRect/>
          <a:stretch/>
        </p:blipFill>
        <p:spPr>
          <a:xfrm>
            <a:off x="605215" y="644518"/>
            <a:ext cx="8360985" cy="2356794"/>
          </a:xfrm>
          <a:prstGeom prst="rect">
            <a:avLst/>
          </a:prstGeom>
          <a:effectLst>
            <a:reflection blurRad="6350" stA="52000" endA="300" endPos="15000" dir="5400000" sy="-100000" algn="bl" rotWithShape="0"/>
          </a:effectLst>
        </p:spPr>
      </p:pic>
      <p:sp>
        <p:nvSpPr>
          <p:cNvPr id="49153" name="Title 1"/>
          <p:cNvSpPr>
            <a:spLocks noGrp="1"/>
          </p:cNvSpPr>
          <p:nvPr>
            <p:ph type="title"/>
          </p:nvPr>
        </p:nvSpPr>
        <p:spPr bwMode="auto">
          <a:xfrm>
            <a:off x="457200" y="6667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US" smtClean="0">
                <a:ea typeface="ＭＳ Ｐゴシック" pitchFamily="-60" charset="-128"/>
                <a:cs typeface="ＭＳ Ｐゴシック" pitchFamily="-60" charset="-128"/>
              </a:rPr>
              <a:t>Porqué no vale la pena demorar</a:t>
            </a:r>
            <a:endParaRPr lang="es-US">
              <a:ea typeface="ＭＳ Ｐゴシック" pitchFamily="-60" charset="-128"/>
              <a:cs typeface="ＭＳ Ｐゴシック" pitchFamily="-60" charset="-128"/>
            </a:endParaRPr>
          </a:p>
        </p:txBody>
      </p:sp>
      <p:pic>
        <p:nvPicPr>
          <p:cNvPr id="19" name="Picture 18"/>
          <p:cNvPicPr>
            <a:picLocks noChangeAspect="1"/>
          </p:cNvPicPr>
          <p:nvPr/>
        </p:nvPicPr>
        <p:blipFill rotWithShape="1">
          <a:blip r:embed="rId4" cstate="screen">
            <a:extLst/>
          </a:blip>
          <a:srcRect/>
          <a:stretch/>
        </p:blipFill>
        <p:spPr>
          <a:xfrm>
            <a:off x="604884" y="2749986"/>
            <a:ext cx="8354429" cy="2356794"/>
          </a:xfrm>
          <a:prstGeom prst="rect">
            <a:avLst/>
          </a:prstGeom>
          <a:effectLst>
            <a:reflection blurRad="6350" stA="52000" endA="300" endPos="15000" dir="5400000" sy="-100000" algn="bl" rotWithShape="0"/>
          </a:effectLst>
        </p:spPr>
      </p:pic>
      <p:pic>
        <p:nvPicPr>
          <p:cNvPr id="49155" name="Picture 19"/>
          <p:cNvPicPr>
            <a:picLocks noChangeAspect="1"/>
          </p:cNvPicPr>
          <p:nvPr/>
        </p:nvPicPr>
        <p:blipFill>
          <a:blip r:embed="rId5"/>
          <a:srcRect/>
          <a:stretch>
            <a:fillRect/>
          </a:stretch>
        </p:blipFill>
        <p:spPr bwMode="auto">
          <a:xfrm>
            <a:off x="6441537" y="2749343"/>
            <a:ext cx="2517775" cy="2357437"/>
          </a:xfrm>
          <a:prstGeom prst="rect">
            <a:avLst/>
          </a:prstGeom>
          <a:noFill/>
          <a:ln w="9525">
            <a:noFill/>
            <a:miter lim="800000"/>
            <a:headEnd/>
            <a:tailEnd/>
          </a:ln>
        </p:spPr>
      </p:pic>
      <p:pic>
        <p:nvPicPr>
          <p:cNvPr id="49157" name="Picture 21"/>
          <p:cNvPicPr>
            <a:picLocks noChangeAspect="1"/>
          </p:cNvPicPr>
          <p:nvPr/>
        </p:nvPicPr>
        <p:blipFill>
          <a:blip r:embed="rId6"/>
          <a:srcRect/>
          <a:stretch>
            <a:fillRect/>
          </a:stretch>
        </p:blipFill>
        <p:spPr bwMode="auto">
          <a:xfrm>
            <a:off x="6448425" y="628207"/>
            <a:ext cx="2517775" cy="2357437"/>
          </a:xfrm>
          <a:prstGeom prst="rect">
            <a:avLst/>
          </a:prstGeom>
          <a:noFill/>
          <a:ln w="9525">
            <a:noFill/>
            <a:miter lim="800000"/>
            <a:headEnd/>
            <a:tailEnd/>
          </a:ln>
        </p:spPr>
      </p:pic>
      <p:sp>
        <p:nvSpPr>
          <p:cNvPr id="31" name="TextBox 30"/>
          <p:cNvSpPr txBox="1">
            <a:spLocks noChangeArrowheads="1"/>
          </p:cNvSpPr>
          <p:nvPr/>
        </p:nvSpPr>
        <p:spPr bwMode="auto">
          <a:xfrm>
            <a:off x="2505075" y="1368426"/>
            <a:ext cx="3752850" cy="595312"/>
          </a:xfrm>
          <a:prstGeom prst="rect">
            <a:avLst/>
          </a:prstGeom>
          <a:noFill/>
          <a:ln w="9525">
            <a:noFill/>
            <a:miter lim="800000"/>
            <a:headEnd/>
            <a:tailEnd/>
          </a:ln>
        </p:spPr>
        <p:txBody>
          <a:bodyPr>
            <a:prstTxWarp prst="textNoShape">
              <a:avLst/>
            </a:prstTxWarp>
            <a:spAutoFit/>
          </a:bodyPr>
          <a:lstStyle/>
          <a:p>
            <a:pPr algn="ctr">
              <a:lnSpc>
                <a:spcPct val="80000"/>
              </a:lnSpc>
            </a:pPr>
            <a:r>
              <a:rPr lang="es-US" sz="2000" dirty="0" smtClean="0">
                <a:solidFill>
                  <a:schemeClr val="tx2"/>
                </a:solidFill>
                <a:latin typeface="Calibri" pitchFamily="-60" charset="0"/>
                <a:ea typeface="Calibri" pitchFamily="-60" charset="0"/>
                <a:cs typeface="Calibri" pitchFamily="-60" charset="0"/>
              </a:rPr>
              <a:t>A lo largo de 14 años,</a:t>
            </a:r>
            <a:br>
              <a:rPr lang="es-US" sz="2000" dirty="0" smtClean="0">
                <a:solidFill>
                  <a:schemeClr val="tx2"/>
                </a:solidFill>
                <a:latin typeface="Calibri" pitchFamily="-60" charset="0"/>
                <a:ea typeface="Calibri" pitchFamily="-60" charset="0"/>
                <a:cs typeface="Calibri" pitchFamily="-60" charset="0"/>
              </a:rPr>
            </a:br>
            <a:r>
              <a:rPr lang="es-US" sz="2000" dirty="0" smtClean="0">
                <a:solidFill>
                  <a:schemeClr val="tx2"/>
                </a:solidFill>
                <a:latin typeface="Calibri" pitchFamily="-60" charset="0"/>
                <a:ea typeface="Calibri" pitchFamily="-60" charset="0"/>
                <a:cs typeface="Calibri" pitchFamily="-60" charset="0"/>
              </a:rPr>
              <a:t>Julia aporta </a:t>
            </a:r>
            <a:r>
              <a:rPr lang="es-US" sz="2000" b="1" dirty="0" smtClean="0">
                <a:solidFill>
                  <a:schemeClr val="tx2"/>
                </a:solidFill>
                <a:latin typeface="Calibri" pitchFamily="-60" charset="0"/>
                <a:ea typeface="Calibri" pitchFamily="-60" charset="0"/>
                <a:cs typeface="Calibri" pitchFamily="-60" charset="0"/>
              </a:rPr>
              <a:t>$21,840</a:t>
            </a:r>
            <a:endParaRPr lang="es-US" sz="2000" b="1" dirty="0">
              <a:solidFill>
                <a:schemeClr val="tx2"/>
              </a:solidFill>
            </a:endParaRPr>
          </a:p>
        </p:txBody>
      </p:sp>
      <p:sp>
        <p:nvSpPr>
          <p:cNvPr id="16" name="TextBox 13"/>
          <p:cNvSpPr txBox="1">
            <a:spLocks noChangeArrowheads="1"/>
          </p:cNvSpPr>
          <p:nvPr/>
        </p:nvSpPr>
        <p:spPr bwMode="auto">
          <a:xfrm>
            <a:off x="1287121" y="5188367"/>
            <a:ext cx="6688138" cy="715581"/>
          </a:xfrm>
          <a:prstGeom prst="rect">
            <a:avLst/>
          </a:prstGeom>
          <a:noFill/>
          <a:ln w="9525">
            <a:noFill/>
            <a:miter lim="800000"/>
            <a:headEnd/>
            <a:tailEnd/>
          </a:ln>
        </p:spPr>
        <p:txBody>
          <a:bodyPr>
            <a:prstTxWarp prst="textNoShape">
              <a:avLst/>
            </a:prstTxWarp>
            <a:spAutoFit/>
          </a:bodyPr>
          <a:lstStyle/>
          <a:p>
            <a:pPr algn="ctr">
              <a:lnSpc>
                <a:spcPct val="90000"/>
              </a:lnSpc>
              <a:defRPr/>
            </a:pPr>
            <a:r>
              <a:rPr lang="es-US" sz="2000" dirty="0" smtClean="0">
                <a:latin typeface="Calibri" charset="0"/>
                <a:ea typeface="Calibri" charset="0"/>
                <a:cs typeface="Calibri" charset="0"/>
              </a:rPr>
              <a:t>¡Julia ahorra </a:t>
            </a:r>
            <a:r>
              <a:rPr lang="es-US" sz="4500" dirty="0" smtClean="0">
                <a:solidFill>
                  <a:schemeClr val="accent3"/>
                </a:solidFill>
                <a:latin typeface="Calibri" charset="0"/>
                <a:ea typeface="Calibri" charset="0"/>
                <a:cs typeface="Calibri" charset="0"/>
              </a:rPr>
              <a:t>$66,928 </a:t>
            </a:r>
            <a:r>
              <a:rPr lang="es-US" sz="2000" dirty="0" smtClean="0">
                <a:latin typeface="Calibri" charset="0"/>
                <a:ea typeface="Calibri" charset="0"/>
                <a:cs typeface="Calibri" charset="0"/>
              </a:rPr>
              <a:t>más!</a:t>
            </a:r>
            <a:endParaRPr lang="es-US" sz="2000" dirty="0">
              <a:latin typeface="Times" charset="0"/>
              <a:ea typeface="ＭＳ Ｐゴシック" charset="-128"/>
              <a:cs typeface="ＭＳ Ｐゴシック" charset="-128"/>
            </a:endParaRPr>
          </a:p>
        </p:txBody>
      </p:sp>
      <p:sp>
        <p:nvSpPr>
          <p:cNvPr id="9" name="TextBox 13"/>
          <p:cNvSpPr txBox="1">
            <a:spLocks noChangeArrowheads="1"/>
          </p:cNvSpPr>
          <p:nvPr/>
        </p:nvSpPr>
        <p:spPr bwMode="auto">
          <a:xfrm>
            <a:off x="1939925" y="1963738"/>
            <a:ext cx="4902200" cy="590931"/>
          </a:xfrm>
          <a:prstGeom prst="rect">
            <a:avLst/>
          </a:prstGeom>
          <a:noFill/>
          <a:ln w="9525">
            <a:noFill/>
            <a:miter lim="800000"/>
            <a:headEnd/>
            <a:tailEnd/>
          </a:ln>
        </p:spPr>
        <p:txBody>
          <a:bodyPr>
            <a:prstTxWarp prst="textNoShape">
              <a:avLst/>
            </a:prstTxWarp>
            <a:spAutoFit/>
          </a:bodyPr>
          <a:lstStyle/>
          <a:p>
            <a:pPr algn="ctr">
              <a:lnSpc>
                <a:spcPct val="90000"/>
              </a:lnSpc>
              <a:defRPr/>
            </a:pPr>
            <a:r>
              <a:rPr lang="es-US" sz="2000" dirty="0" smtClean="0">
                <a:latin typeface="Calibri" charset="0"/>
                <a:ea typeface="Calibri" charset="0"/>
                <a:cs typeface="Calibri" charset="0"/>
              </a:rPr>
              <a:t>pero acaba con </a:t>
            </a:r>
            <a:r>
              <a:rPr lang="es-US" sz="3600" dirty="0" smtClean="0">
                <a:solidFill>
                  <a:schemeClr val="accent3"/>
                </a:solidFill>
                <a:latin typeface="Calibri" charset="0"/>
                <a:ea typeface="Calibri" charset="0"/>
                <a:cs typeface="Calibri" charset="0"/>
              </a:rPr>
              <a:t>$193,994</a:t>
            </a:r>
            <a:endParaRPr lang="es-US" sz="3600" dirty="0">
              <a:solidFill>
                <a:schemeClr val="accent3"/>
              </a:solidFill>
              <a:latin typeface="Times" charset="0"/>
              <a:ea typeface="ＭＳ Ｐゴシック" charset="-128"/>
              <a:cs typeface="ＭＳ Ｐゴシック" charset="-128"/>
            </a:endParaRPr>
          </a:p>
        </p:txBody>
      </p:sp>
      <p:sp>
        <p:nvSpPr>
          <p:cNvPr id="10" name="TextBox 13"/>
          <p:cNvSpPr txBox="1">
            <a:spLocks noChangeArrowheads="1"/>
          </p:cNvSpPr>
          <p:nvPr/>
        </p:nvSpPr>
        <p:spPr bwMode="auto">
          <a:xfrm>
            <a:off x="2056606" y="4091472"/>
            <a:ext cx="4649788" cy="600075"/>
          </a:xfrm>
          <a:prstGeom prst="rect">
            <a:avLst/>
          </a:prstGeom>
          <a:noFill/>
          <a:ln w="9525">
            <a:noFill/>
            <a:miter lim="800000"/>
            <a:headEnd/>
            <a:tailEnd/>
          </a:ln>
        </p:spPr>
        <p:txBody>
          <a:bodyPr>
            <a:prstTxWarp prst="textNoShape">
              <a:avLst/>
            </a:prstTxWarp>
            <a:spAutoFit/>
          </a:bodyPr>
          <a:lstStyle/>
          <a:p>
            <a:pPr algn="ctr">
              <a:lnSpc>
                <a:spcPct val="90000"/>
              </a:lnSpc>
            </a:pPr>
            <a:r>
              <a:rPr lang="es-US" sz="2000" dirty="0" smtClean="0">
                <a:latin typeface="Calibri" pitchFamily="-60" charset="0"/>
                <a:ea typeface="Calibri" pitchFamily="-60" charset="0"/>
                <a:cs typeface="Calibri" pitchFamily="-60" charset="0"/>
              </a:rPr>
              <a:t>pero acaba con </a:t>
            </a:r>
            <a:r>
              <a:rPr lang="es-US" sz="3600" dirty="0" smtClean="0">
                <a:solidFill>
                  <a:schemeClr val="accent1"/>
                </a:solidFill>
                <a:latin typeface="Calibri" pitchFamily="-60" charset="0"/>
                <a:ea typeface="Calibri" pitchFamily="-60" charset="0"/>
                <a:cs typeface="Calibri" pitchFamily="-60" charset="0"/>
              </a:rPr>
              <a:t>$127,066</a:t>
            </a:r>
            <a:endParaRPr lang="es-US" sz="3600" dirty="0">
              <a:solidFill>
                <a:schemeClr val="accent1"/>
              </a:solidFill>
            </a:endParaRPr>
          </a:p>
        </p:txBody>
      </p:sp>
      <p:sp>
        <p:nvSpPr>
          <p:cNvPr id="11" name="TextBox 10"/>
          <p:cNvSpPr txBox="1">
            <a:spLocks noChangeArrowheads="1"/>
          </p:cNvSpPr>
          <p:nvPr/>
        </p:nvSpPr>
        <p:spPr bwMode="auto">
          <a:xfrm>
            <a:off x="2398713" y="3496159"/>
            <a:ext cx="4049712" cy="595313"/>
          </a:xfrm>
          <a:prstGeom prst="rect">
            <a:avLst/>
          </a:prstGeom>
          <a:noFill/>
          <a:ln w="9525">
            <a:noFill/>
            <a:miter lim="800000"/>
            <a:headEnd/>
            <a:tailEnd/>
          </a:ln>
        </p:spPr>
        <p:txBody>
          <a:bodyPr>
            <a:prstTxWarp prst="textNoShape">
              <a:avLst/>
            </a:prstTxWarp>
            <a:spAutoFit/>
          </a:bodyPr>
          <a:lstStyle/>
          <a:p>
            <a:pPr algn="ctr">
              <a:lnSpc>
                <a:spcPct val="80000"/>
              </a:lnSpc>
            </a:pPr>
            <a:r>
              <a:rPr lang="es-US" sz="2000" dirty="0" smtClean="0">
                <a:solidFill>
                  <a:schemeClr val="tx2"/>
                </a:solidFill>
                <a:latin typeface="Calibri" pitchFamily="-60" charset="0"/>
                <a:ea typeface="Calibri" pitchFamily="-60" charset="0"/>
                <a:cs typeface="Calibri" pitchFamily="-60" charset="0"/>
              </a:rPr>
              <a:t>A lo largo de 30 años,</a:t>
            </a:r>
            <a:br>
              <a:rPr lang="es-US" sz="2000" dirty="0" smtClean="0">
                <a:solidFill>
                  <a:schemeClr val="tx2"/>
                </a:solidFill>
                <a:latin typeface="Calibri" pitchFamily="-60" charset="0"/>
                <a:ea typeface="Calibri" pitchFamily="-60" charset="0"/>
                <a:cs typeface="Calibri" pitchFamily="-60" charset="0"/>
              </a:rPr>
            </a:br>
            <a:r>
              <a:rPr lang="es-US" sz="2000" dirty="0" smtClean="0">
                <a:solidFill>
                  <a:schemeClr val="tx2"/>
                </a:solidFill>
                <a:latin typeface="Calibri" pitchFamily="-60" charset="0"/>
                <a:ea typeface="Calibri" pitchFamily="-60" charset="0"/>
                <a:cs typeface="Calibri" pitchFamily="-60" charset="0"/>
              </a:rPr>
              <a:t>Juan aporta </a:t>
            </a:r>
            <a:r>
              <a:rPr lang="es-US" sz="2000" b="1" dirty="0" smtClean="0">
                <a:solidFill>
                  <a:schemeClr val="tx2"/>
                </a:solidFill>
                <a:latin typeface="Calibri" pitchFamily="-60" charset="0"/>
                <a:ea typeface="Calibri" pitchFamily="-60" charset="0"/>
                <a:cs typeface="Calibri" pitchFamily="-60" charset="0"/>
              </a:rPr>
              <a:t>$46,800</a:t>
            </a:r>
            <a:endParaRPr lang="es-US" sz="2000" b="1" dirty="0">
              <a:solidFill>
                <a:schemeClr val="tx2"/>
              </a:solidFill>
            </a:endParaRPr>
          </a:p>
        </p:txBody>
      </p:sp>
      <p:sp>
        <p:nvSpPr>
          <p:cNvPr id="12" name="TextBox 11"/>
          <p:cNvSpPr txBox="1"/>
          <p:nvPr/>
        </p:nvSpPr>
        <p:spPr>
          <a:xfrm>
            <a:off x="275111" y="5732315"/>
            <a:ext cx="8868889" cy="1200329"/>
          </a:xfrm>
          <a:prstGeom prst="rect">
            <a:avLst/>
          </a:prstGeom>
          <a:noFill/>
        </p:spPr>
        <p:txBody>
          <a:bodyPr wrap="square" rtlCol="0">
            <a:spAutoFit/>
          </a:bodyPr>
          <a:lstStyle/>
          <a:p>
            <a:pPr>
              <a:lnSpc>
                <a:spcPct val="80000"/>
              </a:lnSpc>
            </a:pPr>
            <a:r>
              <a:rPr lang="es-US" sz="1800" dirty="0" smtClean="0">
                <a:solidFill>
                  <a:schemeClr val="bg2">
                    <a:lumMod val="75000"/>
                  </a:schemeClr>
                </a:solidFill>
                <a:latin typeface="+mn-lt"/>
              </a:rPr>
              <a:t>Supuestos: Rendimiento anual de 6%, sin aumentos de ingreso o inflación. El ejemplo es hipotético y no refleja el desempeño de ningún fondo. La inversión regular no garantiza una utilidad ni protege contra pérdidas en un mercado a la baja. El desempeño pasado </a:t>
            </a:r>
            <a:r>
              <a:rPr lang="es-US" sz="1800" smtClean="0">
                <a:solidFill>
                  <a:schemeClr val="bg2">
                    <a:lumMod val="75000"/>
                  </a:schemeClr>
                </a:solidFill>
                <a:latin typeface="+mn-lt"/>
              </a:rPr>
              <a:t>no garantiza resultados </a:t>
            </a:r>
            <a:r>
              <a:rPr lang="es-US" sz="1800" dirty="0" smtClean="0">
                <a:solidFill>
                  <a:schemeClr val="bg2">
                    <a:lumMod val="75000"/>
                  </a:schemeClr>
                </a:solidFill>
                <a:latin typeface="+mn-lt"/>
              </a:rPr>
              <a:t>futuros. Los impuestos iniciales en las aportaciones y ganancias se difieren hasta distribuirlas. </a:t>
            </a:r>
            <a:endParaRPr lang="es-US" sz="1800" dirty="0">
              <a:solidFill>
                <a:schemeClr val="bg2">
                  <a:lumMod val="75000"/>
                </a:schemeClr>
              </a:solidFill>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6"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blip>
          <a:stretch>
            <a:fillRect/>
          </a:stretch>
        </p:blipFill>
        <p:spPr>
          <a:xfrm>
            <a:off x="4149120" y="1375375"/>
            <a:ext cx="4470173" cy="4508842"/>
          </a:xfrm>
          <a:prstGeom prst="rect">
            <a:avLst/>
          </a:prstGeom>
          <a:effectLst>
            <a:reflection blurRad="6350" stA="45000" endPos="10000" dir="5400000" sy="-100000" algn="bl" rotWithShape="0"/>
          </a:effectLst>
        </p:spPr>
      </p:pic>
      <p:sp>
        <p:nvSpPr>
          <p:cNvPr id="51202" name="Title 1"/>
          <p:cNvSpPr>
            <a:spLocks noGrp="1"/>
          </p:cNvSpPr>
          <p:nvPr>
            <p:ph type="title"/>
          </p:nvPr>
        </p:nvSpPr>
        <p:spPr bwMode="auto">
          <a:xfrm>
            <a:off x="457200" y="6667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US" dirty="0" smtClean="0">
                <a:ea typeface="ＭＳ Ｐゴシック" pitchFamily="-60" charset="-128"/>
                <a:cs typeface="ＭＳ Ｐゴシック" pitchFamily="-60" charset="-128"/>
              </a:rPr>
              <a:t>Cómo puede tener acceso a su dinero</a:t>
            </a:r>
          </a:p>
        </p:txBody>
      </p:sp>
      <p:sp>
        <p:nvSpPr>
          <p:cNvPr id="13" name="Text Box 17"/>
          <p:cNvSpPr txBox="1">
            <a:spLocks noChangeArrowheads="1"/>
          </p:cNvSpPr>
          <p:nvPr/>
        </p:nvSpPr>
        <p:spPr bwMode="auto">
          <a:xfrm>
            <a:off x="514350" y="1724025"/>
            <a:ext cx="3790950" cy="3503523"/>
          </a:xfrm>
          <a:prstGeom prst="rect">
            <a:avLst/>
          </a:prstGeom>
          <a:noFill/>
          <a:ln w="9525">
            <a:noFill/>
            <a:miter lim="800000"/>
            <a:headEnd/>
            <a:tailEnd/>
          </a:ln>
        </p:spPr>
        <p:txBody>
          <a:bodyPr wrap="square">
            <a:prstTxWarp prst="textNoShape">
              <a:avLst/>
            </a:prstTxWarp>
            <a:spAutoFit/>
          </a:bodyPr>
          <a:lstStyle/>
          <a:p>
            <a:pPr eaLnBrk="0" hangingPunct="0">
              <a:spcAft>
                <a:spcPts val="2500"/>
              </a:spcAft>
            </a:pPr>
            <a:r>
              <a:rPr lang="es-US" sz="2000" b="1" dirty="0" smtClean="0">
                <a:solidFill>
                  <a:schemeClr val="accent2"/>
                </a:solidFill>
                <a:latin typeface="Calibri" pitchFamily="-60" charset="0"/>
              </a:rPr>
              <a:t>En caso de apuro financiero:</a:t>
            </a:r>
            <a:br>
              <a:rPr lang="es-US" sz="2000" b="1" dirty="0" smtClean="0">
                <a:solidFill>
                  <a:schemeClr val="accent2"/>
                </a:solidFill>
                <a:latin typeface="Calibri" pitchFamily="-60" charset="0"/>
              </a:rPr>
            </a:br>
            <a:r>
              <a:rPr lang="es-US" sz="2000" dirty="0" smtClean="0">
                <a:latin typeface="Calibri" pitchFamily="-60" charset="0"/>
              </a:rPr>
              <a:t>posiblemente pueda retirar dinero* mientras sigue empleado, si realmente lo necesita</a:t>
            </a:r>
          </a:p>
          <a:p>
            <a:pPr eaLnBrk="0" hangingPunct="0">
              <a:spcAft>
                <a:spcPts val="2500"/>
              </a:spcAft>
            </a:pPr>
            <a:r>
              <a:rPr lang="es-US" sz="2000" b="1" dirty="0" smtClean="0">
                <a:solidFill>
                  <a:schemeClr val="accent2"/>
                </a:solidFill>
                <a:latin typeface="Calibri" pitchFamily="-60" charset="0"/>
              </a:rPr>
              <a:t>Si tiene una necesidad especial:</a:t>
            </a:r>
            <a:br>
              <a:rPr lang="es-US" sz="2000" b="1" dirty="0" smtClean="0">
                <a:solidFill>
                  <a:schemeClr val="accent2"/>
                </a:solidFill>
                <a:latin typeface="Calibri" pitchFamily="-60" charset="0"/>
              </a:rPr>
            </a:br>
            <a:r>
              <a:rPr lang="es-US" sz="2000" dirty="0" smtClean="0">
                <a:latin typeface="Calibri" pitchFamily="-60" charset="0"/>
              </a:rPr>
              <a:t>puede tomar un préstamo del plan</a:t>
            </a:r>
          </a:p>
          <a:p>
            <a:pPr eaLnBrk="0" hangingPunct="0">
              <a:spcAft>
                <a:spcPts val="2500"/>
              </a:spcAft>
            </a:pPr>
            <a:r>
              <a:rPr lang="es-US" sz="2000" b="1" dirty="0" smtClean="0">
                <a:solidFill>
                  <a:schemeClr val="accent2"/>
                </a:solidFill>
                <a:latin typeface="Calibri" pitchFamily="-60" charset="0"/>
              </a:rPr>
              <a:t>Si deja la compañía:</a:t>
            </a:r>
            <a:br>
              <a:rPr lang="es-US" sz="2000" b="1" dirty="0" smtClean="0">
                <a:solidFill>
                  <a:schemeClr val="accent2"/>
                </a:solidFill>
                <a:latin typeface="Calibri" pitchFamily="-60" charset="0"/>
              </a:rPr>
            </a:br>
            <a:r>
              <a:rPr lang="es-US" sz="2000" dirty="0" smtClean="0">
                <a:latin typeface="Calibri" pitchFamily="-60" charset="0"/>
              </a:rPr>
              <a:t>puede reinvertir el dinero en una cuenta IRA o en un plan nuevo</a:t>
            </a:r>
            <a:endParaRPr lang="es-US" sz="2000" b="1" i="1" dirty="0">
              <a:solidFill>
                <a:schemeClr val="accent2"/>
              </a:solidFill>
              <a:latin typeface="Calibri" pitchFamily="-60" charset="0"/>
            </a:endParaRPr>
          </a:p>
        </p:txBody>
      </p:sp>
      <p:pic>
        <p:nvPicPr>
          <p:cNvPr id="3" name="Picture 2"/>
          <p:cNvPicPr>
            <a:picLocks noChangeAspect="1"/>
          </p:cNvPicPr>
          <p:nvPr/>
        </p:nvPicPr>
        <p:blipFill>
          <a:blip r:embed="rId4"/>
          <a:srcRect/>
          <a:stretch>
            <a:fillRect/>
          </a:stretch>
        </p:blipFill>
        <p:spPr bwMode="auto">
          <a:xfrm>
            <a:off x="4637088" y="4116525"/>
            <a:ext cx="1925637" cy="2413000"/>
          </a:xfrm>
          <a:prstGeom prst="rect">
            <a:avLst/>
          </a:prstGeom>
          <a:noFill/>
          <a:ln w="9525">
            <a:noFill/>
            <a:miter lim="800000"/>
            <a:headEnd/>
            <a:tailEnd/>
          </a:ln>
        </p:spPr>
      </p:pic>
      <p:sp>
        <p:nvSpPr>
          <p:cNvPr id="6" name="TextBox 5"/>
          <p:cNvSpPr txBox="1"/>
          <p:nvPr/>
        </p:nvSpPr>
        <p:spPr>
          <a:xfrm>
            <a:off x="476251" y="6259002"/>
            <a:ext cx="8178656" cy="541046"/>
          </a:xfrm>
          <a:prstGeom prst="rect">
            <a:avLst/>
          </a:prstGeom>
          <a:noFill/>
        </p:spPr>
        <p:txBody>
          <a:bodyPr wrap="square" rtlCol="0">
            <a:spAutoFit/>
          </a:bodyPr>
          <a:lstStyle/>
          <a:p>
            <a:pPr>
              <a:lnSpc>
                <a:spcPct val="80000"/>
              </a:lnSpc>
            </a:pPr>
            <a:r>
              <a:rPr lang="es-US" sz="1800" dirty="0" smtClean="0">
                <a:solidFill>
                  <a:srgbClr val="808080"/>
                </a:solidFill>
                <a:latin typeface="Calibri"/>
              </a:rPr>
              <a:t>Las descripciones de las características y los beneficios del plan están sujetas al documento oficial del plan, el cual regirá en caso de alguna inconsistencia</a:t>
            </a:r>
            <a:r>
              <a:rPr lang="es-US" sz="1800" dirty="0" smtClean="0">
                <a:solidFill>
                  <a:schemeClr val="bg2"/>
                </a:solidFill>
                <a:latin typeface="+mn-lt"/>
              </a:rPr>
              <a:t>.</a:t>
            </a:r>
            <a:endParaRPr lang="es-US" sz="1800" dirty="0">
              <a:solidFill>
                <a:schemeClr val="bg2"/>
              </a:solidFill>
              <a:latin typeface="+mn-lt"/>
            </a:endParaRPr>
          </a:p>
        </p:txBody>
      </p:sp>
      <p:sp>
        <p:nvSpPr>
          <p:cNvPr id="2" name="TextBox 1"/>
          <p:cNvSpPr txBox="1"/>
          <p:nvPr/>
        </p:nvSpPr>
        <p:spPr>
          <a:xfrm>
            <a:off x="514350" y="5231671"/>
            <a:ext cx="4248150" cy="923330"/>
          </a:xfrm>
          <a:prstGeom prst="rect">
            <a:avLst/>
          </a:prstGeom>
          <a:noFill/>
        </p:spPr>
        <p:txBody>
          <a:bodyPr wrap="square" rtlCol="0">
            <a:spAutoFit/>
          </a:bodyPr>
          <a:lstStyle/>
          <a:p>
            <a:r>
              <a:rPr lang="es-US" sz="1800" dirty="0" smtClean="0">
                <a:solidFill>
                  <a:srgbClr val="757575"/>
                </a:solidFill>
                <a:latin typeface="Calibri" pitchFamily="34" charset="0"/>
              </a:rPr>
              <a:t>* Retiros antes de cumplir 59 años y medio pueden estar sujetos a un recargo fiscal del IRS de 10%</a:t>
            </a:r>
            <a:endParaRPr lang="es-US" sz="1800" dirty="0">
              <a:solidFill>
                <a:srgbClr val="757575"/>
              </a:solidFill>
              <a:latin typeface="Calibri"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500"/>
                                        <p:tgtEl>
                                          <p:spTgt spid="13">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fade">
                                      <p:cBhvr>
                                        <p:cTn id="18" dur="500"/>
                                        <p:tgtEl>
                                          <p:spTgt spid="13">
                                            <p:txEl>
                                              <p:pRg st="1" end="1"/>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6"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bwMode="auto">
          <a:xfrm>
            <a:off x="457200" y="6667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US" dirty="0" smtClean="0"/>
              <a:t>Inversión de una sola elección a través de su plan</a:t>
            </a:r>
          </a:p>
        </p:txBody>
      </p:sp>
      <p:sp>
        <p:nvSpPr>
          <p:cNvPr id="22" name="Text Box 17"/>
          <p:cNvSpPr txBox="1">
            <a:spLocks noChangeArrowheads="1"/>
          </p:cNvSpPr>
          <p:nvPr/>
        </p:nvSpPr>
        <p:spPr bwMode="auto">
          <a:xfrm>
            <a:off x="1057275" y="1763713"/>
            <a:ext cx="6905625" cy="784830"/>
          </a:xfrm>
          <a:prstGeom prst="rect">
            <a:avLst/>
          </a:prstGeom>
          <a:noFill/>
          <a:ln w="9525">
            <a:noFill/>
            <a:miter lim="800000"/>
            <a:headEnd/>
            <a:tailEnd/>
          </a:ln>
        </p:spPr>
        <p:txBody>
          <a:bodyPr>
            <a:prstTxWarp prst="textNoShape">
              <a:avLst/>
            </a:prstTxWarp>
            <a:spAutoFit/>
          </a:bodyPr>
          <a:lstStyle/>
          <a:p>
            <a:pPr algn="ctr" eaLnBrk="0" hangingPunct="0">
              <a:lnSpc>
                <a:spcPts val="2700"/>
              </a:lnSpc>
            </a:pPr>
            <a:r>
              <a:rPr lang="es-US" smtClean="0">
                <a:latin typeface="Calibri" charset="0"/>
              </a:rPr>
              <a:t>Una oportunidad para diversificar su cartera, y mantener su mezcla, con una decisión</a:t>
            </a:r>
            <a:endParaRPr lang="es-US" i="1">
              <a:latin typeface="Calibri" charset="0"/>
            </a:endParaRPr>
          </a:p>
        </p:txBody>
      </p:sp>
      <p:sp>
        <p:nvSpPr>
          <p:cNvPr id="23" name="TextBox 22"/>
          <p:cNvSpPr txBox="1"/>
          <p:nvPr/>
        </p:nvSpPr>
        <p:spPr>
          <a:xfrm>
            <a:off x="700924" y="5896901"/>
            <a:ext cx="7930729" cy="757130"/>
          </a:xfrm>
          <a:prstGeom prst="rect">
            <a:avLst/>
          </a:prstGeom>
          <a:noFill/>
        </p:spPr>
        <p:txBody>
          <a:bodyPr wrap="square" rtlCol="0">
            <a:spAutoFit/>
          </a:bodyPr>
          <a:lstStyle/>
          <a:p>
            <a:pPr>
              <a:lnSpc>
                <a:spcPct val="80000"/>
              </a:lnSpc>
            </a:pPr>
            <a:r>
              <a:rPr lang="es-US" sz="1800" dirty="0" smtClean="0">
                <a:solidFill>
                  <a:schemeClr val="bg2"/>
                </a:solidFill>
                <a:latin typeface="+mn-lt"/>
                <a:cs typeface="Times New Roman" pitchFamily="18" charset="0"/>
              </a:rPr>
              <a:t>La diversificación no asegura una utilidad ni protege contra pérdidas del mercado.</a:t>
            </a:r>
          </a:p>
          <a:p>
            <a:pPr>
              <a:lnSpc>
                <a:spcPct val="80000"/>
              </a:lnSpc>
            </a:pPr>
            <a:r>
              <a:rPr lang="es-US" sz="1800" b="1" dirty="0" smtClean="0">
                <a:solidFill>
                  <a:schemeClr val="bg2"/>
                </a:solidFill>
                <a:latin typeface="+mn-lt"/>
                <a:cs typeface="Times New Roman" pitchFamily="18" charset="0"/>
              </a:rPr>
              <a:t>Revise las siguientes diapositivas para información </a:t>
            </a:r>
            <a:r>
              <a:rPr lang="es-US" sz="1800" b="1" dirty="0" smtClean="0">
                <a:solidFill>
                  <a:srgbClr val="808080"/>
                </a:solidFill>
                <a:latin typeface="Calibri"/>
                <a:cs typeface="Times New Roman" pitchFamily="18" charset="0"/>
              </a:rPr>
              <a:t>importante </a:t>
            </a:r>
            <a:r>
              <a:rPr lang="es-US" sz="1800" b="1" dirty="0" smtClean="0">
                <a:solidFill>
                  <a:schemeClr val="bg2"/>
                </a:solidFill>
                <a:latin typeface="+mn-lt"/>
                <a:cs typeface="Times New Roman" pitchFamily="18" charset="0"/>
              </a:rPr>
              <a:t>sobre cada uno de estos servicios y productos.</a:t>
            </a:r>
            <a:endParaRPr lang="es-US" sz="1800" b="1" dirty="0">
              <a:solidFill>
                <a:schemeClr val="bg2"/>
              </a:solidFill>
              <a:latin typeface="+mn-lt"/>
              <a:cs typeface="Times New Roman" pitchFamily="18"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1470" y="2705694"/>
            <a:ext cx="2095500" cy="1746250"/>
          </a:xfrm>
          <a:prstGeom prst="rect">
            <a:avLst/>
          </a:prstGeom>
          <a:noFill/>
          <a:ln w="9525">
            <a:noFill/>
            <a:miter lim="800000"/>
            <a:headEnd/>
            <a:tailEnd/>
          </a:ln>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3892" y="2930729"/>
            <a:ext cx="1623609" cy="1409038"/>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5385" y="2930729"/>
            <a:ext cx="1623609" cy="1409038"/>
          </a:xfrm>
          <a:prstGeom prst="rect">
            <a:avLst/>
          </a:prstGeom>
        </p:spPr>
      </p:pic>
      <p:sp>
        <p:nvSpPr>
          <p:cNvPr id="25" name="TextBox 14">
            <a:hlinkClick r:id="rId6" action="ppaction://hlinksldjump"/>
          </p:cNvPr>
          <p:cNvSpPr txBox="1">
            <a:spLocks noChangeArrowheads="1"/>
          </p:cNvSpPr>
          <p:nvPr/>
        </p:nvSpPr>
        <p:spPr bwMode="auto">
          <a:xfrm>
            <a:off x="3511664" y="4369488"/>
            <a:ext cx="2051050" cy="646331"/>
          </a:xfrm>
          <a:prstGeom prst="rect">
            <a:avLst/>
          </a:prstGeom>
          <a:noFill/>
          <a:ln w="9525">
            <a:noFill/>
            <a:miter lim="800000"/>
            <a:headEnd/>
            <a:tailEnd/>
          </a:ln>
        </p:spPr>
        <p:txBody>
          <a:bodyPr>
            <a:prstTxWarp prst="textNoShape">
              <a:avLst/>
            </a:prstTxWarp>
            <a:spAutoFit/>
          </a:bodyPr>
          <a:lstStyle/>
          <a:p>
            <a:pPr algn="ctr" eaLnBrk="0" hangingPunct="0">
              <a:lnSpc>
                <a:spcPct val="90000"/>
              </a:lnSpc>
              <a:spcAft>
                <a:spcPct val="30000"/>
              </a:spcAft>
              <a:tabLst>
                <a:tab pos="227013" algn="l"/>
              </a:tabLst>
            </a:pPr>
            <a:r>
              <a:rPr lang="es-US" sz="2000" dirty="0" smtClean="0">
                <a:latin typeface="Calibri" pitchFamily="-123" charset="0"/>
              </a:rPr>
              <a:t>Fondos de fecha especificada</a:t>
            </a:r>
            <a:endParaRPr lang="es-US" sz="2000" dirty="0">
              <a:latin typeface="Calibri" pitchFamily="-123" charset="0"/>
            </a:endParaRPr>
          </a:p>
        </p:txBody>
      </p:sp>
      <p:sp>
        <p:nvSpPr>
          <p:cNvPr id="26" name="TextBox 14">
            <a:hlinkClick r:id="rId6" action="ppaction://hlinksldjump"/>
          </p:cNvPr>
          <p:cNvSpPr txBox="1">
            <a:spLocks noChangeArrowheads="1"/>
          </p:cNvSpPr>
          <p:nvPr/>
        </p:nvSpPr>
        <p:spPr bwMode="auto">
          <a:xfrm>
            <a:off x="5430171" y="4394404"/>
            <a:ext cx="2051050" cy="923330"/>
          </a:xfrm>
          <a:prstGeom prst="rect">
            <a:avLst/>
          </a:prstGeom>
          <a:noFill/>
          <a:ln w="9525">
            <a:noFill/>
            <a:miter lim="800000"/>
            <a:headEnd/>
            <a:tailEnd/>
          </a:ln>
        </p:spPr>
        <p:txBody>
          <a:bodyPr>
            <a:prstTxWarp prst="textNoShape">
              <a:avLst/>
            </a:prstTxWarp>
            <a:spAutoFit/>
          </a:bodyPr>
          <a:lstStyle/>
          <a:p>
            <a:pPr algn="ctr" eaLnBrk="0" hangingPunct="0">
              <a:lnSpc>
                <a:spcPct val="90000"/>
              </a:lnSpc>
              <a:spcAft>
                <a:spcPct val="30000"/>
              </a:spcAft>
              <a:tabLst>
                <a:tab pos="227013" algn="l"/>
              </a:tabLst>
            </a:pPr>
            <a:r>
              <a:rPr lang="es-US" sz="2000" dirty="0" smtClean="0">
                <a:latin typeface="Calibri" pitchFamily="-123" charset="0"/>
              </a:rPr>
              <a:t>Fondos de asignación de activos</a:t>
            </a:r>
            <a:endParaRPr lang="es-US" sz="2000" dirty="0">
              <a:latin typeface="Calibri" pitchFamily="-123" charset="0"/>
            </a:endParaRPr>
          </a:p>
        </p:txBody>
      </p:sp>
      <p:sp>
        <p:nvSpPr>
          <p:cNvPr id="27" name="TextBox 14">
            <a:hlinkClick r:id="rId7" action="ppaction://hlinksldjump"/>
          </p:cNvPr>
          <p:cNvSpPr txBox="1">
            <a:spLocks noChangeArrowheads="1"/>
          </p:cNvSpPr>
          <p:nvPr/>
        </p:nvSpPr>
        <p:spPr bwMode="auto">
          <a:xfrm>
            <a:off x="1237672" y="4406925"/>
            <a:ext cx="2449513" cy="369332"/>
          </a:xfrm>
          <a:prstGeom prst="rect">
            <a:avLst/>
          </a:prstGeom>
          <a:noFill/>
          <a:ln w="9525">
            <a:noFill/>
            <a:miter lim="800000"/>
            <a:headEnd/>
            <a:tailEnd/>
          </a:ln>
        </p:spPr>
        <p:txBody>
          <a:bodyPr>
            <a:prstTxWarp prst="textNoShape">
              <a:avLst/>
            </a:prstTxWarp>
            <a:spAutoFit/>
          </a:bodyPr>
          <a:lstStyle/>
          <a:p>
            <a:pPr algn="ctr" eaLnBrk="0" hangingPunct="0">
              <a:lnSpc>
                <a:spcPct val="90000"/>
              </a:lnSpc>
              <a:spcAft>
                <a:spcPct val="30000"/>
              </a:spcAft>
              <a:tabLst>
                <a:tab pos="227013" algn="l"/>
              </a:tabLst>
            </a:pPr>
            <a:r>
              <a:rPr lang="en-US" sz="2000" b="0" dirty="0">
                <a:latin typeface="Calibri" pitchFamily="-123" charset="0"/>
              </a:rPr>
              <a:t> </a:t>
            </a:r>
            <a:r>
              <a:rPr lang="en-US" sz="2000" b="0" dirty="0" smtClean="0">
                <a:latin typeface="Calibri" pitchFamily="-123" charset="0"/>
              </a:rPr>
              <a:t>PortfolioXpress®</a:t>
            </a:r>
            <a:endParaRPr lang="en-US" sz="2000" b="0" baseline="30000" dirty="0">
              <a:latin typeface="Calibri" pitchFamily="-123" charset="0"/>
            </a:endParaRPr>
          </a:p>
        </p:txBody>
      </p:sp>
    </p:spTree>
    <p:extLst>
      <p:ext uri="{BB962C8B-B14F-4D97-AF65-F5344CB8AC3E}">
        <p14:creationId xmlns:p14="http://schemas.microsoft.com/office/powerpoint/2010/main" val="36602743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1500"/>
                            </p:stCondLst>
                            <p:childTnLst>
                              <p:par>
                                <p:cTn id="23" presetID="26" presetClass="emph" presetSubtype="0" fill="hold" nodeType="afterEffect">
                                  <p:stCondLst>
                                    <p:cond delay="0"/>
                                  </p:stCondLst>
                                  <p:childTnLst>
                                    <p:animEffect transition="out" filter="fade">
                                      <p:cBhvr>
                                        <p:cTn id="24" dur="500" tmFilter="0, 0; .2, .5; .8, .5; 1, 0"/>
                                        <p:tgtEl>
                                          <p:spTgt spid="19"/>
                                        </p:tgtEl>
                                      </p:cBhvr>
                                    </p:animEffect>
                                    <p:animScale>
                                      <p:cBhvr>
                                        <p:cTn id="25" dur="250" autoRev="1" fill="hold"/>
                                        <p:tgtEl>
                                          <p:spTgt spid="19"/>
                                        </p:tgtEl>
                                      </p:cBhvr>
                                      <p:by x="105000" y="105000"/>
                                    </p:animScale>
                                  </p:childTnLst>
                                </p:cTn>
                              </p:par>
                            </p:childTnLst>
                          </p:cTn>
                        </p:par>
                        <p:par>
                          <p:cTn id="26" fill="hold">
                            <p:stCondLst>
                              <p:cond delay="2000"/>
                            </p:stCondLst>
                            <p:childTnLst>
                              <p:par>
                                <p:cTn id="27" presetID="26" presetClass="emph" presetSubtype="0" fill="hold" nodeType="afterEffect">
                                  <p:stCondLst>
                                    <p:cond delay="0"/>
                                  </p:stCondLst>
                                  <p:childTnLst>
                                    <p:animEffect transition="out" filter="fade">
                                      <p:cBhvr>
                                        <p:cTn id="28" dur="500" tmFilter="0, 0; .2, .5; .8, .5; 1, 0"/>
                                        <p:tgtEl>
                                          <p:spTgt spid="24"/>
                                        </p:tgtEl>
                                      </p:cBhvr>
                                    </p:animEffect>
                                    <p:animScale>
                                      <p:cBhvr>
                                        <p:cTn id="29" dur="250" autoRev="1" fill="hold"/>
                                        <p:tgtEl>
                                          <p:spTgt spid="24"/>
                                        </p:tgtEl>
                                      </p:cBhvr>
                                      <p:by x="105000" y="105000"/>
                                    </p:animScale>
                                  </p:childTnLst>
                                </p:cTn>
                              </p:par>
                            </p:childTnLst>
                          </p:cTn>
                        </p:par>
                        <p:par>
                          <p:cTn id="30" fill="hold">
                            <p:stCondLst>
                              <p:cond delay="2500"/>
                            </p:stCondLst>
                            <p:childTnLst>
                              <p:par>
                                <p:cTn id="31" presetID="47" presetClass="entr" presetSubtype="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anim calcmode="lin" valueType="num">
                                      <p:cBhvr>
                                        <p:cTn id="34" dur="500" fill="hold"/>
                                        <p:tgtEl>
                                          <p:spTgt spid="25"/>
                                        </p:tgtEl>
                                        <p:attrNameLst>
                                          <p:attrName>ppt_x</p:attrName>
                                        </p:attrNameLst>
                                      </p:cBhvr>
                                      <p:tavLst>
                                        <p:tav tm="0">
                                          <p:val>
                                            <p:strVal val="#ppt_x"/>
                                          </p:val>
                                        </p:tav>
                                        <p:tav tm="100000">
                                          <p:val>
                                            <p:strVal val="#ppt_x"/>
                                          </p:val>
                                        </p:tav>
                                      </p:tavLst>
                                    </p:anim>
                                    <p:anim calcmode="lin" valueType="num">
                                      <p:cBhvr>
                                        <p:cTn id="35" dur="500" fill="hold"/>
                                        <p:tgtEl>
                                          <p:spTgt spid="25"/>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6" presetClass="emph" presetSubtype="0" fill="hold" nodeType="afterEffect">
                                  <p:stCondLst>
                                    <p:cond delay="0"/>
                                  </p:stCondLst>
                                  <p:childTnLst>
                                    <p:animEffect transition="out" filter="fade">
                                      <p:cBhvr>
                                        <p:cTn id="38" dur="500" tmFilter="0, 0; .2, .5; .8, .5; 1, 0"/>
                                        <p:tgtEl>
                                          <p:spTgt spid="20"/>
                                        </p:tgtEl>
                                      </p:cBhvr>
                                    </p:animEffect>
                                    <p:animScale>
                                      <p:cBhvr>
                                        <p:cTn id="39" dur="250" autoRev="1" fill="hold"/>
                                        <p:tgtEl>
                                          <p:spTgt spid="20"/>
                                        </p:tgtEl>
                                      </p:cBhvr>
                                      <p:by x="105000" y="105000"/>
                                    </p:animScale>
                                  </p:childTnLst>
                                </p:cTn>
                              </p:par>
                            </p:childTnLst>
                          </p:cTn>
                        </p:par>
                        <p:par>
                          <p:cTn id="40" fill="hold">
                            <p:stCondLst>
                              <p:cond delay="3500"/>
                            </p:stCondLst>
                            <p:childTnLst>
                              <p:par>
                                <p:cTn id="41" presetID="47" presetClass="entr" presetSubtype="0"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anim calcmode="lin" valueType="num">
                                      <p:cBhvr>
                                        <p:cTn id="44" dur="500" fill="hold"/>
                                        <p:tgtEl>
                                          <p:spTgt spid="26"/>
                                        </p:tgtEl>
                                        <p:attrNameLst>
                                          <p:attrName>ppt_x</p:attrName>
                                        </p:attrNameLst>
                                      </p:cBhvr>
                                      <p:tavLst>
                                        <p:tav tm="0">
                                          <p:val>
                                            <p:strVal val="#ppt_x"/>
                                          </p:val>
                                        </p:tav>
                                        <p:tav tm="100000">
                                          <p:val>
                                            <p:strVal val="#ppt_x"/>
                                          </p:val>
                                        </p:tav>
                                      </p:tavLst>
                                    </p:anim>
                                    <p:anim calcmode="lin" valueType="num">
                                      <p:cBhvr>
                                        <p:cTn id="45" dur="500" fill="hold"/>
                                        <p:tgtEl>
                                          <p:spTgt spid="26"/>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7" presetClass="entr" presetSubtype="0"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anim calcmode="lin" valueType="num">
                                      <p:cBhvr>
                                        <p:cTn id="50" dur="500" fill="hold"/>
                                        <p:tgtEl>
                                          <p:spTgt spid="27"/>
                                        </p:tgtEl>
                                        <p:attrNameLst>
                                          <p:attrName>ppt_x</p:attrName>
                                        </p:attrNameLst>
                                      </p:cBhvr>
                                      <p:tavLst>
                                        <p:tav tm="0">
                                          <p:val>
                                            <p:strVal val="#ppt_x"/>
                                          </p:val>
                                        </p:tav>
                                        <p:tav tm="100000">
                                          <p:val>
                                            <p:strVal val="#ppt_x"/>
                                          </p:val>
                                        </p:tav>
                                      </p:tavLst>
                                    </p:anim>
                                    <p:anim calcmode="lin" valueType="num">
                                      <p:cBhvr>
                                        <p:cTn id="51"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rcRect/>
          <a:stretch>
            <a:fillRect/>
          </a:stretch>
        </p:blipFill>
        <p:spPr bwMode="auto">
          <a:xfrm>
            <a:off x="2357068" y="2716735"/>
            <a:ext cx="2095500" cy="1746250"/>
          </a:xfrm>
          <a:prstGeom prst="rect">
            <a:avLst/>
          </a:prstGeom>
          <a:noFill/>
          <a:ln w="9525">
            <a:noFill/>
            <a:miter lim="800000"/>
            <a:headEnd/>
            <a:tailEnd/>
          </a:ln>
        </p:spPr>
      </p:pic>
      <p:sp>
        <p:nvSpPr>
          <p:cNvPr id="14" name="TextBox 14">
            <a:hlinkClick r:id="rId4" action="ppaction://hlinksldjump"/>
          </p:cNvPr>
          <p:cNvSpPr txBox="1">
            <a:spLocks noChangeArrowheads="1"/>
          </p:cNvSpPr>
          <p:nvPr/>
        </p:nvSpPr>
        <p:spPr bwMode="auto">
          <a:xfrm>
            <a:off x="2180061" y="4406925"/>
            <a:ext cx="2449513" cy="369332"/>
          </a:xfrm>
          <a:prstGeom prst="rect">
            <a:avLst/>
          </a:prstGeom>
          <a:noFill/>
          <a:ln w="9525">
            <a:noFill/>
            <a:miter lim="800000"/>
            <a:headEnd/>
            <a:tailEnd/>
          </a:ln>
        </p:spPr>
        <p:txBody>
          <a:bodyPr>
            <a:prstTxWarp prst="textNoShape">
              <a:avLst/>
            </a:prstTxWarp>
            <a:spAutoFit/>
          </a:bodyPr>
          <a:lstStyle/>
          <a:p>
            <a:pPr algn="ctr" eaLnBrk="0" hangingPunct="0">
              <a:lnSpc>
                <a:spcPct val="90000"/>
              </a:lnSpc>
              <a:spcAft>
                <a:spcPct val="30000"/>
              </a:spcAft>
              <a:tabLst>
                <a:tab pos="227013" algn="l"/>
              </a:tabLst>
            </a:pPr>
            <a:r>
              <a:rPr lang="es-US" sz="2000" dirty="0" smtClean="0">
                <a:latin typeface="Calibri" pitchFamily="-123" charset="0"/>
              </a:rPr>
              <a:t> PortfolioXpress</a:t>
            </a:r>
            <a:r>
              <a:rPr lang="en-US" sz="2000" dirty="0" smtClean="0">
                <a:latin typeface="Calibri" pitchFamily="-123" charset="0"/>
              </a:rPr>
              <a:t>®</a:t>
            </a:r>
            <a:endParaRPr lang="en-US" sz="2000" baseline="30000" dirty="0" smtClean="0">
              <a:latin typeface="Calibri" pitchFamily="-123"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4711" y="2970486"/>
            <a:ext cx="1623609" cy="1409038"/>
          </a:xfrm>
          <a:prstGeom prst="rect">
            <a:avLst/>
          </a:prstGeom>
        </p:spPr>
      </p:pic>
      <p:sp>
        <p:nvSpPr>
          <p:cNvPr id="18" name="TextBox 14">
            <a:hlinkClick r:id="rId6" action="ppaction://hlinksldjump"/>
          </p:cNvPr>
          <p:cNvSpPr txBox="1">
            <a:spLocks noChangeArrowheads="1"/>
          </p:cNvSpPr>
          <p:nvPr/>
        </p:nvSpPr>
        <p:spPr bwMode="auto">
          <a:xfrm>
            <a:off x="4710990" y="4409245"/>
            <a:ext cx="2051050" cy="646331"/>
          </a:xfrm>
          <a:prstGeom prst="rect">
            <a:avLst/>
          </a:prstGeom>
          <a:noFill/>
          <a:ln w="9525">
            <a:noFill/>
            <a:miter lim="800000"/>
            <a:headEnd/>
            <a:tailEnd/>
          </a:ln>
        </p:spPr>
        <p:txBody>
          <a:bodyPr>
            <a:prstTxWarp prst="textNoShape">
              <a:avLst/>
            </a:prstTxWarp>
            <a:spAutoFit/>
          </a:bodyPr>
          <a:lstStyle/>
          <a:p>
            <a:pPr algn="ctr" eaLnBrk="0" hangingPunct="0">
              <a:lnSpc>
                <a:spcPct val="90000"/>
              </a:lnSpc>
              <a:spcAft>
                <a:spcPct val="30000"/>
              </a:spcAft>
              <a:tabLst>
                <a:tab pos="227013" algn="l"/>
              </a:tabLst>
            </a:pPr>
            <a:r>
              <a:rPr lang="es-US" sz="2000" dirty="0" smtClean="0">
                <a:latin typeface="Calibri" pitchFamily="-123" charset="0"/>
              </a:rPr>
              <a:t>Fondos de fecha especificada</a:t>
            </a:r>
            <a:endParaRPr lang="es-US" sz="2000" dirty="0">
              <a:latin typeface="Calibri" pitchFamily="-123" charset="0"/>
            </a:endParaRPr>
          </a:p>
        </p:txBody>
      </p:sp>
      <p:sp>
        <p:nvSpPr>
          <p:cNvPr id="9" name="TextBox 8"/>
          <p:cNvSpPr txBox="1"/>
          <p:nvPr/>
        </p:nvSpPr>
        <p:spPr>
          <a:xfrm>
            <a:off x="700924" y="5896901"/>
            <a:ext cx="7930729" cy="757130"/>
          </a:xfrm>
          <a:prstGeom prst="rect">
            <a:avLst/>
          </a:prstGeom>
          <a:noFill/>
        </p:spPr>
        <p:txBody>
          <a:bodyPr wrap="square" rtlCol="0">
            <a:spAutoFit/>
          </a:bodyPr>
          <a:lstStyle/>
          <a:p>
            <a:pPr>
              <a:lnSpc>
                <a:spcPct val="80000"/>
              </a:lnSpc>
            </a:pPr>
            <a:r>
              <a:rPr lang="es-US" sz="1800" dirty="0" smtClean="0">
                <a:solidFill>
                  <a:schemeClr val="bg2"/>
                </a:solidFill>
                <a:latin typeface="+mn-lt"/>
                <a:cs typeface="Times New Roman" pitchFamily="18" charset="0"/>
              </a:rPr>
              <a:t>La diversificación no asegura una utilidad ni protege contra pérdidas del mercado. </a:t>
            </a:r>
          </a:p>
          <a:p>
            <a:pPr>
              <a:lnSpc>
                <a:spcPct val="80000"/>
              </a:lnSpc>
            </a:pPr>
            <a:r>
              <a:rPr lang="es-US" sz="1800" b="1" dirty="0" smtClean="0">
                <a:solidFill>
                  <a:schemeClr val="bg2"/>
                </a:solidFill>
                <a:latin typeface="+mn-lt"/>
                <a:cs typeface="Times New Roman" pitchFamily="18" charset="0"/>
              </a:rPr>
              <a:t>Revise las siguientes diapositivas para información </a:t>
            </a:r>
            <a:r>
              <a:rPr lang="es-US" sz="1800" b="1" dirty="0" smtClean="0">
                <a:solidFill>
                  <a:srgbClr val="808080"/>
                </a:solidFill>
                <a:latin typeface="Calibri"/>
                <a:cs typeface="Times New Roman" pitchFamily="18" charset="0"/>
              </a:rPr>
              <a:t>importante </a:t>
            </a:r>
            <a:r>
              <a:rPr lang="es-US" sz="1800" b="1" dirty="0" smtClean="0">
                <a:solidFill>
                  <a:schemeClr val="bg2"/>
                </a:solidFill>
                <a:latin typeface="+mn-lt"/>
                <a:cs typeface="Times New Roman" pitchFamily="18" charset="0"/>
              </a:rPr>
              <a:t>sobre cada uno de estos servicios y productos.</a:t>
            </a:r>
            <a:endParaRPr lang="es-US" sz="1800" b="1" dirty="0">
              <a:solidFill>
                <a:schemeClr val="bg2"/>
              </a:solidFill>
              <a:latin typeface="+mn-lt"/>
              <a:cs typeface="Times New Roman" pitchFamily="18" charset="0"/>
            </a:endParaRPr>
          </a:p>
        </p:txBody>
      </p:sp>
      <p:sp>
        <p:nvSpPr>
          <p:cNvPr id="16" name="Title 1"/>
          <p:cNvSpPr>
            <a:spLocks noGrp="1"/>
          </p:cNvSpPr>
          <p:nvPr>
            <p:ph type="title"/>
          </p:nvPr>
        </p:nvSpPr>
        <p:spPr bwMode="auto">
          <a:xfrm>
            <a:off x="457200" y="6667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US" dirty="0" smtClean="0"/>
              <a:t>Inversión de una sola elección a través de su plan</a:t>
            </a:r>
          </a:p>
        </p:txBody>
      </p:sp>
      <p:sp>
        <p:nvSpPr>
          <p:cNvPr id="19" name="Text Box 17"/>
          <p:cNvSpPr txBox="1">
            <a:spLocks noChangeArrowheads="1"/>
          </p:cNvSpPr>
          <p:nvPr/>
        </p:nvSpPr>
        <p:spPr bwMode="auto">
          <a:xfrm>
            <a:off x="1057275" y="1763713"/>
            <a:ext cx="6905625" cy="784830"/>
          </a:xfrm>
          <a:prstGeom prst="rect">
            <a:avLst/>
          </a:prstGeom>
          <a:noFill/>
          <a:ln w="9525">
            <a:noFill/>
            <a:miter lim="800000"/>
            <a:headEnd/>
            <a:tailEnd/>
          </a:ln>
        </p:spPr>
        <p:txBody>
          <a:bodyPr>
            <a:prstTxWarp prst="textNoShape">
              <a:avLst/>
            </a:prstTxWarp>
            <a:spAutoFit/>
          </a:bodyPr>
          <a:lstStyle/>
          <a:p>
            <a:pPr algn="ctr" eaLnBrk="0" hangingPunct="0">
              <a:lnSpc>
                <a:spcPts val="2700"/>
              </a:lnSpc>
            </a:pPr>
            <a:r>
              <a:rPr lang="es-US" dirty="0" smtClean="0">
                <a:latin typeface="Calibri" charset="0"/>
              </a:rPr>
              <a:t>Una oportunidad para diversificar su cartera, y mantener su mezcla, con una decisión</a:t>
            </a:r>
            <a:endParaRPr lang="es-US" i="1" dirty="0">
              <a:latin typeface="Calibri" charset="0"/>
            </a:endParaRPr>
          </a:p>
        </p:txBody>
      </p:sp>
    </p:spTree>
    <p:extLst>
      <p:ext uri="{BB962C8B-B14F-4D97-AF65-F5344CB8AC3E}">
        <p14:creationId xmlns:p14="http://schemas.microsoft.com/office/powerpoint/2010/main" val="36602743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11"/>
                                        </p:tgtEl>
                                      </p:cBhvr>
                                    </p:animEffect>
                                    <p:animScale>
                                      <p:cBhvr>
                                        <p:cTn id="14" dur="250" autoRev="1" fill="hold"/>
                                        <p:tgtEl>
                                          <p:spTgt spid="11"/>
                                        </p:tgtEl>
                                      </p:cBhvr>
                                      <p:by x="105000" y="105000"/>
                                    </p:animScale>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6" presetClass="emph" presetSubtype="0" fill="hold" nodeType="afterEffect">
                                  <p:stCondLst>
                                    <p:cond delay="0"/>
                                  </p:stCondLst>
                                  <p:childTnLst>
                                    <p:animEffect transition="out" filter="fade">
                                      <p:cBhvr>
                                        <p:cTn id="23" dur="500" tmFilter="0, 0; .2, .5; .8, .5; 1, 0"/>
                                        <p:tgtEl>
                                          <p:spTgt spid="17"/>
                                        </p:tgtEl>
                                      </p:cBhvr>
                                    </p:animEffect>
                                    <p:animScale>
                                      <p:cBhvr>
                                        <p:cTn id="24" dur="250" autoRev="1" fill="hold"/>
                                        <p:tgtEl>
                                          <p:spTgt spid="17"/>
                                        </p:tgtEl>
                                      </p:cBhvr>
                                      <p:by x="105000" y="105000"/>
                                    </p:animScale>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anim calcmode="lin" valueType="num">
                                      <p:cBhvr>
                                        <p:cTn id="29" dur="500" fill="hold"/>
                                        <p:tgtEl>
                                          <p:spTgt spid="18"/>
                                        </p:tgtEl>
                                        <p:attrNameLst>
                                          <p:attrName>ppt_x</p:attrName>
                                        </p:attrNameLst>
                                      </p:cBhvr>
                                      <p:tavLst>
                                        <p:tav tm="0">
                                          <p:val>
                                            <p:strVal val="#ppt_x"/>
                                          </p:val>
                                        </p:tav>
                                        <p:tav tm="100000">
                                          <p:val>
                                            <p:strVal val="#ppt_x"/>
                                          </p:val>
                                        </p:tav>
                                      </p:tavLst>
                                    </p:anim>
                                    <p:anim calcmode="lin" valueType="num">
                                      <p:cBhvr>
                                        <p:cTn id="30" dur="500" fill="hold"/>
                                        <p:tgtEl>
                                          <p:spTgt spid="18"/>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9"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a:stretch>
            <a:fillRect/>
          </a:stretch>
        </p:blipFill>
        <p:spPr bwMode="auto">
          <a:xfrm>
            <a:off x="189052" y="1276350"/>
            <a:ext cx="8816975" cy="5078413"/>
          </a:xfrm>
          <a:prstGeom prst="rect">
            <a:avLst/>
          </a:prstGeom>
          <a:noFill/>
          <a:ln w="9525">
            <a:noFill/>
            <a:miter lim="800000"/>
            <a:headEnd/>
            <a:tailEnd/>
          </a:ln>
        </p:spPr>
      </p:pic>
      <p:sp>
        <p:nvSpPr>
          <p:cNvPr id="3" name="Text Box 17"/>
          <p:cNvSpPr txBox="1">
            <a:spLocks noChangeArrowheads="1"/>
          </p:cNvSpPr>
          <p:nvPr/>
        </p:nvSpPr>
        <p:spPr bwMode="auto">
          <a:xfrm>
            <a:off x="2441575" y="4709508"/>
            <a:ext cx="6872288" cy="1569660"/>
          </a:xfrm>
          <a:prstGeom prst="rect">
            <a:avLst/>
          </a:prstGeom>
          <a:noFill/>
          <a:ln w="9525">
            <a:noFill/>
            <a:miter lim="800000"/>
            <a:headEnd/>
            <a:tailEnd/>
          </a:ln>
          <a:effectLst/>
        </p:spPr>
        <p:txBody>
          <a:bodyPr anchor="ctr">
            <a:prstTxWarp prst="textNoShape">
              <a:avLst/>
            </a:prstTxWarp>
            <a:spAutoFit/>
          </a:bodyPr>
          <a:lstStyle/>
          <a:p>
            <a:pPr eaLnBrk="0" hangingPunct="0">
              <a:defRPr/>
            </a:pPr>
            <a:r>
              <a:rPr lang="es-US" sz="9600" dirty="0" smtClean="0">
                <a:solidFill>
                  <a:schemeClr val="bg1"/>
                </a:solidFill>
                <a:effectLst>
                  <a:outerShdw blurRad="38100" dist="38100" dir="2700000" algn="tl">
                    <a:srgbClr val="000000">
                      <a:alpha val="43137"/>
                    </a:srgbClr>
                  </a:outerShdw>
                </a:effectLst>
                <a:latin typeface="Calibri" charset="0"/>
                <a:ea typeface="ＭＳ Ｐゴシック" charset="-128"/>
                <a:cs typeface="ＭＳ Ｐゴシック" charset="-128"/>
              </a:rPr>
              <a:t>¿ANGUSTIA?</a:t>
            </a:r>
            <a:endParaRPr lang="es-US" sz="9600" dirty="0">
              <a:solidFill>
                <a:schemeClr val="bg1"/>
              </a:solidFill>
              <a:effectLst>
                <a:outerShdw blurRad="38100" dist="38100" dir="2700000" algn="tl">
                  <a:srgbClr val="000000">
                    <a:alpha val="43137"/>
                  </a:srgbClr>
                </a:outerShdw>
              </a:effectLst>
              <a:latin typeface="Calibri" charset="0"/>
              <a:ea typeface="ＭＳ Ｐゴシック" charset="-128"/>
              <a:cs typeface="ＭＳ Ｐゴシック" charset="-128"/>
            </a:endParaRPr>
          </a:p>
        </p:txBody>
      </p:sp>
      <p:pic>
        <p:nvPicPr>
          <p:cNvPr id="5" name="Picture 4"/>
          <p:cNvPicPr>
            <a:picLocks noChangeAspect="1"/>
          </p:cNvPicPr>
          <p:nvPr/>
        </p:nvPicPr>
        <p:blipFill>
          <a:blip r:embed="rId4"/>
          <a:srcRect/>
          <a:stretch>
            <a:fillRect/>
          </a:stretch>
        </p:blipFill>
        <p:spPr bwMode="auto">
          <a:xfrm>
            <a:off x="189052" y="1276350"/>
            <a:ext cx="8816975" cy="5078413"/>
          </a:xfrm>
          <a:prstGeom prst="rect">
            <a:avLst/>
          </a:prstGeom>
          <a:noFill/>
          <a:ln w="9525">
            <a:noFill/>
            <a:miter lim="800000"/>
            <a:headEnd/>
            <a:tailEnd/>
          </a:ln>
        </p:spPr>
      </p:pic>
      <p:sp>
        <p:nvSpPr>
          <p:cNvPr id="14" name="Text Box 17"/>
          <p:cNvSpPr txBox="1">
            <a:spLocks noChangeArrowheads="1"/>
          </p:cNvSpPr>
          <p:nvPr/>
        </p:nvSpPr>
        <p:spPr bwMode="auto">
          <a:xfrm>
            <a:off x="96838" y="1704714"/>
            <a:ext cx="6872287" cy="1166473"/>
          </a:xfrm>
          <a:prstGeom prst="rect">
            <a:avLst/>
          </a:prstGeom>
          <a:noFill/>
          <a:ln w="9525">
            <a:noFill/>
            <a:miter lim="800000"/>
            <a:headEnd/>
            <a:tailEnd/>
          </a:ln>
          <a:effectLst/>
        </p:spPr>
        <p:txBody>
          <a:bodyPr anchor="ctr">
            <a:prstTxWarp prst="textNoShape">
              <a:avLst/>
            </a:prstTxWarp>
            <a:spAutoFit/>
          </a:bodyPr>
          <a:lstStyle/>
          <a:p>
            <a:pPr eaLnBrk="0" hangingPunct="0">
              <a:lnSpc>
                <a:spcPts val="8000"/>
              </a:lnSpc>
              <a:defRPr/>
            </a:pPr>
            <a:r>
              <a:rPr lang="es-US" sz="9000" dirty="0" smtClean="0">
                <a:solidFill>
                  <a:schemeClr val="bg1"/>
                </a:solidFill>
                <a:effectLst>
                  <a:outerShdw blurRad="38100" dist="38100" dir="2700000" algn="tl">
                    <a:srgbClr val="000000">
                      <a:alpha val="43137"/>
                    </a:srgbClr>
                  </a:outerShdw>
                </a:effectLst>
                <a:latin typeface="Calibri" charset="0"/>
                <a:ea typeface="ＭＳ Ｐゴシック" charset="-128"/>
                <a:cs typeface="ＭＳ Ｐゴシック" charset="-128"/>
              </a:rPr>
              <a:t>¿ESPERANZA?</a:t>
            </a:r>
            <a:endParaRPr lang="es-US" sz="9000" dirty="0">
              <a:solidFill>
                <a:schemeClr val="bg1"/>
              </a:solidFill>
              <a:effectLst>
                <a:outerShdw blurRad="38100" dist="38100" dir="2700000" algn="tl">
                  <a:srgbClr val="000000">
                    <a:alpha val="43137"/>
                  </a:srgbClr>
                </a:outerShdw>
              </a:effectLst>
              <a:latin typeface="Calibri" charset="0"/>
              <a:ea typeface="ＭＳ Ｐゴシック" charset="-128"/>
              <a:cs typeface="ＭＳ Ｐゴシック" charset="-128"/>
            </a:endParaRPr>
          </a:p>
        </p:txBody>
      </p:sp>
      <p:pic>
        <p:nvPicPr>
          <p:cNvPr id="4" name="Picture 3"/>
          <p:cNvPicPr>
            <a:picLocks noChangeAspect="1"/>
          </p:cNvPicPr>
          <p:nvPr/>
        </p:nvPicPr>
        <p:blipFill>
          <a:blip r:embed="rId5"/>
          <a:srcRect/>
          <a:stretch>
            <a:fillRect/>
          </a:stretch>
        </p:blipFill>
        <p:spPr bwMode="auto">
          <a:xfrm>
            <a:off x="193814" y="1276350"/>
            <a:ext cx="8807450" cy="5078413"/>
          </a:xfrm>
          <a:prstGeom prst="rect">
            <a:avLst/>
          </a:prstGeom>
          <a:noFill/>
          <a:ln w="9525">
            <a:noFill/>
            <a:miter lim="800000"/>
            <a:headEnd/>
            <a:tailEnd/>
          </a:ln>
        </p:spPr>
      </p:pic>
      <p:sp>
        <p:nvSpPr>
          <p:cNvPr id="15" name="Text Box 17"/>
          <p:cNvSpPr txBox="1">
            <a:spLocks noChangeArrowheads="1"/>
          </p:cNvSpPr>
          <p:nvPr/>
        </p:nvSpPr>
        <p:spPr bwMode="auto">
          <a:xfrm>
            <a:off x="173038" y="3099069"/>
            <a:ext cx="8816975" cy="1323439"/>
          </a:xfrm>
          <a:prstGeom prst="rect">
            <a:avLst/>
          </a:prstGeom>
          <a:noFill/>
          <a:ln w="9525">
            <a:noFill/>
            <a:miter lim="800000"/>
            <a:headEnd/>
            <a:tailEnd/>
          </a:ln>
          <a:effectLst/>
        </p:spPr>
        <p:txBody>
          <a:bodyPr anchor="ctr">
            <a:prstTxWarp prst="textNoShape">
              <a:avLst/>
            </a:prstTxWarp>
            <a:spAutoFit/>
          </a:bodyPr>
          <a:lstStyle/>
          <a:p>
            <a:pPr algn="ctr" eaLnBrk="0" hangingPunct="0">
              <a:defRPr/>
            </a:pPr>
            <a:r>
              <a:rPr lang="es-US" sz="8000" dirty="0" smtClean="0">
                <a:solidFill>
                  <a:schemeClr val="bg1"/>
                </a:solidFill>
                <a:effectLst>
                  <a:outerShdw blurRad="38100" dist="38100" dir="2700000" algn="tl">
                    <a:srgbClr val="000000">
                      <a:alpha val="43137"/>
                    </a:srgbClr>
                  </a:outerShdw>
                </a:effectLst>
                <a:latin typeface="Calibri" charset="0"/>
                <a:ea typeface="ＭＳ Ｐゴシック" charset="-128"/>
                <a:cs typeface="ＭＳ Ｐゴシック" charset="-128"/>
              </a:rPr>
              <a:t>¿INCERTIDUMBRE?</a:t>
            </a:r>
            <a:endParaRPr lang="es-US" sz="8000" dirty="0">
              <a:solidFill>
                <a:schemeClr val="bg1"/>
              </a:solidFill>
              <a:effectLst>
                <a:outerShdw blurRad="38100" dist="38100" dir="2700000" algn="tl">
                  <a:srgbClr val="000000">
                    <a:alpha val="43137"/>
                  </a:srgbClr>
                </a:outerShdw>
              </a:effectLst>
              <a:latin typeface="Calibri" charset="0"/>
              <a:ea typeface="ＭＳ Ｐゴシック" charset="-128"/>
              <a:cs typeface="ＭＳ Ｐゴシック" charset="-128"/>
            </a:endParaRPr>
          </a:p>
        </p:txBody>
      </p:sp>
      <p:sp>
        <p:nvSpPr>
          <p:cNvPr id="10247" name="Title 1"/>
          <p:cNvSpPr>
            <a:spLocks noGrp="1"/>
          </p:cNvSpPr>
          <p:nvPr>
            <p:ph type="title"/>
          </p:nvPr>
        </p:nvSpPr>
        <p:spPr bwMode="auto">
          <a:xfrm>
            <a:off x="199505" y="614854"/>
            <a:ext cx="8695113" cy="1012015"/>
          </a:xfrm>
          <a:noFill/>
          <a:ln>
            <a:miter lim="800000"/>
            <a:headEnd/>
            <a:tailEnd/>
          </a:ln>
        </p:spPr>
        <p:txBody>
          <a:bodyPr vert="horz" wrap="square" lIns="91440" tIns="45720" rIns="91440" bIns="45720" numCol="1" anchor="t" anchorCtr="0" compatLnSpc="1">
            <a:prstTxWarp prst="textNoShape">
              <a:avLst/>
            </a:prstTxWarp>
          </a:bodyPr>
          <a:lstStyle/>
          <a:p>
            <a:r>
              <a:rPr lang="es-US" sz="3200" dirty="0" smtClean="0">
                <a:ea typeface="ＭＳ Ｐゴシック" pitchFamily="-60" charset="-128"/>
                <a:cs typeface="ＭＳ Ｐゴシック" pitchFamily="-60" charset="-128"/>
              </a:rPr>
              <a:t>¿Con qué emoción ve su panorama para el futuro?</a:t>
            </a:r>
          </a:p>
        </p:txBody>
      </p:sp>
      <p:pic>
        <p:nvPicPr>
          <p:cNvPr id="6" name="Picture 5"/>
          <p:cNvPicPr>
            <a:picLocks noChangeAspect="1"/>
          </p:cNvPicPr>
          <p:nvPr/>
        </p:nvPicPr>
        <p:blipFill>
          <a:blip r:embed="rId6"/>
          <a:srcRect/>
          <a:stretch>
            <a:fillRect/>
          </a:stretch>
        </p:blipFill>
        <p:spPr bwMode="auto">
          <a:xfrm>
            <a:off x="182875" y="1276350"/>
            <a:ext cx="8816975" cy="5078413"/>
          </a:xfrm>
          <a:prstGeom prst="rect">
            <a:avLst/>
          </a:prstGeom>
          <a:noFill/>
          <a:ln w="9525">
            <a:noFill/>
            <a:miter lim="800000"/>
            <a:headEnd/>
            <a:tailEnd/>
          </a:ln>
        </p:spPr>
      </p:pic>
      <p:sp>
        <p:nvSpPr>
          <p:cNvPr id="16" name="Text Box 17"/>
          <p:cNvSpPr txBox="1">
            <a:spLocks noChangeArrowheads="1"/>
          </p:cNvSpPr>
          <p:nvPr/>
        </p:nvSpPr>
        <p:spPr bwMode="auto">
          <a:xfrm>
            <a:off x="116375" y="4186993"/>
            <a:ext cx="8761412" cy="1569660"/>
          </a:xfrm>
          <a:prstGeom prst="rect">
            <a:avLst/>
          </a:prstGeom>
          <a:noFill/>
          <a:ln w="9525">
            <a:noFill/>
            <a:miter lim="800000"/>
            <a:headEnd/>
            <a:tailEnd/>
          </a:ln>
          <a:effectLst/>
        </p:spPr>
        <p:txBody>
          <a:bodyPr wrap="square" anchor="ctr">
            <a:prstTxWarp prst="textNoShape">
              <a:avLst/>
            </a:prstTxWarp>
            <a:spAutoFit/>
          </a:bodyPr>
          <a:lstStyle/>
          <a:p>
            <a:pPr eaLnBrk="0" hangingPunct="0">
              <a:defRPr/>
            </a:pPr>
            <a:r>
              <a:rPr lang="es-US" sz="9600" dirty="0" smtClean="0">
                <a:solidFill>
                  <a:schemeClr val="bg1"/>
                </a:solidFill>
                <a:effectLst>
                  <a:outerShdw blurRad="38100" dist="38100" dir="2700000" algn="tl">
                    <a:srgbClr val="000000">
                      <a:alpha val="43137"/>
                    </a:srgbClr>
                  </a:outerShdw>
                </a:effectLst>
                <a:latin typeface="Calibri" charset="0"/>
                <a:ea typeface="ＭＳ Ｐゴシック" charset="-128"/>
                <a:cs typeface="ＭＳ Ｐゴシック" charset="-128"/>
              </a:rPr>
              <a:t>¿ENTUSIASMO?</a:t>
            </a:r>
            <a:endParaRPr lang="es-US" sz="9600" dirty="0">
              <a:solidFill>
                <a:schemeClr val="bg1"/>
              </a:solidFill>
              <a:effectLst>
                <a:outerShdw blurRad="38100" dist="38100" dir="2700000" algn="tl">
                  <a:srgbClr val="000000">
                    <a:alpha val="43137"/>
                  </a:srgbClr>
                </a:outerShdw>
              </a:effectLst>
              <a:latin typeface="Calibri" charset="0"/>
              <a:ea typeface="ＭＳ Ｐゴシック" charset="-128"/>
              <a:cs typeface="ＭＳ Ｐゴシック" charset="-128"/>
            </a:endParaRPr>
          </a:p>
        </p:txBody>
      </p:sp>
      <p:sp>
        <p:nvSpPr>
          <p:cNvPr id="10250" name="Rectangle 90"/>
          <p:cNvSpPr>
            <a:spLocks noChangeArrowheads="1"/>
          </p:cNvSpPr>
          <p:nvPr/>
        </p:nvSpPr>
        <p:spPr bwMode="auto">
          <a:xfrm>
            <a:off x="8980488" y="0"/>
            <a:ext cx="187325" cy="6858000"/>
          </a:xfrm>
          <a:prstGeom prst="rect">
            <a:avLst/>
          </a:prstGeom>
          <a:solidFill>
            <a:srgbClr val="056CD5"/>
          </a:solidFill>
          <a:ln w="9525">
            <a:noFill/>
            <a:miter lim="800000"/>
            <a:headEnd/>
            <a:tailEnd/>
          </a:ln>
        </p:spPr>
        <p:txBody>
          <a:bodyPr wrap="none" anchor="ctr">
            <a:prstTxWarp prst="textNoShape">
              <a:avLst/>
            </a:prstTxWarp>
          </a:bodyPr>
          <a:lstStyle/>
          <a:p>
            <a:pPr eaLnBrk="0" hangingPunct="0"/>
            <a:endParaRPr lang="es-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1+#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10" presetClass="entr" presetSubtype="0" fill="hold" nodeType="afterEffect">
                                  <p:stCondLst>
                                    <p:cond delay="1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2" presetClass="entr" presetSubtype="2" fill="hold" grpId="0" nodeType="withEffect">
                                  <p:stCondLst>
                                    <p:cond delay="1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000" fill="hold"/>
                                        <p:tgtEl>
                                          <p:spTgt spid="14"/>
                                        </p:tgtEl>
                                        <p:attrNameLst>
                                          <p:attrName>ppt_x</p:attrName>
                                        </p:attrNameLst>
                                      </p:cBhvr>
                                      <p:tavLst>
                                        <p:tav tm="0">
                                          <p:val>
                                            <p:strVal val="1+#ppt_w/2"/>
                                          </p:val>
                                        </p:tav>
                                        <p:tav tm="100000">
                                          <p:val>
                                            <p:strVal val="#ppt_x"/>
                                          </p:val>
                                        </p:tav>
                                      </p:tavLst>
                                    </p:anim>
                                    <p:anim calcmode="lin" valueType="num">
                                      <p:cBhvr additive="base">
                                        <p:cTn id="19" dur="1000" fill="hold"/>
                                        <p:tgtEl>
                                          <p:spTgt spid="14"/>
                                        </p:tgtEl>
                                        <p:attrNameLst>
                                          <p:attrName>ppt_y</p:attrName>
                                        </p:attrNameLst>
                                      </p:cBhvr>
                                      <p:tavLst>
                                        <p:tav tm="0">
                                          <p:val>
                                            <p:strVal val="#ppt_y"/>
                                          </p:val>
                                        </p:tav>
                                        <p:tav tm="100000">
                                          <p:val>
                                            <p:strVal val="#ppt_y"/>
                                          </p:val>
                                        </p:tav>
                                      </p:tavLst>
                                    </p:anim>
                                  </p:childTnLst>
                                </p:cTn>
                              </p:par>
                            </p:childTnLst>
                          </p:cTn>
                        </p:par>
                        <p:par>
                          <p:cTn id="20" fill="hold">
                            <p:stCondLst>
                              <p:cond delay="3500"/>
                            </p:stCondLst>
                            <p:childTnLst>
                              <p:par>
                                <p:cTn id="21" presetID="10" presetClass="entr" presetSubtype="0" fill="hold" nodeType="afterEffect">
                                  <p:stCondLst>
                                    <p:cond delay="15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2" presetClass="entr" presetSubtype="2" fill="hold" grpId="0" nodeType="withEffect">
                                  <p:stCondLst>
                                    <p:cond delay="150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1+#ppt_w/2"/>
                                          </p:val>
                                        </p:tav>
                                        <p:tav tm="100000">
                                          <p:val>
                                            <p:strVal val="#ppt_x"/>
                                          </p:val>
                                        </p:tav>
                                      </p:tavLst>
                                    </p:anim>
                                    <p:anim calcmode="lin" valueType="num">
                                      <p:cBhvr additive="base">
                                        <p:cTn id="27" dur="1000" fill="hold"/>
                                        <p:tgtEl>
                                          <p:spTgt spid="15"/>
                                        </p:tgtEl>
                                        <p:attrNameLst>
                                          <p:attrName>ppt_y</p:attrName>
                                        </p:attrNameLst>
                                      </p:cBhvr>
                                      <p:tavLst>
                                        <p:tav tm="0">
                                          <p:val>
                                            <p:strVal val="#ppt_y"/>
                                          </p:val>
                                        </p:tav>
                                        <p:tav tm="100000">
                                          <p:val>
                                            <p:strVal val="#ppt_y"/>
                                          </p:val>
                                        </p:tav>
                                      </p:tavLst>
                                    </p:anim>
                                  </p:childTnLst>
                                </p:cTn>
                              </p:par>
                            </p:childTnLst>
                          </p:cTn>
                        </p:par>
                        <p:par>
                          <p:cTn id="28" fill="hold">
                            <p:stCondLst>
                              <p:cond delay="6000"/>
                            </p:stCondLst>
                            <p:childTnLst>
                              <p:par>
                                <p:cTn id="29" presetID="10" presetClass="entr" presetSubtype="0" fill="hold" nodeType="afterEffect">
                                  <p:stCondLst>
                                    <p:cond delay="1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childTnLst>
                                </p:cTn>
                              </p:par>
                              <p:par>
                                <p:cTn id="32" presetID="2" presetClass="entr" presetSubtype="2" fill="hold" grpId="0" nodeType="withEffect">
                                  <p:stCondLst>
                                    <p:cond delay="150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1000" fill="hold"/>
                                        <p:tgtEl>
                                          <p:spTgt spid="16"/>
                                        </p:tgtEl>
                                        <p:attrNameLst>
                                          <p:attrName>ppt_x</p:attrName>
                                        </p:attrNameLst>
                                      </p:cBhvr>
                                      <p:tavLst>
                                        <p:tav tm="0">
                                          <p:val>
                                            <p:strVal val="1+#ppt_w/2"/>
                                          </p:val>
                                        </p:tav>
                                        <p:tav tm="100000">
                                          <p:val>
                                            <p:strVal val="#ppt_x"/>
                                          </p:val>
                                        </p:tav>
                                      </p:tavLst>
                                    </p:anim>
                                    <p:anim calcmode="lin" valueType="num">
                                      <p:cBhvr additive="base">
                                        <p:cTn id="35"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rcRect/>
          <a:stretch>
            <a:fillRect/>
          </a:stretch>
        </p:blipFill>
        <p:spPr bwMode="auto">
          <a:xfrm>
            <a:off x="3285330" y="2612107"/>
            <a:ext cx="2519732" cy="2099777"/>
          </a:xfrm>
          <a:prstGeom prst="rect">
            <a:avLst/>
          </a:prstGeom>
          <a:noFill/>
          <a:ln w="9525">
            <a:noFill/>
            <a:miter lim="800000"/>
            <a:headEnd/>
            <a:tailEnd/>
          </a:ln>
        </p:spPr>
      </p:pic>
      <p:sp>
        <p:nvSpPr>
          <p:cNvPr id="14" name="TextBox 14">
            <a:hlinkClick r:id="rId4" action="ppaction://hlinksldjump"/>
          </p:cNvPr>
          <p:cNvSpPr txBox="1">
            <a:spLocks noChangeArrowheads="1"/>
          </p:cNvSpPr>
          <p:nvPr/>
        </p:nvSpPr>
        <p:spPr bwMode="auto">
          <a:xfrm>
            <a:off x="3355549" y="4711884"/>
            <a:ext cx="2449513" cy="397032"/>
          </a:xfrm>
          <a:prstGeom prst="rect">
            <a:avLst/>
          </a:prstGeom>
          <a:noFill/>
          <a:ln w="9525">
            <a:noFill/>
            <a:miter lim="800000"/>
            <a:headEnd/>
            <a:tailEnd/>
          </a:ln>
        </p:spPr>
        <p:txBody>
          <a:bodyPr>
            <a:prstTxWarp prst="textNoShape">
              <a:avLst/>
            </a:prstTxWarp>
            <a:spAutoFit/>
          </a:bodyPr>
          <a:lstStyle/>
          <a:p>
            <a:pPr algn="ctr" eaLnBrk="0" hangingPunct="0">
              <a:lnSpc>
                <a:spcPct val="90000"/>
              </a:lnSpc>
              <a:spcAft>
                <a:spcPct val="30000"/>
              </a:spcAft>
              <a:tabLst>
                <a:tab pos="227013" algn="l"/>
              </a:tabLst>
            </a:pPr>
            <a:r>
              <a:rPr lang="en-US" sz="2200" b="0" dirty="0">
                <a:latin typeface="Calibri" pitchFamily="-123" charset="0"/>
              </a:rPr>
              <a:t> </a:t>
            </a:r>
            <a:r>
              <a:rPr lang="en-US" sz="2200" dirty="0" smtClean="0">
                <a:latin typeface="Calibri" pitchFamily="-123" charset="0"/>
              </a:rPr>
              <a:t> PortfolioXpress®</a:t>
            </a:r>
          </a:p>
        </p:txBody>
      </p:sp>
      <p:sp>
        <p:nvSpPr>
          <p:cNvPr id="7" name="TextBox 6"/>
          <p:cNvSpPr txBox="1"/>
          <p:nvPr/>
        </p:nvSpPr>
        <p:spPr>
          <a:xfrm>
            <a:off x="777124" y="5399782"/>
            <a:ext cx="7930729" cy="535531"/>
          </a:xfrm>
          <a:prstGeom prst="rect">
            <a:avLst/>
          </a:prstGeom>
          <a:noFill/>
        </p:spPr>
        <p:txBody>
          <a:bodyPr wrap="square" rtlCol="0">
            <a:spAutoFit/>
          </a:bodyPr>
          <a:lstStyle/>
          <a:p>
            <a:pPr>
              <a:lnSpc>
                <a:spcPct val="80000"/>
              </a:lnSpc>
            </a:pPr>
            <a:r>
              <a:rPr lang="es-US" sz="1800" dirty="0" smtClean="0">
                <a:solidFill>
                  <a:schemeClr val="bg2"/>
                </a:solidFill>
                <a:latin typeface="+mn-lt"/>
                <a:cs typeface="Times New Roman" pitchFamily="18" charset="0"/>
              </a:rPr>
              <a:t>La diversificación no asegura una utilidad ni protege contra pérdidas del mercado. </a:t>
            </a:r>
          </a:p>
          <a:p>
            <a:pPr>
              <a:lnSpc>
                <a:spcPct val="80000"/>
              </a:lnSpc>
            </a:pPr>
            <a:r>
              <a:rPr lang="es-US" sz="1800" b="1" dirty="0" smtClean="0">
                <a:solidFill>
                  <a:schemeClr val="bg2"/>
                </a:solidFill>
                <a:latin typeface="+mn-lt"/>
                <a:cs typeface="Times New Roman" pitchFamily="18" charset="0"/>
              </a:rPr>
              <a:t>Revise la siguiente diapositiva para información importante sobre este servicio.</a:t>
            </a:r>
            <a:endParaRPr lang="es-US" sz="1800" b="1" dirty="0">
              <a:solidFill>
                <a:schemeClr val="bg2"/>
              </a:solidFill>
              <a:latin typeface="+mn-lt"/>
              <a:cs typeface="Times New Roman" pitchFamily="18" charset="0"/>
            </a:endParaRPr>
          </a:p>
        </p:txBody>
      </p:sp>
      <p:sp>
        <p:nvSpPr>
          <p:cNvPr id="9" name="Title 1"/>
          <p:cNvSpPr>
            <a:spLocks noGrp="1"/>
          </p:cNvSpPr>
          <p:nvPr>
            <p:ph type="title"/>
          </p:nvPr>
        </p:nvSpPr>
        <p:spPr bwMode="auto">
          <a:xfrm>
            <a:off x="457200" y="6667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US" dirty="0" smtClean="0"/>
              <a:t>Inversión de una sola elección a través de su plan</a:t>
            </a:r>
          </a:p>
        </p:txBody>
      </p:sp>
      <p:sp>
        <p:nvSpPr>
          <p:cNvPr id="12" name="Text Box 17"/>
          <p:cNvSpPr txBox="1">
            <a:spLocks noChangeArrowheads="1"/>
          </p:cNvSpPr>
          <p:nvPr/>
        </p:nvSpPr>
        <p:spPr bwMode="auto">
          <a:xfrm>
            <a:off x="1057275" y="1763713"/>
            <a:ext cx="6905625" cy="784830"/>
          </a:xfrm>
          <a:prstGeom prst="rect">
            <a:avLst/>
          </a:prstGeom>
          <a:noFill/>
          <a:ln w="9525">
            <a:noFill/>
            <a:miter lim="800000"/>
            <a:headEnd/>
            <a:tailEnd/>
          </a:ln>
        </p:spPr>
        <p:txBody>
          <a:bodyPr>
            <a:prstTxWarp prst="textNoShape">
              <a:avLst/>
            </a:prstTxWarp>
            <a:spAutoFit/>
          </a:bodyPr>
          <a:lstStyle/>
          <a:p>
            <a:pPr algn="ctr" eaLnBrk="0" hangingPunct="0">
              <a:lnSpc>
                <a:spcPts val="2700"/>
              </a:lnSpc>
            </a:pPr>
            <a:r>
              <a:rPr lang="es-US" dirty="0" smtClean="0">
                <a:latin typeface="Calibri" charset="0"/>
              </a:rPr>
              <a:t>Una oportunidad para diversificar su cartera, y mantener su mezcla, con una decisión</a:t>
            </a:r>
            <a:endParaRPr lang="es-US" i="1" dirty="0">
              <a:latin typeface="Calibri" charset="0"/>
            </a:endParaRPr>
          </a:p>
        </p:txBody>
      </p:sp>
    </p:spTree>
    <p:extLst>
      <p:ext uri="{BB962C8B-B14F-4D97-AF65-F5344CB8AC3E}">
        <p14:creationId xmlns:p14="http://schemas.microsoft.com/office/powerpoint/2010/main" val="41513748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1187" y="2970486"/>
            <a:ext cx="1623609" cy="140903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9193" y="2970486"/>
            <a:ext cx="1623609" cy="1409038"/>
          </a:xfrm>
          <a:prstGeom prst="rect">
            <a:avLst/>
          </a:prstGeom>
        </p:spPr>
      </p:pic>
      <p:sp>
        <p:nvSpPr>
          <p:cNvPr id="18" name="TextBox 14">
            <a:hlinkClick r:id="rId5" action="ppaction://hlinksldjump"/>
          </p:cNvPr>
          <p:cNvSpPr txBox="1">
            <a:spLocks noChangeArrowheads="1"/>
          </p:cNvSpPr>
          <p:nvPr/>
        </p:nvSpPr>
        <p:spPr bwMode="auto">
          <a:xfrm>
            <a:off x="2345472" y="4379524"/>
            <a:ext cx="2051050" cy="646331"/>
          </a:xfrm>
          <a:prstGeom prst="rect">
            <a:avLst/>
          </a:prstGeom>
          <a:noFill/>
          <a:ln w="9525">
            <a:noFill/>
            <a:miter lim="800000"/>
            <a:headEnd/>
            <a:tailEnd/>
          </a:ln>
        </p:spPr>
        <p:txBody>
          <a:bodyPr>
            <a:prstTxWarp prst="textNoShape">
              <a:avLst/>
            </a:prstTxWarp>
            <a:spAutoFit/>
          </a:bodyPr>
          <a:lstStyle/>
          <a:p>
            <a:pPr algn="ctr" eaLnBrk="0" hangingPunct="0">
              <a:lnSpc>
                <a:spcPct val="90000"/>
              </a:lnSpc>
              <a:spcAft>
                <a:spcPct val="30000"/>
              </a:spcAft>
              <a:tabLst>
                <a:tab pos="227013" algn="l"/>
              </a:tabLst>
            </a:pPr>
            <a:r>
              <a:rPr lang="es-US" sz="2000" dirty="0" smtClean="0">
                <a:latin typeface="Calibri" pitchFamily="-123" charset="0"/>
              </a:rPr>
              <a:t>Fondos de fecha especificada</a:t>
            </a:r>
            <a:endParaRPr lang="es-US" sz="2000" dirty="0">
              <a:latin typeface="Calibri" pitchFamily="-123" charset="0"/>
            </a:endParaRPr>
          </a:p>
        </p:txBody>
      </p:sp>
      <p:sp>
        <p:nvSpPr>
          <p:cNvPr id="19" name="TextBox 14">
            <a:hlinkClick r:id="rId5" action="ppaction://hlinksldjump"/>
          </p:cNvPr>
          <p:cNvSpPr txBox="1">
            <a:spLocks noChangeArrowheads="1"/>
          </p:cNvSpPr>
          <p:nvPr/>
        </p:nvSpPr>
        <p:spPr bwMode="auto">
          <a:xfrm>
            <a:off x="4747466" y="4379524"/>
            <a:ext cx="2051050" cy="923330"/>
          </a:xfrm>
          <a:prstGeom prst="rect">
            <a:avLst/>
          </a:prstGeom>
          <a:noFill/>
          <a:ln w="9525">
            <a:noFill/>
            <a:miter lim="800000"/>
            <a:headEnd/>
            <a:tailEnd/>
          </a:ln>
        </p:spPr>
        <p:txBody>
          <a:bodyPr>
            <a:prstTxWarp prst="textNoShape">
              <a:avLst/>
            </a:prstTxWarp>
            <a:spAutoFit/>
          </a:bodyPr>
          <a:lstStyle/>
          <a:p>
            <a:pPr algn="ctr" eaLnBrk="0" hangingPunct="0">
              <a:lnSpc>
                <a:spcPct val="90000"/>
              </a:lnSpc>
              <a:spcAft>
                <a:spcPct val="30000"/>
              </a:spcAft>
              <a:tabLst>
                <a:tab pos="227013" algn="l"/>
              </a:tabLst>
            </a:pPr>
            <a:r>
              <a:rPr lang="es-US" sz="2000" dirty="0" smtClean="0">
                <a:latin typeface="Calibri" pitchFamily="-123" charset="0"/>
              </a:rPr>
              <a:t>Fondos de asignación de activos</a:t>
            </a:r>
            <a:endParaRPr lang="es-US" sz="2000" dirty="0">
              <a:latin typeface="Calibri" pitchFamily="-123" charset="0"/>
            </a:endParaRPr>
          </a:p>
        </p:txBody>
      </p:sp>
      <p:sp>
        <p:nvSpPr>
          <p:cNvPr id="9" name="TextBox 8"/>
          <p:cNvSpPr txBox="1"/>
          <p:nvPr/>
        </p:nvSpPr>
        <p:spPr>
          <a:xfrm>
            <a:off x="700924" y="5896901"/>
            <a:ext cx="7930729" cy="757130"/>
          </a:xfrm>
          <a:prstGeom prst="rect">
            <a:avLst/>
          </a:prstGeom>
          <a:noFill/>
        </p:spPr>
        <p:txBody>
          <a:bodyPr wrap="square" rtlCol="0">
            <a:spAutoFit/>
          </a:bodyPr>
          <a:lstStyle/>
          <a:p>
            <a:pPr>
              <a:lnSpc>
                <a:spcPct val="80000"/>
              </a:lnSpc>
            </a:pPr>
            <a:r>
              <a:rPr lang="es-US" sz="1800" dirty="0" smtClean="0">
                <a:solidFill>
                  <a:schemeClr val="bg2"/>
                </a:solidFill>
                <a:latin typeface="+mn-lt"/>
                <a:cs typeface="Times New Roman" pitchFamily="18" charset="0"/>
              </a:rPr>
              <a:t>La diversificación no asegura una utilidad ni protege contra pérdidas del mercado.</a:t>
            </a:r>
          </a:p>
          <a:p>
            <a:pPr>
              <a:lnSpc>
                <a:spcPct val="80000"/>
              </a:lnSpc>
            </a:pPr>
            <a:r>
              <a:rPr lang="es-US" sz="1800" b="1" dirty="0" smtClean="0">
                <a:solidFill>
                  <a:schemeClr val="bg2"/>
                </a:solidFill>
                <a:latin typeface="+mn-lt"/>
                <a:cs typeface="Times New Roman" pitchFamily="18" charset="0"/>
              </a:rPr>
              <a:t>Revise las siguientes diapositivas para información </a:t>
            </a:r>
            <a:r>
              <a:rPr lang="es-US" sz="1800" b="1" dirty="0" smtClean="0">
                <a:solidFill>
                  <a:srgbClr val="808080"/>
                </a:solidFill>
                <a:latin typeface="Calibri"/>
                <a:cs typeface="Times New Roman" pitchFamily="18" charset="0"/>
              </a:rPr>
              <a:t>importante </a:t>
            </a:r>
            <a:r>
              <a:rPr lang="es-US" sz="1800" b="1" dirty="0" smtClean="0">
                <a:solidFill>
                  <a:schemeClr val="bg2"/>
                </a:solidFill>
                <a:latin typeface="+mn-lt"/>
                <a:cs typeface="Times New Roman" pitchFamily="18" charset="0"/>
              </a:rPr>
              <a:t>sobre cada uno de estos servicios y productos.</a:t>
            </a:r>
            <a:endParaRPr lang="es-US" sz="1800" b="1" dirty="0">
              <a:solidFill>
                <a:schemeClr val="bg2"/>
              </a:solidFill>
              <a:latin typeface="+mn-lt"/>
              <a:cs typeface="Times New Roman" pitchFamily="18" charset="0"/>
            </a:endParaRPr>
          </a:p>
        </p:txBody>
      </p:sp>
      <p:sp>
        <p:nvSpPr>
          <p:cNvPr id="12" name="Title 1"/>
          <p:cNvSpPr>
            <a:spLocks noGrp="1"/>
          </p:cNvSpPr>
          <p:nvPr>
            <p:ph type="title"/>
          </p:nvPr>
        </p:nvSpPr>
        <p:spPr bwMode="auto">
          <a:xfrm>
            <a:off x="457200" y="6667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US" dirty="0" smtClean="0"/>
              <a:t>Inversión de una sola elección a través de su plan</a:t>
            </a:r>
          </a:p>
        </p:txBody>
      </p:sp>
      <p:sp>
        <p:nvSpPr>
          <p:cNvPr id="14" name="Text Box 17"/>
          <p:cNvSpPr txBox="1">
            <a:spLocks noChangeArrowheads="1"/>
          </p:cNvSpPr>
          <p:nvPr/>
        </p:nvSpPr>
        <p:spPr bwMode="auto">
          <a:xfrm>
            <a:off x="1057275" y="1763713"/>
            <a:ext cx="6905625" cy="784830"/>
          </a:xfrm>
          <a:prstGeom prst="rect">
            <a:avLst/>
          </a:prstGeom>
          <a:noFill/>
          <a:ln w="9525">
            <a:noFill/>
            <a:miter lim="800000"/>
            <a:headEnd/>
            <a:tailEnd/>
          </a:ln>
        </p:spPr>
        <p:txBody>
          <a:bodyPr>
            <a:prstTxWarp prst="textNoShape">
              <a:avLst/>
            </a:prstTxWarp>
            <a:spAutoFit/>
          </a:bodyPr>
          <a:lstStyle/>
          <a:p>
            <a:pPr algn="ctr" eaLnBrk="0" hangingPunct="0">
              <a:lnSpc>
                <a:spcPts val="2700"/>
              </a:lnSpc>
            </a:pPr>
            <a:r>
              <a:rPr lang="es-US" dirty="0" smtClean="0">
                <a:latin typeface="Calibri" charset="0"/>
              </a:rPr>
              <a:t>Una oportunidad para diversificar su cartera, y mantener su mezcla, con una decisión</a:t>
            </a:r>
            <a:endParaRPr lang="es-US" i="1" dirty="0">
              <a:latin typeface="Calibri" charset="0"/>
            </a:endParaRPr>
          </a:p>
        </p:txBody>
      </p:sp>
    </p:spTree>
    <p:extLst>
      <p:ext uri="{BB962C8B-B14F-4D97-AF65-F5344CB8AC3E}">
        <p14:creationId xmlns:p14="http://schemas.microsoft.com/office/powerpoint/2010/main" val="36602743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17"/>
                                        </p:tgtEl>
                                      </p:cBhvr>
                                    </p:animEffect>
                                    <p:animScale>
                                      <p:cBhvr>
                                        <p:cTn id="14" dur="250" autoRev="1" fill="hold"/>
                                        <p:tgtEl>
                                          <p:spTgt spid="17"/>
                                        </p:tgtEl>
                                      </p:cBhvr>
                                      <p:by x="105000" y="105000"/>
                                    </p:animScale>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6" presetClass="emph" presetSubtype="0" fill="hold" nodeType="afterEffect">
                                  <p:stCondLst>
                                    <p:cond delay="0"/>
                                  </p:stCondLst>
                                  <p:childTnLst>
                                    <p:animEffect transition="out" filter="fade">
                                      <p:cBhvr>
                                        <p:cTn id="23" dur="500" tmFilter="0, 0; .2, .5; .8, .5; 1, 0"/>
                                        <p:tgtEl>
                                          <p:spTgt spid="16"/>
                                        </p:tgtEl>
                                      </p:cBhvr>
                                    </p:animEffect>
                                    <p:animScale>
                                      <p:cBhvr>
                                        <p:cTn id="24" dur="250" autoRev="1" fill="hold"/>
                                        <p:tgtEl>
                                          <p:spTgt spid="16"/>
                                        </p:tgtEl>
                                      </p:cBhvr>
                                      <p:by x="105000" y="105000"/>
                                    </p:animScale>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9"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8398" y="2637183"/>
            <a:ext cx="1839695" cy="1596567"/>
          </a:xfrm>
          <a:prstGeom prst="rect">
            <a:avLst/>
          </a:prstGeom>
        </p:spPr>
      </p:pic>
      <p:sp>
        <p:nvSpPr>
          <p:cNvPr id="18" name="TextBox 14">
            <a:hlinkClick r:id="rId4" action="ppaction://hlinksldjump"/>
          </p:cNvPr>
          <p:cNvSpPr txBox="1">
            <a:spLocks noChangeArrowheads="1"/>
          </p:cNvSpPr>
          <p:nvPr/>
        </p:nvSpPr>
        <p:spPr bwMode="auto">
          <a:xfrm>
            <a:off x="3398598" y="4409245"/>
            <a:ext cx="2319293" cy="646331"/>
          </a:xfrm>
          <a:prstGeom prst="rect">
            <a:avLst/>
          </a:prstGeom>
          <a:noFill/>
          <a:ln w="9525">
            <a:noFill/>
            <a:miter lim="800000"/>
            <a:headEnd/>
            <a:tailEnd/>
          </a:ln>
        </p:spPr>
        <p:txBody>
          <a:bodyPr wrap="square">
            <a:prstTxWarp prst="textNoShape">
              <a:avLst/>
            </a:prstTxWarp>
            <a:spAutoFit/>
          </a:bodyPr>
          <a:lstStyle/>
          <a:p>
            <a:pPr algn="ctr" eaLnBrk="0" hangingPunct="0">
              <a:lnSpc>
                <a:spcPct val="90000"/>
              </a:lnSpc>
              <a:spcAft>
                <a:spcPct val="30000"/>
              </a:spcAft>
              <a:tabLst>
                <a:tab pos="227013" algn="l"/>
              </a:tabLst>
            </a:pPr>
            <a:r>
              <a:rPr lang="es-US" sz="2000" dirty="0" smtClean="0">
                <a:latin typeface="Calibri" pitchFamily="-123" charset="0"/>
              </a:rPr>
              <a:t>Fondos de fecha especificada</a:t>
            </a:r>
            <a:endParaRPr lang="es-US" sz="2000" dirty="0">
              <a:latin typeface="Calibri" pitchFamily="-123" charset="0"/>
            </a:endParaRPr>
          </a:p>
        </p:txBody>
      </p:sp>
      <p:sp>
        <p:nvSpPr>
          <p:cNvPr id="13" name="TextBox 12"/>
          <p:cNvSpPr txBox="1"/>
          <p:nvPr/>
        </p:nvSpPr>
        <p:spPr>
          <a:xfrm>
            <a:off x="397565" y="5075137"/>
            <a:ext cx="8429194" cy="1865126"/>
          </a:xfrm>
          <a:prstGeom prst="rect">
            <a:avLst/>
          </a:prstGeom>
          <a:noFill/>
        </p:spPr>
        <p:txBody>
          <a:bodyPr wrap="square" rtlCol="0">
            <a:spAutoFit/>
          </a:bodyPr>
          <a:lstStyle/>
          <a:p>
            <a:pPr>
              <a:lnSpc>
                <a:spcPct val="80000"/>
              </a:lnSpc>
            </a:pPr>
            <a:r>
              <a:rPr lang="es-US" sz="1800" dirty="0" smtClean="0">
                <a:solidFill>
                  <a:srgbClr val="808080"/>
                </a:solidFill>
                <a:latin typeface="Calibri"/>
                <a:cs typeface="Times New Roman" pitchFamily="18" charset="0"/>
              </a:rPr>
              <a:t>La diversificación no asegura una utilidad ni protege contra pérdidas del mercado</a:t>
            </a:r>
            <a:r>
              <a:rPr lang="en-US" sz="1800" dirty="0" smtClean="0">
                <a:solidFill>
                  <a:schemeClr val="bg2"/>
                </a:solidFill>
                <a:latin typeface="+mn-lt"/>
                <a:cs typeface="Times New Roman" pitchFamily="18" charset="0"/>
              </a:rPr>
              <a:t>.</a:t>
            </a:r>
          </a:p>
          <a:p>
            <a:pPr>
              <a:lnSpc>
                <a:spcPct val="80000"/>
              </a:lnSpc>
              <a:spcAft>
                <a:spcPts val="300"/>
              </a:spcAft>
            </a:pPr>
            <a:r>
              <a:rPr lang="es-ES" sz="1800" dirty="0" smtClean="0">
                <a:solidFill>
                  <a:srgbClr val="757575"/>
                </a:solidFill>
                <a:latin typeface="+mn-lt"/>
              </a:rPr>
              <a:t>Fondos de fecha o jubilación especificada están sujetos a los mismos riesgos que las clases de activos subyacentes en las cuales invierten. La asignación de activos del fondo se hace más conservadora con del tiempo, lo cual significa que el porcentaje de activos asignado a las acciones disminuirá y el porcentaje de activos asignado a los bonos aumentará a medida que se acerca a la fecha designada. Entre más alta sea la asignación del fondo a acciones, mayor es el riesgo. El valor principal del fondo no se garantiza en ningún momento, incluyendo en la fecha designada o después</a:t>
            </a:r>
            <a:r>
              <a:rPr lang="en-US" sz="1800" dirty="0" smtClean="0">
                <a:solidFill>
                  <a:srgbClr val="757575"/>
                </a:solidFill>
                <a:latin typeface="+mn-lt"/>
              </a:rPr>
              <a:t>.</a:t>
            </a:r>
            <a:endParaRPr lang="en-US" sz="1800" dirty="0">
              <a:solidFill>
                <a:srgbClr val="757575"/>
              </a:solidFill>
              <a:latin typeface="+mn-lt"/>
            </a:endParaRPr>
          </a:p>
        </p:txBody>
      </p:sp>
      <p:sp>
        <p:nvSpPr>
          <p:cNvPr id="8" name="Title 1"/>
          <p:cNvSpPr>
            <a:spLocks noGrp="1"/>
          </p:cNvSpPr>
          <p:nvPr>
            <p:ph type="title"/>
          </p:nvPr>
        </p:nvSpPr>
        <p:spPr bwMode="auto">
          <a:xfrm>
            <a:off x="457200" y="6667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US" dirty="0" smtClean="0"/>
              <a:t>Inversión de una sola elección a través de su plan</a:t>
            </a:r>
          </a:p>
        </p:txBody>
      </p:sp>
      <p:sp>
        <p:nvSpPr>
          <p:cNvPr id="9" name="Text Box 17"/>
          <p:cNvSpPr txBox="1">
            <a:spLocks noChangeArrowheads="1"/>
          </p:cNvSpPr>
          <p:nvPr/>
        </p:nvSpPr>
        <p:spPr bwMode="auto">
          <a:xfrm>
            <a:off x="1057275" y="1763713"/>
            <a:ext cx="6905625" cy="784830"/>
          </a:xfrm>
          <a:prstGeom prst="rect">
            <a:avLst/>
          </a:prstGeom>
          <a:noFill/>
          <a:ln w="9525">
            <a:noFill/>
            <a:miter lim="800000"/>
            <a:headEnd/>
            <a:tailEnd/>
          </a:ln>
        </p:spPr>
        <p:txBody>
          <a:bodyPr>
            <a:prstTxWarp prst="textNoShape">
              <a:avLst/>
            </a:prstTxWarp>
            <a:spAutoFit/>
          </a:bodyPr>
          <a:lstStyle/>
          <a:p>
            <a:pPr algn="ctr" eaLnBrk="0" hangingPunct="0">
              <a:lnSpc>
                <a:spcPts val="2700"/>
              </a:lnSpc>
            </a:pPr>
            <a:r>
              <a:rPr lang="es-US" dirty="0" smtClean="0">
                <a:latin typeface="Calibri" charset="0"/>
              </a:rPr>
              <a:t>Una oportunidad para diversificar su cartera, y mantener su mezcla, con una decisión</a:t>
            </a:r>
            <a:endParaRPr lang="es-US" i="1" dirty="0">
              <a:latin typeface="Calibri" charset="0"/>
            </a:endParaRPr>
          </a:p>
        </p:txBody>
      </p:sp>
    </p:spTree>
    <p:extLst>
      <p:ext uri="{BB962C8B-B14F-4D97-AF65-F5344CB8AC3E}">
        <p14:creationId xmlns:p14="http://schemas.microsoft.com/office/powerpoint/2010/main" val="30876548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7"/>
                                        </p:tgtEl>
                                      </p:cBhvr>
                                    </p:animEffect>
                                    <p:animScale>
                                      <p:cBhvr>
                                        <p:cTn id="11" dur="250" autoRev="1" fill="hold"/>
                                        <p:tgtEl>
                                          <p:spTgt spid="17"/>
                                        </p:tgtEl>
                                      </p:cBhvr>
                                      <p:by x="105000" y="105000"/>
                                    </p:animScale>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2815"/>
            <a:ext cx="8154537" cy="909257"/>
          </a:xfrm>
        </p:spPr>
        <p:txBody>
          <a:bodyPr/>
          <a:lstStyle/>
          <a:p>
            <a:r>
              <a:rPr lang="es-US" sz="3000" dirty="0" smtClean="0"/>
              <a:t>Información importante:</a:t>
            </a:r>
            <a:br>
              <a:rPr lang="es-US" sz="3000" dirty="0" smtClean="0"/>
            </a:br>
            <a:r>
              <a:rPr lang="es-US" sz="2000" dirty="0" smtClean="0"/>
              <a:t>PortfolioXpress, Fondos de fecha especificada, Cuenta administrada </a:t>
            </a:r>
            <a:r>
              <a:rPr lang="es-US" sz="2000" i="1" dirty="0" smtClean="0"/>
              <a:t>(</a:t>
            </a:r>
            <a:r>
              <a:rPr lang="es-US" sz="2000" i="1" dirty="0" err="1" smtClean="0"/>
              <a:t>Managed</a:t>
            </a:r>
            <a:r>
              <a:rPr lang="es-US" sz="2000" i="1" dirty="0" smtClean="0"/>
              <a:t> </a:t>
            </a:r>
            <a:r>
              <a:rPr lang="es-US" sz="2000" i="1" dirty="0" err="1" smtClean="0"/>
              <a:t>Account</a:t>
            </a:r>
            <a:r>
              <a:rPr lang="es-US" sz="2000" i="1" dirty="0" smtClean="0"/>
              <a:t>)</a:t>
            </a:r>
            <a:r>
              <a:rPr lang="es-US" sz="2000" dirty="0" smtClean="0"/>
              <a:t>, Fondos de asignación de activos</a:t>
            </a:r>
            <a:endParaRPr lang="es-US" sz="2000" dirty="0"/>
          </a:p>
        </p:txBody>
      </p:sp>
      <p:sp>
        <p:nvSpPr>
          <p:cNvPr id="3" name="TextBox 2"/>
          <p:cNvSpPr txBox="1"/>
          <p:nvPr/>
        </p:nvSpPr>
        <p:spPr>
          <a:xfrm>
            <a:off x="228600" y="1365789"/>
            <a:ext cx="8782050" cy="5262979"/>
          </a:xfrm>
          <a:prstGeom prst="rect">
            <a:avLst/>
          </a:prstGeom>
          <a:noFill/>
        </p:spPr>
        <p:txBody>
          <a:bodyPr wrap="square" rtlCol="0">
            <a:spAutoFit/>
          </a:bodyPr>
          <a:lstStyle/>
          <a:p>
            <a:pPr>
              <a:lnSpc>
                <a:spcPct val="80000"/>
              </a:lnSpc>
              <a:spcAft>
                <a:spcPts val="0"/>
              </a:spcAft>
            </a:pPr>
            <a:endParaRPr lang="es-US" sz="1500" b="1" spc="-20" dirty="0" smtClean="0">
              <a:latin typeface="+mn-lt"/>
            </a:endParaRPr>
          </a:p>
          <a:p>
            <a:pPr>
              <a:lnSpc>
                <a:spcPct val="80000"/>
              </a:lnSpc>
              <a:spcAft>
                <a:spcPts val="0"/>
              </a:spcAft>
            </a:pPr>
            <a:r>
              <a:rPr lang="es-US" sz="1500" b="1" spc="-20" dirty="0" err="1" smtClean="0">
                <a:latin typeface="+mn-lt"/>
              </a:rPr>
              <a:t>PortfolioXpress</a:t>
            </a:r>
            <a:r>
              <a:rPr lang="es-US" sz="1500" b="1" spc="-20" dirty="0" smtClean="0">
                <a:latin typeface="+mn-lt"/>
              </a:rPr>
              <a:t> </a:t>
            </a:r>
            <a:r>
              <a:rPr lang="es-US" sz="1500" spc="-20" dirty="0" smtClean="0">
                <a:latin typeface="+mn-lt"/>
              </a:rPr>
              <a:t>es una marca de servicio registrada de </a:t>
            </a:r>
            <a:r>
              <a:rPr lang="es-US" sz="1500" spc="-20" dirty="0" err="1" smtClean="0">
                <a:latin typeface="+mn-lt"/>
              </a:rPr>
              <a:t>Transamerica</a:t>
            </a:r>
            <a:r>
              <a:rPr lang="es-US" sz="1500" spc="-20" dirty="0" smtClean="0">
                <a:latin typeface="+mn-lt"/>
              </a:rPr>
              <a:t> </a:t>
            </a:r>
            <a:r>
              <a:rPr lang="es-US" sz="1500" spc="-20" dirty="0" err="1" smtClean="0">
                <a:latin typeface="+mn-lt"/>
              </a:rPr>
              <a:t>Retirement</a:t>
            </a:r>
            <a:r>
              <a:rPr lang="es-US" sz="1500" spc="-20" dirty="0" smtClean="0">
                <a:latin typeface="+mn-lt"/>
              </a:rPr>
              <a:t> </a:t>
            </a:r>
            <a:r>
              <a:rPr lang="es-US" sz="1500" spc="-20" dirty="0" err="1" smtClean="0">
                <a:latin typeface="+mn-lt"/>
              </a:rPr>
              <a:t>Solutions</a:t>
            </a:r>
            <a:r>
              <a:rPr lang="es-US" sz="1500" spc="-20" dirty="0" smtClean="0">
                <a:latin typeface="+mn-lt"/>
              </a:rPr>
              <a:t> </a:t>
            </a:r>
            <a:r>
              <a:rPr lang="es-US" sz="1500" spc="-20" dirty="0" err="1" smtClean="0">
                <a:latin typeface="+mn-lt"/>
              </a:rPr>
              <a:t>Corporation</a:t>
            </a:r>
            <a:r>
              <a:rPr lang="es-US" sz="1500" spc="-20" dirty="0" smtClean="0">
                <a:latin typeface="+mn-lt"/>
              </a:rPr>
              <a:t> (</a:t>
            </a:r>
            <a:r>
              <a:rPr lang="es-US" sz="1500" spc="-20" dirty="0" err="1" smtClean="0">
                <a:latin typeface="+mn-lt"/>
              </a:rPr>
              <a:t>Transamerica</a:t>
            </a:r>
            <a:r>
              <a:rPr lang="es-US" sz="1500" spc="-20" dirty="0" smtClean="0">
                <a:latin typeface="+mn-lt"/>
              </a:rPr>
              <a:t>).  </a:t>
            </a:r>
            <a:r>
              <a:rPr lang="es-US" sz="1500" b="1" spc="-20" dirty="0" err="1" smtClean="0">
                <a:latin typeface="+mn-lt"/>
              </a:rPr>
              <a:t>PortfolioXpress</a:t>
            </a:r>
            <a:r>
              <a:rPr lang="es-US" sz="1500" spc="-20" dirty="0" smtClean="0">
                <a:latin typeface="+mn-lt"/>
              </a:rPr>
              <a:t> </a:t>
            </a:r>
            <a:r>
              <a:rPr lang="es-ES" sz="1500" spc="-20" dirty="0" smtClean="0">
                <a:latin typeface="+mn-lt"/>
              </a:rPr>
              <a:t>presenta una serie de modelos de asignación de activos, hasta y después de un año de jubilación designado. Usted es el único responsable de la selección del año de jubilación y la preferencia de riesgo. Al suscribirse a este servicio, usted autoriza todas las mezclas de asignación de activos y todas las transacciones automáticas de reequilibrio que se realizarán con el tiempo en su cuenta, a medida que se acerca su año de jubilación seleccionado. Si se suscribe, debería revisar cuidadosamente el acuerdo de servicio para más información sobre los honorarios y otros términos y condiciones que puedan aplicar a este servicio</a:t>
            </a:r>
            <a:r>
              <a:rPr lang="es-US" sz="1500" spc="-20" dirty="0" smtClean="0">
                <a:latin typeface="+mn-lt"/>
              </a:rPr>
              <a:t>. </a:t>
            </a:r>
            <a:r>
              <a:rPr lang="es-ES" sz="1500" spc="-20" dirty="0" smtClean="0">
                <a:latin typeface="+mn-lt"/>
              </a:rPr>
              <a:t>Las carteras de fecha especificada de jubilación están sujetas a los mismos riesgos que las clases de activos subyacentes en las cuales invierten. Entre más alta sea la asignación de la cartera a acciones, mayor es el riesgo. El valor principal de la cartera no se garantiza en ningún momento, incluyendo en la fecha objetiva o después.</a:t>
            </a:r>
            <a:endParaRPr lang="es-US" sz="1500" spc="-20" dirty="0" smtClean="0">
              <a:latin typeface="+mn-lt"/>
            </a:endParaRPr>
          </a:p>
          <a:p>
            <a:pPr>
              <a:lnSpc>
                <a:spcPct val="80000"/>
              </a:lnSpc>
              <a:spcAft>
                <a:spcPts val="0"/>
              </a:spcAft>
            </a:pPr>
            <a:r>
              <a:rPr lang="es-US" sz="1500" b="1" spc="-20" dirty="0" smtClean="0">
                <a:latin typeface="+mn-lt"/>
              </a:rPr>
              <a:t>Fondos/carteras de fecha o jubilación especificada</a:t>
            </a:r>
            <a:r>
              <a:rPr lang="es-US" sz="1500" spc="-20" dirty="0" smtClean="0">
                <a:latin typeface="+mn-lt"/>
              </a:rPr>
              <a:t> están sujetos </a:t>
            </a:r>
            <a:r>
              <a:rPr lang="es-ES" sz="1500" spc="-20" dirty="0" smtClean="0">
                <a:latin typeface="+mn-lt"/>
              </a:rPr>
              <a:t>a los mismos riesgos que las clases de activos subyacentes en las cuales invierten. La asignación de activos de la cartera se hace más conservadora con el tiempo, lo cual significa que el porcentaje de activos asignado a las acciones disminuirá y el porcentaje de activos asignado a los bonos aumentará a medida que se acerca a la fecha designada. Entre más alta sea la asignación de la cartera a acciones, mayor es el riesgo. El valor principal de la cartera no se garantiza en ningún momento, incluyendo en la fecha designada o después.</a:t>
            </a:r>
            <a:endParaRPr lang="es-US" sz="1500" spc="-20" dirty="0" smtClean="0">
              <a:latin typeface="+mn-lt"/>
            </a:endParaRPr>
          </a:p>
          <a:p>
            <a:pPr>
              <a:lnSpc>
                <a:spcPct val="80000"/>
              </a:lnSpc>
              <a:spcAft>
                <a:spcPts val="0"/>
              </a:spcAft>
            </a:pPr>
            <a:r>
              <a:rPr lang="es-US" sz="1500" b="1" spc="-20" dirty="0" smtClean="0">
                <a:latin typeface="+mn-lt"/>
              </a:rPr>
              <a:t>Cuenta administrada </a:t>
            </a:r>
            <a:r>
              <a:rPr lang="es-US" sz="1500" b="1" i="1" spc="-20" dirty="0" smtClean="0">
                <a:latin typeface="+mn-lt"/>
              </a:rPr>
              <a:t>(</a:t>
            </a:r>
            <a:r>
              <a:rPr lang="es-US" sz="1500" b="1" i="1" spc="-20" dirty="0" err="1" smtClean="0">
                <a:latin typeface="+mn-lt"/>
              </a:rPr>
              <a:t>Managed</a:t>
            </a:r>
            <a:r>
              <a:rPr lang="es-US" sz="1500" b="1" i="1" spc="-20" dirty="0" smtClean="0">
                <a:latin typeface="+mn-lt"/>
              </a:rPr>
              <a:t> </a:t>
            </a:r>
            <a:r>
              <a:rPr lang="es-US" sz="1500" b="1" i="1" spc="-20" dirty="0" err="1" smtClean="0">
                <a:latin typeface="+mn-lt"/>
              </a:rPr>
              <a:t>Account</a:t>
            </a:r>
            <a:r>
              <a:rPr lang="es-US" sz="1500" b="1" i="1" spc="-20" dirty="0" smtClean="0">
                <a:latin typeface="+mn-lt"/>
              </a:rPr>
              <a:t>)</a:t>
            </a:r>
            <a:r>
              <a:rPr lang="es-US" sz="1500" spc="-20" dirty="0" smtClean="0">
                <a:latin typeface="+mn-lt"/>
              </a:rPr>
              <a:t>: </a:t>
            </a:r>
            <a:r>
              <a:rPr lang="es-US" sz="1500" spc="-20" dirty="0" err="1" smtClean="0">
                <a:latin typeface="+mn-lt"/>
              </a:rPr>
              <a:t>Ibbotson</a:t>
            </a:r>
            <a:r>
              <a:rPr lang="es-US" sz="1500" spc="-20" dirty="0" smtClean="0">
                <a:latin typeface="+mn-lt"/>
              </a:rPr>
              <a:t> </a:t>
            </a:r>
            <a:r>
              <a:rPr lang="es-US" sz="1500" spc="-20" dirty="0" err="1" smtClean="0">
                <a:latin typeface="+mn-lt"/>
              </a:rPr>
              <a:t>Associates</a:t>
            </a:r>
            <a:r>
              <a:rPr lang="es-US" sz="1500" spc="-20" dirty="0" smtClean="0">
                <a:latin typeface="+mn-lt"/>
              </a:rPr>
              <a:t>® (</a:t>
            </a:r>
            <a:r>
              <a:rPr lang="es-US" sz="1500" spc="-20" dirty="0" err="1" smtClean="0">
                <a:latin typeface="+mn-lt"/>
              </a:rPr>
              <a:t>Ibbotson</a:t>
            </a:r>
            <a:r>
              <a:rPr lang="es-US" sz="1500" spc="-20" dirty="0" smtClean="0">
                <a:latin typeface="+mn-lt"/>
              </a:rPr>
              <a:t>) es un asesor de inversión independiente tercero, registrado con la SEC, que suministra consejos de inversión y metodologías de administración de carteras para el servicio de cuenta administrada. Ni </a:t>
            </a:r>
            <a:r>
              <a:rPr lang="es-US" sz="1500" spc="-20" dirty="0" err="1" smtClean="0">
                <a:latin typeface="+mn-lt"/>
              </a:rPr>
              <a:t>Transamerica</a:t>
            </a:r>
            <a:r>
              <a:rPr lang="es-US" sz="1500" spc="-20" dirty="0" smtClean="0">
                <a:latin typeface="+mn-lt"/>
              </a:rPr>
              <a:t> ni </a:t>
            </a:r>
            <a:r>
              <a:rPr lang="es-US" sz="1500" spc="-20" dirty="0" err="1" smtClean="0">
                <a:latin typeface="+mn-lt"/>
              </a:rPr>
              <a:t>Ibbotson</a:t>
            </a:r>
            <a:r>
              <a:rPr lang="es-US" sz="1500" spc="-20" dirty="0" smtClean="0">
                <a:latin typeface="+mn-lt"/>
              </a:rPr>
              <a:t> son responsables de seleccionar las opciones de inversión básicas disponibles en el plan. Un honorario separado y otros términos y condiciones aplican para los servicios de cuenta administrada. </a:t>
            </a:r>
          </a:p>
          <a:p>
            <a:pPr>
              <a:lnSpc>
                <a:spcPct val="80000"/>
              </a:lnSpc>
              <a:spcAft>
                <a:spcPts val="0"/>
              </a:spcAft>
            </a:pPr>
            <a:r>
              <a:rPr lang="es-US" sz="1500" b="1" spc="-20" dirty="0" smtClean="0">
                <a:latin typeface="+mn-lt"/>
              </a:rPr>
              <a:t>Los fondos de asignación de activos </a:t>
            </a:r>
            <a:r>
              <a:rPr lang="es-US" sz="1500" spc="-20" dirty="0" smtClean="0">
                <a:latin typeface="+mn-lt"/>
              </a:rPr>
              <a:t>están sujetos a los riesgos que los fondos subyacentes en los cuales invierten. Hasta el punto que el fondo invierta más de sus activos en inversiones de acciones y en particular en acciones de capitalización pequeña o acciones extranjeras, estará sujeto a mayor riesgo que un fondo que invierte más de sus activos en fondos de bonos. Los fondos de asignación de activos llevan honorarios de administración de inversión además de los honorarios de administración de inversión y gastos de los fondos subyacentes en los cuales invierten. El valor principal de los fondos no se garantiza en ningún momento.</a:t>
            </a:r>
            <a:endParaRPr lang="es-US" sz="1500" spc="-20" dirty="0">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900" y="1881809"/>
            <a:ext cx="2329529" cy="3836090"/>
          </a:xfrm>
          <a:prstGeom prst="rect">
            <a:avLst/>
          </a:prstGeom>
          <a:noFill/>
          <a:ln w="9525">
            <a:noFill/>
            <a:miter lim="800000"/>
            <a:headEnd/>
            <a:tailEnd/>
          </a:ln>
        </p:spPr>
      </p:pic>
      <p:sp>
        <p:nvSpPr>
          <p:cNvPr id="35987" name="Title 1"/>
          <p:cNvSpPr>
            <a:spLocks noGrp="1"/>
          </p:cNvSpPr>
          <p:nvPr>
            <p:ph type="title"/>
          </p:nvPr>
        </p:nvSpPr>
        <p:spPr bwMode="auto">
          <a:xfrm>
            <a:off x="457200" y="6667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US" smtClean="0">
                <a:ea typeface="ＭＳ Ｐゴシック" pitchFamily="-60" charset="-128"/>
                <a:cs typeface="ＭＳ Ｐゴシック" pitchFamily="-60" charset="-128"/>
              </a:rPr>
              <a:t>Cómo su plan facilita </a:t>
            </a:r>
            <a:r>
              <a:rPr lang="es-US" i="1" smtClean="0">
                <a:ea typeface="ＭＳ Ｐゴシック" pitchFamily="-60" charset="-128"/>
                <a:cs typeface="ＭＳ Ｐゴシック" pitchFamily="-60" charset="-128"/>
              </a:rPr>
              <a:t>el seguimiento y administración de sus inversiones</a:t>
            </a:r>
          </a:p>
        </p:txBody>
      </p:sp>
      <p:sp>
        <p:nvSpPr>
          <p:cNvPr id="13" name="TextBox 14"/>
          <p:cNvSpPr txBox="1">
            <a:spLocks noChangeArrowheads="1"/>
          </p:cNvSpPr>
          <p:nvPr/>
        </p:nvSpPr>
        <p:spPr bwMode="auto">
          <a:xfrm>
            <a:off x="1665287" y="5417792"/>
            <a:ext cx="5627687" cy="707886"/>
          </a:xfrm>
          <a:prstGeom prst="rect">
            <a:avLst/>
          </a:prstGeom>
          <a:noFill/>
          <a:ln w="9525">
            <a:noFill/>
            <a:miter lim="800000"/>
            <a:headEnd/>
            <a:tailEnd/>
          </a:ln>
        </p:spPr>
        <p:txBody>
          <a:bodyPr>
            <a:prstTxWarp prst="textNoShape">
              <a:avLst/>
            </a:prstTxWarp>
            <a:spAutoFit/>
          </a:bodyPr>
          <a:lstStyle/>
          <a:p>
            <a:pPr algn="ctr" eaLnBrk="0" hangingPunct="0">
              <a:tabLst>
                <a:tab pos="227013" algn="l"/>
              </a:tabLst>
            </a:pPr>
            <a:r>
              <a:rPr lang="es-US" sz="2000" dirty="0" smtClean="0">
                <a:latin typeface="Calibri" pitchFamily="-60" charset="0"/>
              </a:rPr>
              <a:t>Simplemente vaya a </a:t>
            </a:r>
            <a:r>
              <a:rPr lang="es-US" sz="2000" b="1" dirty="0" smtClean="0">
                <a:latin typeface="Calibri" pitchFamily="-60" charset="0"/>
              </a:rPr>
              <a:t>TA-Retirement.com</a:t>
            </a:r>
            <a:r>
              <a:rPr lang="es-US" sz="2000" dirty="0" smtClean="0">
                <a:latin typeface="Calibri" pitchFamily="-60" charset="0"/>
              </a:rPr>
              <a:t/>
            </a:r>
            <a:br>
              <a:rPr lang="es-US" sz="2000" dirty="0" smtClean="0">
                <a:latin typeface="Calibri" pitchFamily="-60" charset="0"/>
              </a:rPr>
            </a:br>
            <a:r>
              <a:rPr lang="es-US" sz="2000" dirty="0" smtClean="0">
                <a:latin typeface="Calibri" pitchFamily="-60" charset="0"/>
              </a:rPr>
              <a:t>en su computadora, laptop o </a:t>
            </a:r>
            <a:r>
              <a:rPr lang="es-US" sz="2000" i="1" dirty="0" err="1" smtClean="0">
                <a:latin typeface="Calibri" pitchFamily="-60" charset="0"/>
              </a:rPr>
              <a:t>smartphone</a:t>
            </a:r>
            <a:r>
              <a:rPr lang="es-US" sz="2000" dirty="0" smtClean="0">
                <a:latin typeface="Calibri" pitchFamily="-60" charset="0"/>
              </a:rPr>
              <a:t>.</a:t>
            </a:r>
            <a:endParaRPr lang="es-US" sz="2000" dirty="0">
              <a:latin typeface="Calibri" pitchFamily="-60"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846" y="2033503"/>
            <a:ext cx="3452046" cy="2885994"/>
          </a:xfrm>
          <a:prstGeom prst="roundRect">
            <a:avLst>
              <a:gd name="adj" fmla="val 8594"/>
            </a:avLst>
          </a:prstGeom>
          <a:solidFill>
            <a:srgbClr val="FFFFFF">
              <a:shade val="85000"/>
            </a:srgbClr>
          </a:solidFill>
          <a:ln>
            <a:noFill/>
          </a:ln>
          <a:effectLst>
            <a:reflection blurRad="6350" stA="52000" endA="300" endPos="15000" dir="5400000" sy="-100000" algn="bl" rotWithShape="0"/>
          </a:effectLst>
        </p:spPr>
      </p:pic>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1326" y="2398642"/>
            <a:ext cx="2133256" cy="1404731"/>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2650" y="1074923"/>
            <a:ext cx="4693127" cy="5325877"/>
          </a:xfrm>
          <a:prstGeom prst="rect">
            <a:avLst/>
          </a:prstGeom>
          <a:noFill/>
          <a:ln w="9525">
            <a:noFill/>
            <a:miter lim="800000"/>
            <a:headEnd/>
            <a:tailEnd/>
          </a:ln>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t="11709"/>
          <a:stretch>
            <a:fillRect/>
          </a:stretch>
        </p:blipFill>
        <p:spPr bwMode="auto">
          <a:xfrm>
            <a:off x="2346693" y="1428751"/>
            <a:ext cx="4206507" cy="3676650"/>
          </a:xfrm>
          <a:prstGeom prst="rect">
            <a:avLst/>
          </a:prstGeom>
          <a:noFill/>
          <a:ln w="9525">
            <a:noFill/>
            <a:miter lim="800000"/>
            <a:headEnd/>
            <a:tailEnd/>
          </a:ln>
        </p:spPr>
      </p:pic>
      <p:sp>
        <p:nvSpPr>
          <p:cNvPr id="10" name="Title 1"/>
          <p:cNvSpPr>
            <a:spLocks noGrp="1"/>
          </p:cNvSpPr>
          <p:nvPr>
            <p:ph type="title"/>
          </p:nvPr>
        </p:nvSpPr>
        <p:spPr bwMode="auto">
          <a:xfrm>
            <a:off x="457200" y="6667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US" sz="3500" dirty="0" smtClean="0">
                <a:ea typeface="ＭＳ Ｐゴシック" pitchFamily="-60" charset="-128"/>
                <a:cs typeface="ＭＳ Ｐゴシック" pitchFamily="-60" charset="-128"/>
              </a:rPr>
              <a:t>Cómo su plan facilita </a:t>
            </a:r>
            <a:r>
              <a:rPr lang="es-US" sz="3500" i="1" dirty="0" smtClean="0">
                <a:ea typeface="ＭＳ Ｐゴシック" pitchFamily="-60" charset="-128"/>
                <a:cs typeface="ＭＳ Ｐゴシック" pitchFamily="-60" charset="-128"/>
              </a:rPr>
              <a:t>mantenerse en camino</a:t>
            </a:r>
          </a:p>
        </p:txBody>
      </p:sp>
      <p:grpSp>
        <p:nvGrpSpPr>
          <p:cNvPr id="9" name="Group 8"/>
          <p:cNvGrpSpPr/>
          <p:nvPr/>
        </p:nvGrpSpPr>
        <p:grpSpPr>
          <a:xfrm>
            <a:off x="6845777" y="4681684"/>
            <a:ext cx="1433728" cy="1194772"/>
            <a:chOff x="6845777" y="4681684"/>
            <a:chExt cx="1433728" cy="1194772"/>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5777" y="4681684"/>
              <a:ext cx="1433728" cy="1194772"/>
            </a:xfrm>
            <a:prstGeom prst="roundRect">
              <a:avLst>
                <a:gd name="adj" fmla="val 8594"/>
              </a:avLst>
            </a:prstGeom>
            <a:solidFill>
              <a:srgbClr val="FFFFFF"/>
            </a:solidFill>
            <a:ln w="12700">
              <a:solidFill>
                <a:srgbClr val="056CD5"/>
              </a:solidFill>
            </a:ln>
            <a:effectLst>
              <a:reflection blurRad="12700" stA="59000" endPos="28000" dist="5000" dir="5400000" sy="-100000" algn="bl" rotWithShape="0"/>
            </a:effectLst>
          </p:spPr>
        </p:pic>
        <p:pic>
          <p:nvPicPr>
            <p:cNvPr id="12" name="Picture 2"/>
            <p:cNvPicPr>
              <a:picLocks noChangeAspect="1" noChangeArrowheads="1"/>
            </p:cNvPicPr>
            <p:nvPr/>
          </p:nvPicPr>
          <p:blipFill>
            <a:blip r:embed="rId6"/>
            <a:srcRect/>
            <a:stretch>
              <a:fillRect/>
            </a:stretch>
          </p:blipFill>
          <p:spPr bwMode="auto">
            <a:xfrm>
              <a:off x="7230782" y="4786780"/>
              <a:ext cx="687390" cy="968561"/>
            </a:xfrm>
            <a:prstGeom prst="rect">
              <a:avLst/>
            </a:prstGeom>
            <a:noFill/>
            <a:ln w="9525">
              <a:noFill/>
              <a:miter lim="800000"/>
              <a:headEnd/>
              <a:tailEnd/>
            </a:ln>
          </p:spPr>
        </p:pic>
      </p:grpSp>
      <p:grpSp>
        <p:nvGrpSpPr>
          <p:cNvPr id="15" name="Group 14"/>
          <p:cNvGrpSpPr/>
          <p:nvPr/>
        </p:nvGrpSpPr>
        <p:grpSpPr>
          <a:xfrm>
            <a:off x="4865901" y="4676873"/>
            <a:ext cx="1433728" cy="1194772"/>
            <a:chOff x="4865901" y="4676873"/>
            <a:chExt cx="1433728" cy="1194772"/>
          </a:xfrm>
        </p:grpSpPr>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5901" y="4676873"/>
              <a:ext cx="1433728" cy="1194772"/>
            </a:xfrm>
            <a:prstGeom prst="roundRect">
              <a:avLst>
                <a:gd name="adj" fmla="val 8594"/>
              </a:avLst>
            </a:prstGeom>
            <a:solidFill>
              <a:srgbClr val="FFFFFF"/>
            </a:solidFill>
            <a:ln w="12700">
              <a:solidFill>
                <a:srgbClr val="056CD5"/>
              </a:solidFill>
            </a:ln>
            <a:effectLst>
              <a:reflection blurRad="12700" stA="59000" endPos="28000" dist="5000" dir="5400000" sy="-100000" algn="bl" rotWithShape="0"/>
            </a:effectLst>
          </p:spPr>
        </p:pic>
        <p:pic>
          <p:nvPicPr>
            <p:cNvPr id="17" name="Picture 3"/>
            <p:cNvPicPr>
              <a:picLocks noChangeAspect="1" noChangeArrowheads="1"/>
            </p:cNvPicPr>
            <p:nvPr/>
          </p:nvPicPr>
          <p:blipFill>
            <a:blip r:embed="rId8"/>
            <a:srcRect/>
            <a:stretch>
              <a:fillRect/>
            </a:stretch>
          </p:blipFill>
          <p:spPr bwMode="auto">
            <a:xfrm>
              <a:off x="5075052" y="4770251"/>
              <a:ext cx="1011237" cy="1096962"/>
            </a:xfrm>
            <a:prstGeom prst="rect">
              <a:avLst/>
            </a:prstGeom>
            <a:noFill/>
            <a:ln w="9525">
              <a:noFill/>
              <a:miter lim="800000"/>
              <a:headEnd/>
              <a:tailEnd/>
            </a:ln>
            <a:effectLst/>
          </p:spPr>
        </p:pic>
      </p:grpSp>
      <p:grpSp>
        <p:nvGrpSpPr>
          <p:cNvPr id="18" name="Group 17"/>
          <p:cNvGrpSpPr/>
          <p:nvPr/>
        </p:nvGrpSpPr>
        <p:grpSpPr>
          <a:xfrm>
            <a:off x="906152" y="4675937"/>
            <a:ext cx="1433727" cy="1194772"/>
            <a:chOff x="906152" y="4675937"/>
            <a:chExt cx="1433727" cy="1194772"/>
          </a:xfrm>
        </p:grpSpPr>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152" y="4675937"/>
              <a:ext cx="1433727" cy="1194772"/>
            </a:xfrm>
            <a:prstGeom prst="roundRect">
              <a:avLst>
                <a:gd name="adj" fmla="val 8594"/>
              </a:avLst>
            </a:prstGeom>
            <a:solidFill>
              <a:srgbClr val="FFFFFF"/>
            </a:solidFill>
            <a:ln w="12700">
              <a:solidFill>
                <a:srgbClr val="056CD5"/>
              </a:solidFill>
            </a:ln>
            <a:effectLst>
              <a:reflection blurRad="12700" stA="59000" endPos="28000" dist="5000" dir="5400000" sy="-100000" algn="bl" rotWithShape="0"/>
            </a:effectLst>
          </p:spPr>
        </p:pic>
        <p:sp>
          <p:nvSpPr>
            <p:cNvPr id="24" name="TextBox 23"/>
            <p:cNvSpPr txBox="1"/>
            <p:nvPr/>
          </p:nvSpPr>
          <p:spPr>
            <a:xfrm>
              <a:off x="1166649" y="5486400"/>
              <a:ext cx="1008993" cy="307777"/>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smtClean="0">
                  <a:ln>
                    <a:noFill/>
                  </a:ln>
                  <a:solidFill>
                    <a:srgbClr val="FFFFFF">
                      <a:lumMod val="50000"/>
                    </a:srgbClr>
                  </a:solidFill>
                  <a:effectLst/>
                  <a:uLnTx/>
                  <a:uFillTx/>
                  <a:latin typeface="Arial" pitchFamily="34" charset="0"/>
                  <a:cs typeface="Arial" pitchFamily="34" charset="0"/>
                </a:rPr>
                <a:t>Lluvioso</a:t>
              </a:r>
              <a:endParaRPr kumimoji="0" lang="en-US" sz="1400" b="1" i="0" u="none" strike="noStrike" kern="0" cap="none" spc="0" normalizeH="0" baseline="0" noProof="0" dirty="0">
                <a:ln>
                  <a:noFill/>
                </a:ln>
                <a:solidFill>
                  <a:srgbClr val="FFFFFF">
                    <a:lumMod val="50000"/>
                  </a:srgbClr>
                </a:solidFill>
                <a:effectLst/>
                <a:uLnTx/>
                <a:uFillTx/>
                <a:latin typeface="Arial" pitchFamily="34" charset="0"/>
                <a:cs typeface="Arial" pitchFamily="34" charset="0"/>
              </a:endParaRPr>
            </a:p>
          </p:txBody>
        </p:sp>
      </p:grpSp>
      <p:grpSp>
        <p:nvGrpSpPr>
          <p:cNvPr id="25" name="Group 24"/>
          <p:cNvGrpSpPr/>
          <p:nvPr/>
        </p:nvGrpSpPr>
        <p:grpSpPr>
          <a:xfrm>
            <a:off x="2870261" y="4692639"/>
            <a:ext cx="1433727" cy="1194772"/>
            <a:chOff x="2870261" y="4692639"/>
            <a:chExt cx="1433727" cy="1194772"/>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0261" y="4692639"/>
              <a:ext cx="1433727" cy="1194772"/>
            </a:xfrm>
            <a:prstGeom prst="roundRect">
              <a:avLst>
                <a:gd name="adj" fmla="val 8594"/>
              </a:avLst>
            </a:prstGeom>
            <a:solidFill>
              <a:srgbClr val="FFFFFF"/>
            </a:solidFill>
            <a:ln w="12700">
              <a:solidFill>
                <a:srgbClr val="056CD5"/>
              </a:solidFill>
            </a:ln>
            <a:effectLst>
              <a:reflection blurRad="12700" stA="59000" endPos="28000" dist="5000" dir="5400000" sy="-100000" algn="bl" rotWithShape="0"/>
            </a:effectLst>
          </p:spPr>
        </p:pic>
        <p:sp>
          <p:nvSpPr>
            <p:cNvPr id="27" name="TextBox 26"/>
            <p:cNvSpPr txBox="1"/>
            <p:nvPr/>
          </p:nvSpPr>
          <p:spPr>
            <a:xfrm>
              <a:off x="3137338" y="5470634"/>
              <a:ext cx="1024758" cy="307777"/>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smtClean="0">
                  <a:ln>
                    <a:noFill/>
                  </a:ln>
                  <a:solidFill>
                    <a:srgbClr val="FFFFFF">
                      <a:lumMod val="50000"/>
                    </a:srgbClr>
                  </a:solidFill>
                  <a:effectLst/>
                  <a:uLnTx/>
                  <a:uFillTx/>
                  <a:latin typeface="Arial" pitchFamily="34" charset="0"/>
                  <a:cs typeface="Arial" pitchFamily="34" charset="0"/>
                </a:rPr>
                <a:t>Nublado</a:t>
              </a:r>
              <a:endParaRPr kumimoji="0" lang="en-US" sz="1400" b="1" i="0" u="none" strike="noStrike" kern="0" cap="none" spc="0" normalizeH="0" baseline="0" noProof="0" dirty="0">
                <a:ln>
                  <a:noFill/>
                </a:ln>
                <a:solidFill>
                  <a:srgbClr val="FFFFFF">
                    <a:lumMod val="50000"/>
                  </a:srgbClr>
                </a:solidFill>
                <a:effectLst/>
                <a:uLnTx/>
                <a:uFillTx/>
                <a:latin typeface="Arial" pitchFamily="34" charset="0"/>
                <a:cs typeface="Arial"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anim calcmode="lin" valueType="num">
                                      <p:cBhvr>
                                        <p:cTn id="14" dur="500" fill="hold"/>
                                        <p:tgtEl>
                                          <p:spTgt spid="25"/>
                                        </p:tgtEl>
                                        <p:attrNameLst>
                                          <p:attrName>ppt_x</p:attrName>
                                        </p:attrNameLst>
                                      </p:cBhvr>
                                      <p:tavLst>
                                        <p:tav tm="0">
                                          <p:val>
                                            <p:strVal val="#ppt_x"/>
                                          </p:val>
                                        </p:tav>
                                        <p:tav tm="100000">
                                          <p:val>
                                            <p:strVal val="#ppt_x"/>
                                          </p:val>
                                        </p:tav>
                                      </p:tavLst>
                                    </p:anim>
                                    <p:anim calcmode="lin" valueType="num">
                                      <p:cBhvr>
                                        <p:cTn id="15" dur="5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7982" y="1201003"/>
            <a:ext cx="5349922" cy="4490114"/>
          </a:xfrm>
          <a:prstGeom prst="rect">
            <a:avLst/>
          </a:prstGeom>
          <a:noFill/>
          <a:ln w="9525">
            <a:noFill/>
            <a:miter lim="800000"/>
            <a:headEnd/>
            <a:tailEnd/>
          </a:ln>
        </p:spPr>
      </p:pic>
      <p:sp>
        <p:nvSpPr>
          <p:cNvPr id="11" name="Title 1"/>
          <p:cNvSpPr>
            <a:spLocks noGrp="1"/>
          </p:cNvSpPr>
          <p:nvPr>
            <p:ph type="title"/>
          </p:nvPr>
        </p:nvSpPr>
        <p:spPr bwMode="auto">
          <a:xfrm>
            <a:off x="457200" y="6667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US" sz="3500" dirty="0" smtClean="0">
                <a:ea typeface="ＭＳ Ｐゴシック" pitchFamily="-60" charset="-128"/>
                <a:cs typeface="ＭＳ Ｐゴシック" pitchFamily="-60" charset="-128"/>
              </a:rPr>
              <a:t>Cómo su plan facilita </a:t>
            </a:r>
            <a:r>
              <a:rPr lang="es-US" sz="3500" i="1" dirty="0" smtClean="0">
                <a:ea typeface="ＭＳ Ｐゴシック" pitchFamily="-60" charset="-128"/>
                <a:cs typeface="ＭＳ Ｐゴシック" pitchFamily="-60" charset="-128"/>
              </a:rPr>
              <a:t>mantenerse en camino</a:t>
            </a:r>
          </a:p>
        </p:txBody>
      </p:sp>
      <p:grpSp>
        <p:nvGrpSpPr>
          <p:cNvPr id="10" name="Group 9"/>
          <p:cNvGrpSpPr/>
          <p:nvPr/>
        </p:nvGrpSpPr>
        <p:grpSpPr>
          <a:xfrm>
            <a:off x="6845777" y="4681684"/>
            <a:ext cx="1433728" cy="1194772"/>
            <a:chOff x="6845777" y="4681684"/>
            <a:chExt cx="1433728" cy="1194772"/>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5777" y="4681684"/>
              <a:ext cx="1433728" cy="1194772"/>
            </a:xfrm>
            <a:prstGeom prst="roundRect">
              <a:avLst>
                <a:gd name="adj" fmla="val 8594"/>
              </a:avLst>
            </a:prstGeom>
            <a:solidFill>
              <a:srgbClr val="FFFFFF"/>
            </a:solidFill>
            <a:ln w="12700">
              <a:solidFill>
                <a:srgbClr val="056CD5"/>
              </a:solidFill>
            </a:ln>
            <a:effectLst>
              <a:reflection blurRad="12700" stA="59000" endPos="28000" dist="5000" dir="5400000" sy="-100000" algn="bl" rotWithShape="0"/>
            </a:effectLst>
          </p:spPr>
        </p:pic>
        <p:pic>
          <p:nvPicPr>
            <p:cNvPr id="15" name="Picture 2"/>
            <p:cNvPicPr>
              <a:picLocks noChangeAspect="1" noChangeArrowheads="1"/>
            </p:cNvPicPr>
            <p:nvPr/>
          </p:nvPicPr>
          <p:blipFill>
            <a:blip r:embed="rId5"/>
            <a:srcRect/>
            <a:stretch>
              <a:fillRect/>
            </a:stretch>
          </p:blipFill>
          <p:spPr bwMode="auto">
            <a:xfrm>
              <a:off x="7230782" y="4786780"/>
              <a:ext cx="687390" cy="968561"/>
            </a:xfrm>
            <a:prstGeom prst="rect">
              <a:avLst/>
            </a:prstGeom>
            <a:noFill/>
            <a:ln w="9525">
              <a:noFill/>
              <a:miter lim="800000"/>
              <a:headEnd/>
              <a:tailEnd/>
            </a:ln>
          </p:spPr>
        </p:pic>
      </p:grpSp>
      <p:grpSp>
        <p:nvGrpSpPr>
          <p:cNvPr id="16" name="Group 15"/>
          <p:cNvGrpSpPr/>
          <p:nvPr/>
        </p:nvGrpSpPr>
        <p:grpSpPr>
          <a:xfrm>
            <a:off x="4865901" y="4676873"/>
            <a:ext cx="1433728" cy="1194772"/>
            <a:chOff x="4865901" y="4676873"/>
            <a:chExt cx="1433728" cy="1194772"/>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5901" y="4676873"/>
              <a:ext cx="1433728" cy="1194772"/>
            </a:xfrm>
            <a:prstGeom prst="roundRect">
              <a:avLst>
                <a:gd name="adj" fmla="val 8594"/>
              </a:avLst>
            </a:prstGeom>
            <a:solidFill>
              <a:srgbClr val="FFFFFF"/>
            </a:solidFill>
            <a:ln w="12700">
              <a:solidFill>
                <a:srgbClr val="056CD5"/>
              </a:solidFill>
            </a:ln>
            <a:effectLst>
              <a:reflection blurRad="12700" stA="59000" endPos="28000" dist="5000" dir="5400000" sy="-100000" algn="bl" rotWithShape="0"/>
            </a:effectLst>
          </p:spPr>
        </p:pic>
        <p:pic>
          <p:nvPicPr>
            <p:cNvPr id="18" name="Picture 3"/>
            <p:cNvPicPr>
              <a:picLocks noChangeAspect="1" noChangeArrowheads="1"/>
            </p:cNvPicPr>
            <p:nvPr/>
          </p:nvPicPr>
          <p:blipFill>
            <a:blip r:embed="rId7"/>
            <a:srcRect/>
            <a:stretch>
              <a:fillRect/>
            </a:stretch>
          </p:blipFill>
          <p:spPr bwMode="auto">
            <a:xfrm>
              <a:off x="5075052" y="4770251"/>
              <a:ext cx="1011237" cy="1096962"/>
            </a:xfrm>
            <a:prstGeom prst="rect">
              <a:avLst/>
            </a:prstGeom>
            <a:noFill/>
            <a:ln w="9525">
              <a:noFill/>
              <a:miter lim="800000"/>
              <a:headEnd/>
              <a:tailEnd/>
            </a:ln>
            <a:effectLst/>
          </p:spPr>
        </p:pic>
      </p:grpSp>
      <p:grpSp>
        <p:nvGrpSpPr>
          <p:cNvPr id="19" name="Group 18"/>
          <p:cNvGrpSpPr/>
          <p:nvPr/>
        </p:nvGrpSpPr>
        <p:grpSpPr>
          <a:xfrm>
            <a:off x="906152" y="4675937"/>
            <a:ext cx="1433727" cy="1194772"/>
            <a:chOff x="906152" y="4675937"/>
            <a:chExt cx="1433727" cy="1194772"/>
          </a:xfrm>
        </p:grpSpPr>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152" y="4675937"/>
              <a:ext cx="1433727" cy="1194772"/>
            </a:xfrm>
            <a:prstGeom prst="roundRect">
              <a:avLst>
                <a:gd name="adj" fmla="val 8594"/>
              </a:avLst>
            </a:prstGeom>
            <a:solidFill>
              <a:srgbClr val="FFFFFF"/>
            </a:solidFill>
            <a:ln w="12700">
              <a:solidFill>
                <a:srgbClr val="056CD5"/>
              </a:solidFill>
            </a:ln>
            <a:effectLst>
              <a:reflection blurRad="12700" stA="59000" endPos="28000" dist="5000" dir="5400000" sy="-100000" algn="bl" rotWithShape="0"/>
            </a:effectLst>
          </p:spPr>
        </p:pic>
        <p:sp>
          <p:nvSpPr>
            <p:cNvPr id="25" name="TextBox 24"/>
            <p:cNvSpPr txBox="1"/>
            <p:nvPr/>
          </p:nvSpPr>
          <p:spPr>
            <a:xfrm>
              <a:off x="1166649" y="5486400"/>
              <a:ext cx="1008993" cy="307777"/>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smtClean="0">
                  <a:ln>
                    <a:noFill/>
                  </a:ln>
                  <a:solidFill>
                    <a:srgbClr val="FFFFFF">
                      <a:lumMod val="50000"/>
                    </a:srgbClr>
                  </a:solidFill>
                  <a:effectLst/>
                  <a:uLnTx/>
                  <a:uFillTx/>
                  <a:latin typeface="Arial" pitchFamily="34" charset="0"/>
                  <a:cs typeface="Arial" pitchFamily="34" charset="0"/>
                </a:rPr>
                <a:t>Lluvioso</a:t>
              </a:r>
              <a:endParaRPr kumimoji="0" lang="en-US" sz="1400" b="1" i="0" u="none" strike="noStrike" kern="0" cap="none" spc="0" normalizeH="0" baseline="0" noProof="0" dirty="0">
                <a:ln>
                  <a:noFill/>
                </a:ln>
                <a:solidFill>
                  <a:srgbClr val="FFFFFF">
                    <a:lumMod val="50000"/>
                  </a:srgbClr>
                </a:solidFill>
                <a:effectLst/>
                <a:uLnTx/>
                <a:uFillTx/>
                <a:latin typeface="Arial" pitchFamily="34" charset="0"/>
                <a:cs typeface="Arial" pitchFamily="34" charset="0"/>
              </a:endParaRPr>
            </a:p>
          </p:txBody>
        </p:sp>
      </p:grpSp>
      <p:grpSp>
        <p:nvGrpSpPr>
          <p:cNvPr id="26" name="Group 25"/>
          <p:cNvGrpSpPr/>
          <p:nvPr/>
        </p:nvGrpSpPr>
        <p:grpSpPr>
          <a:xfrm>
            <a:off x="2870261" y="4692639"/>
            <a:ext cx="1433727" cy="1194772"/>
            <a:chOff x="2870261" y="4692639"/>
            <a:chExt cx="1433727" cy="1194772"/>
          </a:xfrm>
        </p:grpSpPr>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0261" y="4692639"/>
              <a:ext cx="1433727" cy="1194772"/>
            </a:xfrm>
            <a:prstGeom prst="roundRect">
              <a:avLst>
                <a:gd name="adj" fmla="val 8594"/>
              </a:avLst>
            </a:prstGeom>
            <a:solidFill>
              <a:srgbClr val="FFFFFF"/>
            </a:solidFill>
            <a:ln w="12700">
              <a:solidFill>
                <a:srgbClr val="056CD5"/>
              </a:solidFill>
            </a:ln>
            <a:effectLst>
              <a:reflection blurRad="12700" stA="59000" endPos="28000" dist="5000" dir="5400000" sy="-100000" algn="bl" rotWithShape="0"/>
            </a:effectLst>
          </p:spPr>
        </p:pic>
        <p:sp>
          <p:nvSpPr>
            <p:cNvPr id="28" name="TextBox 27"/>
            <p:cNvSpPr txBox="1"/>
            <p:nvPr/>
          </p:nvSpPr>
          <p:spPr>
            <a:xfrm>
              <a:off x="3137338" y="5470634"/>
              <a:ext cx="1024758" cy="307777"/>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smtClean="0">
                  <a:ln>
                    <a:noFill/>
                  </a:ln>
                  <a:solidFill>
                    <a:srgbClr val="FFFFFF">
                      <a:lumMod val="50000"/>
                    </a:srgbClr>
                  </a:solidFill>
                  <a:effectLst/>
                  <a:uLnTx/>
                  <a:uFillTx/>
                  <a:latin typeface="Arial" pitchFamily="34" charset="0"/>
                  <a:cs typeface="Arial" pitchFamily="34" charset="0"/>
                </a:rPr>
                <a:t>Nublado</a:t>
              </a:r>
              <a:endParaRPr kumimoji="0" lang="en-US" sz="1400" b="1" i="0" u="none" strike="noStrike" kern="0" cap="none" spc="0" normalizeH="0" baseline="0" noProof="0" dirty="0">
                <a:ln>
                  <a:noFill/>
                </a:ln>
                <a:solidFill>
                  <a:srgbClr val="FFFFFF">
                    <a:lumMod val="50000"/>
                  </a:srgbClr>
                </a:solidFill>
                <a:effectLst/>
                <a:uLnTx/>
                <a:uFillTx/>
                <a:latin typeface="Arial" pitchFamily="34" charset="0"/>
                <a:cs typeface="Arial" pitchFamily="34" charset="0"/>
              </a:endParaRPr>
            </a:p>
          </p:txBody>
        </p:sp>
      </p:grpSp>
      <p:grpSp>
        <p:nvGrpSpPr>
          <p:cNvPr id="20" name="Group 19"/>
          <p:cNvGrpSpPr>
            <a:grpSpLocks/>
          </p:cNvGrpSpPr>
          <p:nvPr/>
        </p:nvGrpSpPr>
        <p:grpSpPr bwMode="auto">
          <a:xfrm>
            <a:off x="2193217" y="1457326"/>
            <a:ext cx="4715182" cy="2850202"/>
            <a:chOff x="1914209" y="1456660"/>
            <a:chExt cx="5454154" cy="3189768"/>
          </a:xfrm>
        </p:grpSpPr>
        <p:sp>
          <p:nvSpPr>
            <p:cNvPr id="21" name="Rounded Rectangle 2"/>
            <p:cNvSpPr>
              <a:spLocks noChangeArrowheads="1"/>
            </p:cNvSpPr>
            <p:nvPr/>
          </p:nvSpPr>
          <p:spPr bwMode="auto">
            <a:xfrm>
              <a:off x="1914209" y="1456660"/>
              <a:ext cx="5454154" cy="3189768"/>
            </a:xfrm>
            <a:prstGeom prst="roundRect">
              <a:avLst>
                <a:gd name="adj" fmla="val 3000"/>
              </a:avLst>
            </a:prstGeom>
            <a:solidFill>
              <a:schemeClr val="bg1"/>
            </a:solidFill>
            <a:ln w="9525">
              <a:noFill/>
              <a:round/>
              <a:headEnd/>
              <a:tailEnd/>
            </a:ln>
          </p:spPr>
          <p:txBody>
            <a:bodyPr>
              <a:prstTxWarp prst="textNoShape">
                <a:avLst/>
              </a:prstTxWarp>
            </a:bodyPr>
            <a:lstStyle/>
            <a:p>
              <a:pPr eaLnBrk="0" hangingPunct="0"/>
              <a:endParaRPr lang="en-US" b="1"/>
            </a:p>
          </p:txBody>
        </p:sp>
        <p:pic>
          <p:nvPicPr>
            <p:cNvPr id="22" name="Picture 2"/>
            <p:cNvPicPr>
              <a:picLocks noChangeAspect="1" noChangeArrowheads="1"/>
            </p:cNvPicPr>
            <p:nvPr/>
          </p:nvPicPr>
          <p:blipFill>
            <a:blip r:embed="rId10"/>
            <a:stretch>
              <a:fillRect/>
            </a:stretch>
          </p:blipFill>
          <p:spPr bwMode="auto">
            <a:xfrm>
              <a:off x="2035871" y="1585529"/>
              <a:ext cx="5140453" cy="912600"/>
            </a:xfrm>
            <a:prstGeom prst="rect">
              <a:avLst/>
            </a:prstGeom>
            <a:noFill/>
            <a:ln w="9525">
              <a:noFill/>
              <a:miter lim="800000"/>
              <a:headEnd/>
              <a:tailEnd/>
            </a:ln>
          </p:spPr>
        </p:pic>
        <p:pic>
          <p:nvPicPr>
            <p:cNvPr id="23" name="Picture 2"/>
            <p:cNvPicPr>
              <a:picLocks noChangeAspect="1" noChangeArrowheads="1"/>
            </p:cNvPicPr>
            <p:nvPr/>
          </p:nvPicPr>
          <p:blipFill>
            <a:blip r:embed="rId11"/>
            <a:srcRect r="672"/>
            <a:stretch>
              <a:fillRect/>
            </a:stretch>
          </p:blipFill>
          <p:spPr bwMode="auto">
            <a:xfrm>
              <a:off x="2125009" y="2535139"/>
              <a:ext cx="4957133" cy="2087476"/>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blip>
          <a:srcRect/>
          <a:stretch/>
        </p:blipFill>
        <p:spPr>
          <a:xfrm>
            <a:off x="1039222" y="2070675"/>
            <a:ext cx="3069778" cy="2838920"/>
          </a:xfrm>
          <a:prstGeom prst="roundRect">
            <a:avLst>
              <a:gd name="adj" fmla="val 8594"/>
            </a:avLst>
          </a:prstGeom>
          <a:solidFill>
            <a:srgbClr val="FFFFFF">
              <a:shade val="85000"/>
            </a:srgbClr>
          </a:solidFill>
          <a:ln>
            <a:noFill/>
          </a:ln>
          <a:effectLst>
            <a:reflection blurRad="12700" stA="38000" endPos="15000" dist="5000" dir="5400000" sy="-100000" algn="bl" rotWithShape="0"/>
          </a:effectLst>
        </p:spPr>
      </p:pic>
      <p:sp>
        <p:nvSpPr>
          <p:cNvPr id="59394" name="Title 1"/>
          <p:cNvSpPr>
            <a:spLocks noGrp="1"/>
          </p:cNvSpPr>
          <p:nvPr>
            <p:ph type="title"/>
          </p:nvPr>
        </p:nvSpPr>
        <p:spPr bwMode="auto">
          <a:xfrm>
            <a:off x="457200" y="6667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US" dirty="0" smtClean="0">
                <a:ea typeface="ＭＳ Ｐゴシック" pitchFamily="-60" charset="-128"/>
                <a:cs typeface="ＭＳ Ｐゴシック" pitchFamily="-60" charset="-128"/>
              </a:rPr>
              <a:t>Cómo su plan facilita </a:t>
            </a:r>
            <a:r>
              <a:rPr lang="es-US" i="1" dirty="0" smtClean="0">
                <a:ea typeface="ＭＳ Ｐゴシック" pitchFamily="-60" charset="-128"/>
                <a:cs typeface="ＭＳ Ｐゴシック" pitchFamily="-60" charset="-128"/>
              </a:rPr>
              <a:t>encontrar ayuda profesional</a:t>
            </a:r>
          </a:p>
        </p:txBody>
      </p:sp>
      <p:sp>
        <p:nvSpPr>
          <p:cNvPr id="7" name="TextBox 14"/>
          <p:cNvSpPr txBox="1">
            <a:spLocks noChangeArrowheads="1"/>
          </p:cNvSpPr>
          <p:nvPr/>
        </p:nvSpPr>
        <p:spPr bwMode="auto">
          <a:xfrm>
            <a:off x="4578350" y="1982030"/>
            <a:ext cx="4038112" cy="1862048"/>
          </a:xfrm>
          <a:prstGeom prst="rect">
            <a:avLst/>
          </a:prstGeom>
          <a:noFill/>
          <a:ln w="9525">
            <a:noFill/>
            <a:miter lim="800000"/>
            <a:headEnd/>
            <a:tailEnd/>
          </a:ln>
        </p:spPr>
        <p:txBody>
          <a:bodyPr wrap="square">
            <a:prstTxWarp prst="textNoShape">
              <a:avLst/>
            </a:prstTxWarp>
            <a:spAutoFit/>
          </a:bodyPr>
          <a:lstStyle/>
          <a:p>
            <a:pPr eaLnBrk="0" hangingPunct="0">
              <a:spcAft>
                <a:spcPts val="600"/>
              </a:spcAft>
              <a:tabLst>
                <a:tab pos="227013" algn="l"/>
              </a:tabLst>
              <a:defRPr/>
            </a:pPr>
            <a:r>
              <a:rPr lang="es-US" sz="2000" b="1" dirty="0" smtClean="0">
                <a:latin typeface="+mn-lt"/>
                <a:ea typeface="ＭＳ Ｐゴシック" pitchFamily="-123" charset="-128"/>
                <a:cs typeface="ＭＳ Ｐゴシック" pitchFamily="-123" charset="-128"/>
              </a:rPr>
              <a:t>Llame al 1-[incluya el número de teléfono apropiado] </a:t>
            </a:r>
            <a:r>
              <a:rPr lang="es-US" sz="2000" dirty="0" smtClean="0">
                <a:latin typeface="+mn-lt"/>
                <a:ea typeface="ＭＳ Ｐゴシック" pitchFamily="-123" charset="-128"/>
                <a:cs typeface="ＭＳ Ｐゴシック" pitchFamily="-123" charset="-128"/>
              </a:rPr>
              <a:t>para:</a:t>
            </a:r>
          </a:p>
          <a:p>
            <a:pPr eaLnBrk="0" hangingPunct="0">
              <a:spcAft>
                <a:spcPts val="600"/>
              </a:spcAft>
              <a:tabLst>
                <a:tab pos="227013" algn="l"/>
              </a:tabLst>
              <a:defRPr/>
            </a:pPr>
            <a:r>
              <a:rPr lang="es-US" sz="2000" dirty="0" smtClean="0">
                <a:latin typeface="+mn-lt"/>
                <a:ea typeface="ＭＳ Ｐゴシック" pitchFamily="-123" charset="-128"/>
                <a:cs typeface="ＭＳ Ｐゴシック" pitchFamily="-123" charset="-128"/>
              </a:rPr>
              <a:t>Revisar o cambiar sus estrategias</a:t>
            </a:r>
          </a:p>
          <a:p>
            <a:pPr eaLnBrk="0" hangingPunct="0">
              <a:spcAft>
                <a:spcPts val="600"/>
              </a:spcAft>
              <a:tabLst>
                <a:tab pos="227013" algn="l"/>
              </a:tabLst>
              <a:defRPr/>
            </a:pPr>
            <a:r>
              <a:rPr lang="es-US" sz="2000" dirty="0" smtClean="0">
                <a:latin typeface="+mn-lt"/>
                <a:ea typeface="ＭＳ Ｐゴシック" pitchFamily="-123" charset="-128"/>
                <a:cs typeface="ＭＳ Ｐゴシック" pitchFamily="-123" charset="-128"/>
              </a:rPr>
              <a:t>Consolidar los activos</a:t>
            </a:r>
          </a:p>
          <a:p>
            <a:pPr eaLnBrk="0" hangingPunct="0">
              <a:spcAft>
                <a:spcPts val="1800"/>
              </a:spcAft>
              <a:tabLst>
                <a:tab pos="227013" algn="l"/>
              </a:tabLst>
              <a:defRPr/>
            </a:pPr>
            <a:r>
              <a:rPr lang="es-US" sz="2000" dirty="0" smtClean="0">
                <a:latin typeface="+mn-lt"/>
                <a:ea typeface="ＭＳ Ｐゴシック" pitchFamily="-123" charset="-128"/>
                <a:cs typeface="ＭＳ Ｐゴシック" pitchFamily="-123" charset="-128"/>
              </a:rPr>
              <a:t>Obtener información sobre su plan</a:t>
            </a:r>
            <a:endParaRPr lang="es-US" sz="2000" dirty="0">
              <a:latin typeface="+mn-lt"/>
              <a:ea typeface="ＭＳ Ｐゴシック" pitchFamily="-123" charset="-128"/>
              <a:cs typeface="ＭＳ Ｐゴシック" pitchFamily="-123"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par>
                          <p:cTn id="18" fill="hold">
                            <p:stCondLst>
                              <p:cond delay="1750"/>
                            </p:stCondLst>
                            <p:childTnLst>
                              <p:par>
                                <p:cTn id="19" presetID="10" presetClass="entr" presetSubtype="0" fill="hold" grpId="0" nodeType="after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bwMode="auto">
          <a:xfrm>
            <a:off x="457200" y="6667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US" dirty="0" smtClean="0">
                <a:ea typeface="ＭＳ Ｐゴシック" pitchFamily="-60" charset="-128"/>
                <a:cs typeface="ＭＳ Ｐゴシック" pitchFamily="-60" charset="-128"/>
              </a:rPr>
              <a:t>Cómo su plan facilita </a:t>
            </a:r>
            <a:r>
              <a:rPr lang="es-US" i="1" dirty="0" smtClean="0">
                <a:ea typeface="ＭＳ Ｐゴシック" charset="-128"/>
              </a:rPr>
              <a:t>tomar acción</a:t>
            </a:r>
            <a:endParaRPr lang="es-US" dirty="0" smtClean="0">
              <a:ea typeface="ＭＳ Ｐゴシック" charset="-128"/>
            </a:endParaRPr>
          </a:p>
        </p:txBody>
      </p:sp>
      <p:sp>
        <p:nvSpPr>
          <p:cNvPr id="12" name="TextBox 11"/>
          <p:cNvSpPr txBox="1"/>
          <p:nvPr/>
        </p:nvSpPr>
        <p:spPr>
          <a:xfrm>
            <a:off x="609599" y="5906264"/>
            <a:ext cx="7921625" cy="757130"/>
          </a:xfrm>
          <a:prstGeom prst="rect">
            <a:avLst/>
          </a:prstGeom>
          <a:noFill/>
        </p:spPr>
        <p:txBody>
          <a:bodyPr wrap="square" rtlCol="0">
            <a:spAutoFit/>
          </a:bodyPr>
          <a:lstStyle/>
          <a:p>
            <a:pPr>
              <a:lnSpc>
                <a:spcPct val="80000"/>
              </a:lnSpc>
            </a:pPr>
            <a:r>
              <a:rPr lang="es-US" sz="1800" dirty="0" smtClean="0">
                <a:solidFill>
                  <a:srgbClr val="808080"/>
                </a:solidFill>
                <a:latin typeface="Calibri"/>
              </a:rPr>
              <a:t>Usted debería evaluar su capacidad para continuar el servicio de auto-aumento en el caso de una baja de mercado prolongada, gastos inesperados o cualquier emergencia imprevista</a:t>
            </a:r>
            <a:r>
              <a:rPr lang="es-US" sz="1800" dirty="0" smtClean="0">
                <a:solidFill>
                  <a:schemeClr val="bg2"/>
                </a:solidFill>
                <a:latin typeface="+mn-lt"/>
              </a:rPr>
              <a:t>.</a:t>
            </a:r>
            <a:endParaRPr lang="es-US" sz="1800" dirty="0">
              <a:solidFill>
                <a:schemeClr val="bg2"/>
              </a:solidFill>
              <a:latin typeface="+mn-lt"/>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2005013"/>
            <a:ext cx="6400800"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5100" y="1955800"/>
            <a:ext cx="25177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81663" y="2946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92863" y="34877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13600" y="37163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1777931" y="3056631"/>
            <a:ext cx="4537144" cy="2246769"/>
          </a:xfrm>
          <a:prstGeom prst="rect">
            <a:avLst/>
          </a:prstGeom>
          <a:noFill/>
        </p:spPr>
        <p:txBody>
          <a:bodyPr wrap="square" rtlCol="0">
            <a:spAutoFit/>
          </a:bodyPr>
          <a:lstStyle/>
          <a:p>
            <a:r>
              <a:rPr lang="es-US" sz="2000" b="1" dirty="0" smtClean="0">
                <a:solidFill>
                  <a:srgbClr val="00B0F0"/>
                </a:solidFill>
                <a:latin typeface="+mn-lt"/>
              </a:rPr>
              <a:t>¡Inscríbase ahora!  </a:t>
            </a:r>
            <a:r>
              <a:rPr lang="es-US" sz="2000" dirty="0" smtClean="0">
                <a:latin typeface="+mn-lt"/>
              </a:rPr>
              <a:t>Considere </a:t>
            </a:r>
            <a:br>
              <a:rPr lang="es-US" sz="2000" dirty="0" smtClean="0">
                <a:latin typeface="+mn-lt"/>
              </a:rPr>
            </a:br>
            <a:r>
              <a:rPr lang="es-US" sz="2000" dirty="0" smtClean="0">
                <a:latin typeface="+mn-lt"/>
              </a:rPr>
              <a:t>ahorrar por lo menos 10% de su pago</a:t>
            </a:r>
            <a:br>
              <a:rPr lang="es-US" sz="2000" dirty="0" smtClean="0">
                <a:latin typeface="+mn-lt"/>
              </a:rPr>
            </a:br>
            <a:endParaRPr lang="es-US" sz="1000" dirty="0" smtClean="0">
              <a:latin typeface="+mn-lt"/>
            </a:endParaRPr>
          </a:p>
          <a:p>
            <a:r>
              <a:rPr lang="es-US" sz="2000" b="1" dirty="0" smtClean="0">
                <a:solidFill>
                  <a:srgbClr val="00B0F0"/>
                </a:solidFill>
                <a:latin typeface="+mn-lt"/>
              </a:rPr>
              <a:t>Comprométase </a:t>
            </a:r>
            <a:r>
              <a:rPr lang="es-US" sz="2000" dirty="0" smtClean="0">
                <a:latin typeface="+mn-lt"/>
              </a:rPr>
              <a:t>a incrementos anuales, suscribiéndose al servicio de auto-aumento</a:t>
            </a:r>
            <a:endParaRPr lang="es-US" sz="2000" baseline="30000" dirty="0" smtClean="0">
              <a:latin typeface="+mn-lt"/>
            </a:endParaRPr>
          </a:p>
          <a:p>
            <a:endParaRPr lang="es-US" sz="1000" dirty="0" smtClean="0">
              <a:latin typeface="+mn-lt"/>
            </a:endParaRPr>
          </a:p>
          <a:p>
            <a:r>
              <a:rPr lang="es-US" sz="2000" b="1" dirty="0" smtClean="0">
                <a:solidFill>
                  <a:srgbClr val="00B0F0"/>
                </a:solidFill>
                <a:latin typeface="+mn-lt"/>
              </a:rPr>
              <a:t>Automatice</a:t>
            </a:r>
            <a:r>
              <a:rPr lang="es-US" sz="2000" dirty="0" smtClean="0">
                <a:latin typeface="+mn-lt"/>
              </a:rPr>
              <a:t> principios claves de inversión</a:t>
            </a:r>
          </a:p>
        </p:txBody>
      </p:sp>
      <p:sp>
        <p:nvSpPr>
          <p:cNvPr id="11" name="TextBox 10"/>
          <p:cNvSpPr txBox="1"/>
          <p:nvPr/>
        </p:nvSpPr>
        <p:spPr>
          <a:xfrm>
            <a:off x="1513555" y="2228334"/>
            <a:ext cx="3854312" cy="369332"/>
          </a:xfrm>
          <a:prstGeom prst="rect">
            <a:avLst/>
          </a:prstGeom>
          <a:gradFill flip="none" rotWithShape="1">
            <a:gsLst>
              <a:gs pos="96247">
                <a:schemeClr val="bg1"/>
              </a:gs>
              <a:gs pos="91660">
                <a:srgbClr val="EFE5F6"/>
              </a:gs>
              <a:gs pos="0">
                <a:srgbClr val="5E9EFF"/>
              </a:gs>
              <a:gs pos="39999">
                <a:srgbClr val="85C2FF"/>
              </a:gs>
              <a:gs pos="70000">
                <a:srgbClr val="C4D6EB"/>
              </a:gs>
              <a:gs pos="100000">
                <a:srgbClr val="FFEBFA"/>
              </a:gs>
            </a:gsLst>
            <a:lin ang="16200000" scaled="1"/>
            <a:tileRect/>
          </a:gradFill>
        </p:spPr>
        <p:txBody>
          <a:bodyPr wrap="square" rtlCol="0">
            <a:spAutoFit/>
          </a:bodyPr>
          <a:lstStyle/>
          <a:p>
            <a:r>
              <a:rPr lang="es-US" sz="1800" b="1" dirty="0" smtClean="0">
                <a:solidFill>
                  <a:schemeClr val="bg1"/>
                </a:solidFill>
                <a:latin typeface="Calibri" pitchFamily="-60" charset="0"/>
                <a:ea typeface="Calibri" pitchFamily="-60" charset="0"/>
                <a:cs typeface="Calibri" pitchFamily="-60" charset="0"/>
              </a:rPr>
              <a:t>Mejore el </a:t>
            </a:r>
            <a:r>
              <a:rPr lang="es-US" sz="1800" b="1" i="1" dirty="0" smtClean="0">
                <a:solidFill>
                  <a:schemeClr val="bg1"/>
                </a:solidFill>
                <a:latin typeface="Calibri" pitchFamily="-60" charset="0"/>
                <a:ea typeface="Calibri" pitchFamily="-60" charset="0"/>
                <a:cs typeface="Calibri" pitchFamily="-60" charset="0"/>
              </a:rPr>
              <a:t>panorama d</a:t>
            </a:r>
            <a:r>
              <a:rPr lang="es-US" sz="1800" b="1" dirty="0" smtClean="0">
                <a:solidFill>
                  <a:schemeClr val="bg1"/>
                </a:solidFill>
                <a:latin typeface="Calibri" pitchFamily="-60" charset="0"/>
                <a:ea typeface="Calibri" pitchFamily="-60" charset="0"/>
                <a:cs typeface="Calibri" pitchFamily="-60" charset="0"/>
              </a:rPr>
              <a:t>e </a:t>
            </a:r>
            <a:r>
              <a:rPr lang="es-US" sz="1800" b="1" dirty="0" smtClean="0">
                <a:solidFill>
                  <a:srgbClr val="FFFF00"/>
                </a:solidFill>
                <a:latin typeface="Calibri" pitchFamily="-60" charset="0"/>
                <a:ea typeface="Calibri" pitchFamily="-60" charset="0"/>
                <a:cs typeface="Calibri" pitchFamily="-60" charset="0"/>
              </a:rPr>
              <a:t>su</a:t>
            </a:r>
            <a:r>
              <a:rPr lang="es-US" sz="1800" b="1" dirty="0" smtClean="0">
                <a:latin typeface="Calibri" pitchFamily="-60" charset="0"/>
                <a:ea typeface="Calibri" pitchFamily="-60" charset="0"/>
                <a:cs typeface="Calibri" pitchFamily="-60" charset="0"/>
              </a:rPr>
              <a:t> </a:t>
            </a:r>
            <a:r>
              <a:rPr lang="es-US" sz="1800" b="1" dirty="0" smtClean="0">
                <a:solidFill>
                  <a:schemeClr val="bg1"/>
                </a:solidFill>
                <a:latin typeface="Calibri" pitchFamily="-60" charset="0"/>
                <a:ea typeface="Calibri" pitchFamily="-60" charset="0"/>
                <a:cs typeface="Calibri" pitchFamily="-60" charset="0"/>
              </a:rPr>
              <a:t>jubilación</a:t>
            </a:r>
            <a:endParaRPr lang="en-US" sz="1800" b="1" dirty="0">
              <a:solidFill>
                <a:schemeClr val="bg1"/>
              </a:solidFill>
            </a:endParaRP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48238" y="1727200"/>
            <a:ext cx="1600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41207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500"/>
                            </p:stCondLst>
                            <p:childTnLst>
                              <p:par>
                                <p:cTn id="13" presetID="9"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par>
                          <p:cTn id="16" fill="hold">
                            <p:stCondLst>
                              <p:cond delay="3000"/>
                            </p:stCondLst>
                            <p:childTnLst>
                              <p:par>
                                <p:cTn id="17" presetID="2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childTnLst>
                                </p:cTn>
                              </p:par>
                            </p:childTnLst>
                          </p:cTn>
                        </p:par>
                        <p:par>
                          <p:cTn id="21" fill="hold">
                            <p:stCondLst>
                              <p:cond delay="4000"/>
                            </p:stCondLst>
                            <p:childTnLst>
                              <p:par>
                                <p:cTn id="22" presetID="23" presetClass="entr" presetSubtype="16"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childTnLst>
                                </p:cTn>
                              </p:par>
                            </p:childTnLst>
                          </p:cTn>
                        </p:par>
                        <p:par>
                          <p:cTn id="26" fill="hold">
                            <p:stCondLst>
                              <p:cond delay="5000"/>
                            </p:stCondLst>
                            <p:childTnLst>
                              <p:par>
                                <p:cTn id="27" presetID="23" presetClass="entr" presetSubtype="16"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fltVal val="0"/>
                                          </p:val>
                                        </p:tav>
                                        <p:tav tm="100000">
                                          <p:val>
                                            <p:strVal val="#ppt_w"/>
                                          </p:val>
                                        </p:tav>
                                      </p:tavLst>
                                    </p:anim>
                                    <p:anim calcmode="lin" valueType="num">
                                      <p:cBhvr>
                                        <p:cTn id="30" dur="1000" fill="hold"/>
                                        <p:tgtEl>
                                          <p:spTgt spid="16"/>
                                        </p:tgtEl>
                                        <p:attrNameLst>
                                          <p:attrName>ppt_h</p:attrName>
                                        </p:attrNameLst>
                                      </p:cBhvr>
                                      <p:tavLst>
                                        <p:tav tm="0">
                                          <p:val>
                                            <p:fltVal val="0"/>
                                          </p:val>
                                        </p:tav>
                                        <p:tav tm="100000">
                                          <p:val>
                                            <p:strVal val="#ppt_h"/>
                                          </p:val>
                                        </p:tav>
                                      </p:tavLst>
                                    </p:anim>
                                  </p:childTnLst>
                                </p:cTn>
                              </p:par>
                            </p:childTnLst>
                          </p:cTn>
                        </p:par>
                        <p:par>
                          <p:cTn id="31" fill="hold">
                            <p:stCondLst>
                              <p:cond delay="6000"/>
                            </p:stCondLst>
                            <p:childTnLst>
                              <p:par>
                                <p:cTn id="32" presetID="23" presetClass="entr" presetSubtype="16"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1000" fill="hold"/>
                                        <p:tgtEl>
                                          <p:spTgt spid="15"/>
                                        </p:tgtEl>
                                        <p:attrNameLst>
                                          <p:attrName>ppt_w</p:attrName>
                                        </p:attrNameLst>
                                      </p:cBhvr>
                                      <p:tavLst>
                                        <p:tav tm="0">
                                          <p:val>
                                            <p:fltVal val="0"/>
                                          </p:val>
                                        </p:tav>
                                        <p:tav tm="100000">
                                          <p:val>
                                            <p:strVal val="#ppt_w"/>
                                          </p:val>
                                        </p:tav>
                                      </p:tavLst>
                                    </p:anim>
                                    <p:anim calcmode="lin" valueType="num">
                                      <p:cBhvr>
                                        <p:cTn id="35" dur="1000" fill="hold"/>
                                        <p:tgtEl>
                                          <p:spTgt spid="15"/>
                                        </p:tgtEl>
                                        <p:attrNameLst>
                                          <p:attrName>ppt_h</p:attrName>
                                        </p:attrNameLst>
                                      </p:cBhvr>
                                      <p:tavLst>
                                        <p:tav tm="0">
                                          <p:val>
                                            <p:fltVal val="0"/>
                                          </p:val>
                                        </p:tav>
                                        <p:tav tm="100000">
                                          <p:val>
                                            <p:strVal val="#ppt_h"/>
                                          </p:val>
                                        </p:tav>
                                      </p:tavLst>
                                    </p:anim>
                                  </p:childTnLst>
                                </p:cTn>
                              </p:par>
                            </p:childTnLst>
                          </p:cTn>
                        </p:par>
                        <p:par>
                          <p:cTn id="36" fill="hold">
                            <p:stCondLst>
                              <p:cond delay="7000"/>
                            </p:stCondLst>
                            <p:childTnLst>
                              <p:par>
                                <p:cTn id="37" presetID="2" presetClass="entr" presetSubtype="8" fill="hold" grpId="0" nodeType="after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 calcmode="lin" valueType="num">
                                      <p:cBhvr additive="base">
                                        <p:cTn id="39" dur="10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40" dur="10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1000"/>
                                  </p:stCondLst>
                                  <p:childTnLst>
                                    <p:set>
                                      <p:cBhvr>
                                        <p:cTn id="44" dur="1" fill="hold">
                                          <p:stCondLst>
                                            <p:cond delay="0"/>
                                          </p:stCondLst>
                                        </p:cTn>
                                        <p:tgtEl>
                                          <p:spTgt spid="19">
                                            <p:txEl>
                                              <p:pRg st="1" end="1"/>
                                            </p:txEl>
                                          </p:spTgt>
                                        </p:tgtEl>
                                        <p:attrNameLst>
                                          <p:attrName>style.visibility</p:attrName>
                                        </p:attrNameLst>
                                      </p:cBhvr>
                                      <p:to>
                                        <p:strVal val="visible"/>
                                      </p:to>
                                    </p:set>
                                    <p:anim calcmode="lin" valueType="num">
                                      <p:cBhvr additive="base">
                                        <p:cTn id="45" dur="10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46" dur="10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1000"/>
                                  </p:stCondLst>
                                  <p:childTnLst>
                                    <p:set>
                                      <p:cBhvr>
                                        <p:cTn id="50" dur="1" fill="hold">
                                          <p:stCondLst>
                                            <p:cond delay="0"/>
                                          </p:stCondLst>
                                        </p:cTn>
                                        <p:tgtEl>
                                          <p:spTgt spid="19">
                                            <p:txEl>
                                              <p:pRg st="3" end="3"/>
                                            </p:txEl>
                                          </p:spTgt>
                                        </p:tgtEl>
                                        <p:attrNameLst>
                                          <p:attrName>style.visibility</p:attrName>
                                        </p:attrNameLst>
                                      </p:cBhvr>
                                      <p:to>
                                        <p:strVal val="visible"/>
                                      </p:to>
                                    </p:set>
                                    <p:anim calcmode="lin" valueType="num">
                                      <p:cBhvr additive="base">
                                        <p:cTn id="51" dur="10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52" dur="10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bwMode="auto">
          <a:xfrm>
            <a:off x="457200" y="6667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US" smtClean="0">
                <a:ea typeface="ＭＳ Ｐゴシック" pitchFamily="-60" charset="-128"/>
                <a:cs typeface="ＭＳ Ｐゴシック" pitchFamily="-60" charset="-128"/>
              </a:rPr>
              <a:t>Cómo su plan facilita </a:t>
            </a:r>
            <a:r>
              <a:rPr lang="es-US" i="1" smtClean="0"/>
              <a:t>tomar acción</a:t>
            </a:r>
            <a:endParaRPr lang="es-US" smtClean="0">
              <a:ea typeface="ＭＳ Ｐゴシック" charset="-128"/>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005013"/>
            <a:ext cx="6400800"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5100" y="2100263"/>
            <a:ext cx="25177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81663" y="2946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92863" y="34877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13600" y="37163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1777931" y="2995980"/>
            <a:ext cx="4889776" cy="2554545"/>
          </a:xfrm>
          <a:prstGeom prst="rect">
            <a:avLst/>
          </a:prstGeom>
          <a:noFill/>
        </p:spPr>
        <p:txBody>
          <a:bodyPr wrap="square" rtlCol="0">
            <a:spAutoFit/>
          </a:bodyPr>
          <a:lstStyle/>
          <a:p>
            <a:r>
              <a:rPr lang="es-US" sz="2000" b="1" dirty="0" smtClean="0">
                <a:solidFill>
                  <a:srgbClr val="00B0F0"/>
                </a:solidFill>
                <a:latin typeface="Calibri"/>
              </a:rPr>
              <a:t>¡Inscríbase ahora!  </a:t>
            </a:r>
            <a:r>
              <a:rPr lang="es-US" sz="2000" dirty="0" smtClean="0">
                <a:solidFill>
                  <a:srgbClr val="000000"/>
                </a:solidFill>
                <a:latin typeface="Calibri"/>
              </a:rPr>
              <a:t>Considere </a:t>
            </a:r>
            <a:br>
              <a:rPr lang="es-US" sz="2000" dirty="0" smtClean="0">
                <a:solidFill>
                  <a:srgbClr val="000000"/>
                </a:solidFill>
                <a:latin typeface="Calibri"/>
              </a:rPr>
            </a:br>
            <a:r>
              <a:rPr lang="es-US" sz="2000" dirty="0" smtClean="0">
                <a:solidFill>
                  <a:srgbClr val="000000"/>
                </a:solidFill>
                <a:latin typeface="Calibri"/>
              </a:rPr>
              <a:t>ahorrar por lo menos 10% de su pago </a:t>
            </a:r>
            <a:r>
              <a:rPr lang="es-US" sz="2000" dirty="0" smtClean="0">
                <a:latin typeface="+mn-lt"/>
              </a:rPr>
              <a:t/>
            </a:r>
            <a:br>
              <a:rPr lang="es-US" sz="2000" dirty="0" smtClean="0">
                <a:latin typeface="+mn-lt"/>
              </a:rPr>
            </a:br>
            <a:endParaRPr lang="es-US" sz="1000" dirty="0" smtClean="0">
              <a:latin typeface="+mn-lt"/>
            </a:endParaRPr>
          </a:p>
          <a:p>
            <a:r>
              <a:rPr lang="es-US" sz="2000" b="1" dirty="0" smtClean="0">
                <a:solidFill>
                  <a:srgbClr val="00B0F0"/>
                </a:solidFill>
                <a:latin typeface="Calibri"/>
              </a:rPr>
              <a:t>Comprométase </a:t>
            </a:r>
            <a:r>
              <a:rPr lang="es-US" sz="2000" dirty="0" smtClean="0">
                <a:solidFill>
                  <a:srgbClr val="000000"/>
                </a:solidFill>
                <a:latin typeface="Calibri"/>
              </a:rPr>
              <a:t>a incrementos anuales para alcanzar su siguiente meta dentro de 5 años</a:t>
            </a:r>
            <a:endParaRPr lang="es-US" sz="2000" baseline="30000" dirty="0" smtClean="0">
              <a:latin typeface="+mn-lt"/>
            </a:endParaRPr>
          </a:p>
          <a:p>
            <a:endParaRPr lang="es-US" sz="1000" dirty="0" smtClean="0">
              <a:latin typeface="+mn-lt"/>
            </a:endParaRPr>
          </a:p>
          <a:p>
            <a:r>
              <a:rPr lang="es-US" sz="2000" b="1" dirty="0" smtClean="0">
                <a:solidFill>
                  <a:srgbClr val="00B0F0"/>
                </a:solidFill>
                <a:latin typeface="+mn-lt"/>
              </a:rPr>
              <a:t>Ingrese en Internet </a:t>
            </a:r>
            <a:r>
              <a:rPr lang="es-US" sz="2000" dirty="0" smtClean="0">
                <a:latin typeface="+mn-lt"/>
              </a:rPr>
              <a:t>para revisar su panorama para la jubilación</a:t>
            </a:r>
          </a:p>
          <a:p>
            <a:endParaRPr lang="es-US" sz="2000" dirty="0">
              <a:latin typeface="+mn-lt"/>
            </a:endParaRPr>
          </a:p>
        </p:txBody>
      </p:sp>
      <p:sp>
        <p:nvSpPr>
          <p:cNvPr id="18" name="TextBox 17"/>
          <p:cNvSpPr txBox="1"/>
          <p:nvPr/>
        </p:nvSpPr>
        <p:spPr>
          <a:xfrm>
            <a:off x="1513555" y="2228334"/>
            <a:ext cx="3854312" cy="369332"/>
          </a:xfrm>
          <a:prstGeom prst="rect">
            <a:avLst/>
          </a:prstGeom>
          <a:gradFill flip="none" rotWithShape="1">
            <a:gsLst>
              <a:gs pos="96247">
                <a:schemeClr val="bg1"/>
              </a:gs>
              <a:gs pos="91660">
                <a:srgbClr val="EFE5F6"/>
              </a:gs>
              <a:gs pos="0">
                <a:srgbClr val="5E9EFF"/>
              </a:gs>
              <a:gs pos="39999">
                <a:srgbClr val="85C2FF"/>
              </a:gs>
              <a:gs pos="70000">
                <a:srgbClr val="C4D6EB"/>
              </a:gs>
              <a:gs pos="100000">
                <a:srgbClr val="FFEBFA"/>
              </a:gs>
            </a:gsLst>
            <a:lin ang="16200000" scaled="1"/>
            <a:tileRect/>
          </a:gradFill>
        </p:spPr>
        <p:txBody>
          <a:bodyPr wrap="square" rtlCol="0">
            <a:spAutoFit/>
          </a:bodyPr>
          <a:lstStyle/>
          <a:p>
            <a:r>
              <a:rPr lang="es-US" sz="1800" b="1" dirty="0" smtClean="0">
                <a:solidFill>
                  <a:schemeClr val="bg1"/>
                </a:solidFill>
                <a:latin typeface="Calibri" pitchFamily="-60" charset="0"/>
                <a:ea typeface="Calibri" pitchFamily="-60" charset="0"/>
                <a:cs typeface="Calibri" pitchFamily="-60" charset="0"/>
              </a:rPr>
              <a:t>Mejore el </a:t>
            </a:r>
            <a:r>
              <a:rPr lang="es-US" sz="1800" b="1" i="1" dirty="0" smtClean="0">
                <a:solidFill>
                  <a:schemeClr val="bg1"/>
                </a:solidFill>
                <a:latin typeface="Calibri" pitchFamily="-60" charset="0"/>
                <a:ea typeface="Calibri" pitchFamily="-60" charset="0"/>
                <a:cs typeface="Calibri" pitchFamily="-60" charset="0"/>
              </a:rPr>
              <a:t>panorama d</a:t>
            </a:r>
            <a:r>
              <a:rPr lang="es-US" sz="1800" b="1" dirty="0" smtClean="0">
                <a:solidFill>
                  <a:schemeClr val="bg1"/>
                </a:solidFill>
                <a:latin typeface="Calibri" pitchFamily="-60" charset="0"/>
                <a:ea typeface="Calibri" pitchFamily="-60" charset="0"/>
                <a:cs typeface="Calibri" pitchFamily="-60" charset="0"/>
              </a:rPr>
              <a:t>e </a:t>
            </a:r>
            <a:r>
              <a:rPr lang="es-US" sz="1800" b="1" dirty="0" smtClean="0">
                <a:solidFill>
                  <a:srgbClr val="FFFF00"/>
                </a:solidFill>
                <a:latin typeface="Calibri" pitchFamily="-60" charset="0"/>
                <a:ea typeface="Calibri" pitchFamily="-60" charset="0"/>
                <a:cs typeface="Calibri" pitchFamily="-60" charset="0"/>
              </a:rPr>
              <a:t>su</a:t>
            </a:r>
            <a:r>
              <a:rPr lang="es-US" sz="1800" b="1" dirty="0" smtClean="0">
                <a:latin typeface="Calibri" pitchFamily="-60" charset="0"/>
                <a:ea typeface="Calibri" pitchFamily="-60" charset="0"/>
                <a:cs typeface="Calibri" pitchFamily="-60" charset="0"/>
              </a:rPr>
              <a:t> </a:t>
            </a:r>
            <a:r>
              <a:rPr lang="es-US" sz="1800" b="1" dirty="0" smtClean="0">
                <a:solidFill>
                  <a:schemeClr val="bg1"/>
                </a:solidFill>
                <a:latin typeface="Calibri" pitchFamily="-60" charset="0"/>
                <a:ea typeface="Calibri" pitchFamily="-60" charset="0"/>
                <a:cs typeface="Calibri" pitchFamily="-60" charset="0"/>
              </a:rPr>
              <a:t>jubilación</a:t>
            </a:r>
            <a:endParaRPr lang="en-US" sz="1800" b="1" dirty="0">
              <a:solidFill>
                <a:schemeClr val="bg1"/>
              </a:solidFill>
            </a:endParaRP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48238" y="1727200"/>
            <a:ext cx="1600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72236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par>
                          <p:cTn id="12" fill="hold">
                            <p:stCondLst>
                              <p:cond delay="1500"/>
                            </p:stCondLst>
                            <p:childTnLst>
                              <p:par>
                                <p:cTn id="13" presetID="23" presetClass="entr" presetSubtype="16"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childTnLst>
                                </p:cTn>
                              </p:par>
                            </p:childTnLst>
                          </p:cTn>
                        </p:par>
                        <p:par>
                          <p:cTn id="17" fill="hold">
                            <p:stCondLst>
                              <p:cond delay="2500"/>
                            </p:stCondLst>
                            <p:childTnLst>
                              <p:par>
                                <p:cTn id="18" presetID="23" presetClass="entr" presetSubtype="16"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fltVal val="0"/>
                                          </p:val>
                                        </p:tav>
                                        <p:tav tm="100000">
                                          <p:val>
                                            <p:strVal val="#ppt_w"/>
                                          </p:val>
                                        </p:tav>
                                      </p:tavLst>
                                    </p:anim>
                                    <p:anim calcmode="lin" valueType="num">
                                      <p:cBhvr>
                                        <p:cTn id="21" dur="1000" fill="hold"/>
                                        <p:tgtEl>
                                          <p:spTgt spid="15"/>
                                        </p:tgtEl>
                                        <p:attrNameLst>
                                          <p:attrName>ppt_h</p:attrName>
                                        </p:attrNameLst>
                                      </p:cBhvr>
                                      <p:tavLst>
                                        <p:tav tm="0">
                                          <p:val>
                                            <p:fltVal val="0"/>
                                          </p:val>
                                        </p:tav>
                                        <p:tav tm="100000">
                                          <p:val>
                                            <p:strVal val="#ppt_h"/>
                                          </p:val>
                                        </p:tav>
                                      </p:tavLst>
                                    </p:anim>
                                  </p:childTnLst>
                                </p:cTn>
                              </p:par>
                            </p:childTnLst>
                          </p:cTn>
                        </p:par>
                        <p:par>
                          <p:cTn id="22" fill="hold">
                            <p:stCondLst>
                              <p:cond delay="3500"/>
                            </p:stCondLst>
                            <p:childTnLst>
                              <p:par>
                                <p:cTn id="23" presetID="2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childTnLst>
                                </p:cTn>
                              </p:par>
                            </p:childTnLst>
                          </p:cTn>
                        </p:par>
                        <p:par>
                          <p:cTn id="27" fill="hold">
                            <p:stCondLst>
                              <p:cond delay="4500"/>
                            </p:stCondLst>
                            <p:childTnLst>
                              <p:par>
                                <p:cTn id="28" presetID="23" presetClass="entr" presetSubtype="16"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childTnLst>
                                </p:cTn>
                              </p:par>
                            </p:childTnLst>
                          </p:cTn>
                        </p:par>
                        <p:par>
                          <p:cTn id="32" fill="hold">
                            <p:stCondLst>
                              <p:cond delay="5500"/>
                            </p:stCondLst>
                            <p:childTnLst>
                              <p:par>
                                <p:cTn id="33" presetID="2" presetClass="entr" presetSubtype="4"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 calcmode="lin" valueType="num">
                                      <p:cBhvr additive="base">
                                        <p:cTn id="3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1000"/>
                                  </p:stCondLst>
                                  <p:childTnLst>
                                    <p:set>
                                      <p:cBhvr>
                                        <p:cTn id="40" dur="1" fill="hold">
                                          <p:stCondLst>
                                            <p:cond delay="0"/>
                                          </p:stCondLst>
                                        </p:cTn>
                                        <p:tgtEl>
                                          <p:spTgt spid="17">
                                            <p:txEl>
                                              <p:pRg st="1" end="1"/>
                                            </p:txEl>
                                          </p:spTgt>
                                        </p:tgtEl>
                                        <p:attrNameLst>
                                          <p:attrName>style.visibility</p:attrName>
                                        </p:attrNameLst>
                                      </p:cBhvr>
                                      <p:to>
                                        <p:strVal val="visible"/>
                                      </p:to>
                                    </p:set>
                                    <p:anim calcmode="lin" valueType="num">
                                      <p:cBhvr additive="base">
                                        <p:cTn id="41"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42" dur="10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1000"/>
                                  </p:stCondLst>
                                  <p:childTnLst>
                                    <p:set>
                                      <p:cBhvr>
                                        <p:cTn id="46" dur="1" fill="hold">
                                          <p:stCondLst>
                                            <p:cond delay="0"/>
                                          </p:stCondLst>
                                        </p:cTn>
                                        <p:tgtEl>
                                          <p:spTgt spid="17">
                                            <p:txEl>
                                              <p:pRg st="3" end="3"/>
                                            </p:txEl>
                                          </p:spTgt>
                                        </p:tgtEl>
                                        <p:attrNameLst>
                                          <p:attrName>style.visibility</p:attrName>
                                        </p:attrNameLst>
                                      </p:cBhvr>
                                      <p:to>
                                        <p:strVal val="visible"/>
                                      </p:to>
                                    </p:set>
                                    <p:anim calcmode="lin" valueType="num">
                                      <p:cBhvr additive="base">
                                        <p:cTn id="47"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48" dur="10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bwMode="auto">
          <a:xfrm>
            <a:off x="457200" y="6667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US" dirty="0" smtClean="0">
                <a:ea typeface="ＭＳ Ｐゴシック" pitchFamily="-60" charset="-128"/>
                <a:cs typeface="ＭＳ Ｐゴシック" pitchFamily="-60" charset="-128"/>
              </a:rPr>
              <a:t>Lo que hace hoy puede tener un impacto en su panorama futuro</a:t>
            </a:r>
          </a:p>
        </p:txBody>
      </p:sp>
      <p:sp>
        <p:nvSpPr>
          <p:cNvPr id="18" name="Text Box 17"/>
          <p:cNvSpPr txBox="1">
            <a:spLocks noChangeArrowheads="1"/>
          </p:cNvSpPr>
          <p:nvPr/>
        </p:nvSpPr>
        <p:spPr bwMode="auto">
          <a:xfrm>
            <a:off x="379413" y="2103438"/>
            <a:ext cx="3305175" cy="707886"/>
          </a:xfrm>
          <a:prstGeom prst="rect">
            <a:avLst/>
          </a:prstGeom>
          <a:noFill/>
          <a:ln w="9525">
            <a:noFill/>
            <a:miter lim="800000"/>
            <a:headEnd/>
            <a:tailEnd/>
          </a:ln>
        </p:spPr>
        <p:txBody>
          <a:bodyPr>
            <a:prstTxWarp prst="textNoShape">
              <a:avLst/>
            </a:prstTxWarp>
            <a:spAutoFit/>
          </a:bodyPr>
          <a:lstStyle/>
          <a:p>
            <a:pPr algn="ctr" eaLnBrk="0" hangingPunct="0"/>
            <a:r>
              <a:rPr lang="es-US" sz="2000" dirty="0" smtClean="0">
                <a:latin typeface="Calibri" pitchFamily="-60" charset="0"/>
              </a:rPr>
              <a:t>Si se inscribe en el plan y </a:t>
            </a:r>
            <a:br>
              <a:rPr lang="es-US" sz="2000" dirty="0" smtClean="0">
                <a:latin typeface="Calibri" pitchFamily="-60" charset="0"/>
              </a:rPr>
            </a:br>
            <a:r>
              <a:rPr lang="es-US" sz="2000" dirty="0" smtClean="0">
                <a:latin typeface="Calibri" pitchFamily="-60" charset="0"/>
              </a:rPr>
              <a:t>ahorra para su jubilación…</a:t>
            </a:r>
            <a:endParaRPr lang="es-US" sz="2000" dirty="0">
              <a:latin typeface="Calibri" pitchFamily="-60" charset="0"/>
            </a:endParaRPr>
          </a:p>
        </p:txBody>
      </p:sp>
      <p:pic>
        <p:nvPicPr>
          <p:cNvPr id="5" name="Picture 4"/>
          <p:cNvPicPr>
            <a:picLocks noChangeAspect="1"/>
          </p:cNvPicPr>
          <p:nvPr/>
        </p:nvPicPr>
        <p:blipFill rotWithShape="1">
          <a:blip r:embed="rId3" cstate="screen">
            <a:extLst/>
          </a:blip>
          <a:srcRect/>
          <a:stretch/>
        </p:blipFill>
        <p:spPr bwMode="auto">
          <a:xfrm>
            <a:off x="6288268" y="3086274"/>
            <a:ext cx="2057400" cy="2057242"/>
          </a:xfrm>
          <a:prstGeom prst="roundRect">
            <a:avLst>
              <a:gd name="adj" fmla="val 8594"/>
            </a:avLst>
          </a:prstGeom>
          <a:solidFill>
            <a:srgbClr val="FFFFFF">
              <a:shade val="85000"/>
            </a:srgbClr>
          </a:solidFill>
          <a:ln>
            <a:noFill/>
          </a:ln>
          <a:effectLst>
            <a:reflection blurRad="12700" stA="38000" endPos="15000" dist="5000" dir="5400000" sy="-100000" algn="bl" rotWithShape="0"/>
          </a:effectLst>
        </p:spPr>
      </p:pic>
      <p:sp>
        <p:nvSpPr>
          <p:cNvPr id="12300" name="Text Box 17"/>
          <p:cNvSpPr txBox="1">
            <a:spLocks noChangeArrowheads="1"/>
          </p:cNvSpPr>
          <p:nvPr/>
        </p:nvSpPr>
        <p:spPr bwMode="auto">
          <a:xfrm>
            <a:off x="5746750" y="5299075"/>
            <a:ext cx="3103563" cy="396875"/>
          </a:xfrm>
          <a:prstGeom prst="rect">
            <a:avLst/>
          </a:prstGeom>
          <a:noFill/>
          <a:ln w="9525">
            <a:noFill/>
            <a:miter lim="800000"/>
            <a:headEnd/>
            <a:tailEnd/>
          </a:ln>
        </p:spPr>
        <p:txBody>
          <a:bodyPr>
            <a:prstTxWarp prst="textNoShape">
              <a:avLst/>
            </a:prstTxWarp>
            <a:spAutoFit/>
          </a:bodyPr>
          <a:lstStyle/>
          <a:p>
            <a:pPr algn="ctr" eaLnBrk="0" hangingPunct="0"/>
            <a:r>
              <a:rPr lang="es-US" sz="2000" dirty="0" smtClean="0">
                <a:latin typeface="Calibri" pitchFamily="-60" charset="0"/>
              </a:rPr>
              <a:t>El gobierno de EE.UU.</a:t>
            </a:r>
            <a:endParaRPr lang="es-US" sz="2000" dirty="0">
              <a:latin typeface="Calibri" pitchFamily="-60" charset="0"/>
            </a:endParaRPr>
          </a:p>
        </p:txBody>
      </p:sp>
      <p:pic>
        <p:nvPicPr>
          <p:cNvPr id="6" name="Picture 5"/>
          <p:cNvPicPr>
            <a:picLocks noChangeAspect="1"/>
          </p:cNvPicPr>
          <p:nvPr/>
        </p:nvPicPr>
        <p:blipFill>
          <a:blip r:embed="rId4"/>
          <a:srcRect/>
          <a:stretch>
            <a:fillRect/>
          </a:stretch>
        </p:blipFill>
        <p:spPr bwMode="auto">
          <a:xfrm>
            <a:off x="1150938" y="3625850"/>
            <a:ext cx="1762125" cy="1998663"/>
          </a:xfrm>
          <a:prstGeom prst="rect">
            <a:avLst/>
          </a:prstGeom>
          <a:noFill/>
          <a:ln w="9525">
            <a:noFill/>
            <a:miter lim="800000"/>
            <a:headEnd/>
            <a:tailEnd/>
          </a:ln>
        </p:spPr>
      </p:pic>
      <p:pic>
        <p:nvPicPr>
          <p:cNvPr id="9" name="Picture 8"/>
          <p:cNvPicPr>
            <a:picLocks noChangeAspect="1"/>
          </p:cNvPicPr>
          <p:nvPr/>
        </p:nvPicPr>
        <p:blipFill>
          <a:blip r:embed="rId5"/>
          <a:srcRect/>
          <a:stretch>
            <a:fillRect/>
          </a:stretch>
        </p:blipFill>
        <p:spPr bwMode="auto">
          <a:xfrm>
            <a:off x="965200" y="3241675"/>
            <a:ext cx="2132013" cy="2419350"/>
          </a:xfrm>
          <a:prstGeom prst="rect">
            <a:avLst/>
          </a:prstGeom>
          <a:noFill/>
          <a:ln w="9525">
            <a:noFill/>
            <a:miter lim="800000"/>
            <a:headEnd/>
            <a:tailEnd/>
          </a:ln>
        </p:spPr>
      </p:pic>
      <p:pic>
        <p:nvPicPr>
          <p:cNvPr id="10" name="Picture 9"/>
          <p:cNvPicPr>
            <a:picLocks noChangeAspect="1"/>
          </p:cNvPicPr>
          <p:nvPr/>
        </p:nvPicPr>
        <p:blipFill>
          <a:blip r:embed="rId6"/>
          <a:srcRect/>
          <a:stretch>
            <a:fillRect/>
          </a:stretch>
        </p:blipFill>
        <p:spPr bwMode="auto">
          <a:xfrm>
            <a:off x="809625" y="2933700"/>
            <a:ext cx="2443163" cy="2774950"/>
          </a:xfrm>
          <a:prstGeom prst="rect">
            <a:avLst/>
          </a:prstGeom>
          <a:noFill/>
          <a:ln w="9525">
            <a:noFill/>
            <a:miter lim="800000"/>
            <a:headEnd/>
            <a:tailEnd/>
          </a:ln>
        </p:spPr>
      </p:pic>
      <p:pic>
        <p:nvPicPr>
          <p:cNvPr id="4" name="Picture 3"/>
          <p:cNvPicPr>
            <a:picLocks noChangeAspect="1"/>
          </p:cNvPicPr>
          <p:nvPr/>
        </p:nvPicPr>
        <p:blipFill>
          <a:blip r:embed="rId7" cstate="screen">
            <a:extLst/>
          </a:blip>
          <a:stretch>
            <a:fillRect/>
          </a:stretch>
        </p:blipFill>
        <p:spPr bwMode="auto">
          <a:xfrm>
            <a:off x="3957378" y="3085836"/>
            <a:ext cx="2057401" cy="2057240"/>
          </a:xfrm>
          <a:prstGeom prst="roundRect">
            <a:avLst>
              <a:gd name="adj" fmla="val 8594"/>
            </a:avLst>
          </a:prstGeom>
          <a:solidFill>
            <a:srgbClr val="FFFFFF">
              <a:shade val="85000"/>
            </a:srgbClr>
          </a:solidFill>
          <a:ln>
            <a:noFill/>
          </a:ln>
          <a:effectLst>
            <a:reflection blurRad="12700" stA="38000" endPos="15000" dist="5000" dir="5400000" sy="-100000" algn="bl" rotWithShape="0"/>
          </a:effectLst>
        </p:spPr>
      </p:pic>
      <p:sp>
        <p:nvSpPr>
          <p:cNvPr id="12298" name="Text Box 17"/>
          <p:cNvSpPr txBox="1">
            <a:spLocks noChangeArrowheads="1"/>
          </p:cNvSpPr>
          <p:nvPr/>
        </p:nvSpPr>
        <p:spPr bwMode="auto">
          <a:xfrm>
            <a:off x="3676650" y="5310188"/>
            <a:ext cx="2633663" cy="396875"/>
          </a:xfrm>
          <a:prstGeom prst="rect">
            <a:avLst/>
          </a:prstGeom>
          <a:noFill/>
          <a:ln w="9525">
            <a:noFill/>
            <a:miter lim="800000"/>
            <a:headEnd/>
            <a:tailEnd/>
          </a:ln>
        </p:spPr>
        <p:txBody>
          <a:bodyPr>
            <a:prstTxWarp prst="textNoShape">
              <a:avLst/>
            </a:prstTxWarp>
            <a:spAutoFit/>
          </a:bodyPr>
          <a:lstStyle/>
          <a:p>
            <a:pPr algn="ctr" eaLnBrk="0" hangingPunct="0"/>
            <a:r>
              <a:rPr lang="es-US" sz="2000" dirty="0" smtClean="0">
                <a:latin typeface="Calibri" pitchFamily="-60" charset="0"/>
              </a:rPr>
              <a:t>Su empleador</a:t>
            </a:r>
            <a:endParaRPr lang="es-US" sz="2000" dirty="0">
              <a:latin typeface="Calibri" pitchFamily="-60" charset="0"/>
            </a:endParaRPr>
          </a:p>
        </p:txBody>
      </p:sp>
      <p:sp>
        <p:nvSpPr>
          <p:cNvPr id="12" name="Text Box 17"/>
          <p:cNvSpPr txBox="1">
            <a:spLocks noChangeArrowheads="1"/>
          </p:cNvSpPr>
          <p:nvPr/>
        </p:nvSpPr>
        <p:spPr bwMode="auto">
          <a:xfrm>
            <a:off x="4562475" y="2103438"/>
            <a:ext cx="3305175" cy="707886"/>
          </a:xfrm>
          <a:prstGeom prst="rect">
            <a:avLst/>
          </a:prstGeom>
          <a:noFill/>
          <a:ln w="9525">
            <a:noFill/>
            <a:miter lim="800000"/>
            <a:headEnd/>
            <a:tailEnd/>
          </a:ln>
        </p:spPr>
        <p:txBody>
          <a:bodyPr>
            <a:prstTxWarp prst="textNoShape">
              <a:avLst/>
            </a:prstTxWarp>
            <a:spAutoFit/>
          </a:bodyPr>
          <a:lstStyle/>
          <a:p>
            <a:pPr algn="ctr" eaLnBrk="0" hangingPunct="0"/>
            <a:r>
              <a:rPr lang="es-US" sz="2000" dirty="0" smtClean="0">
                <a:latin typeface="Calibri" pitchFamily="-60" charset="0"/>
              </a:rPr>
              <a:t>recibirá ayuda de </a:t>
            </a:r>
            <a:br>
              <a:rPr lang="es-US" sz="2000" dirty="0" smtClean="0">
                <a:latin typeface="Calibri" pitchFamily="-60" charset="0"/>
              </a:rPr>
            </a:br>
            <a:r>
              <a:rPr lang="es-US" sz="2000" dirty="0" smtClean="0">
                <a:latin typeface="Calibri" pitchFamily="-60" charset="0"/>
              </a:rPr>
              <a:t>dos fuentes…</a:t>
            </a:r>
            <a:endParaRPr lang="es-US" sz="2000" dirty="0">
              <a:latin typeface="Calibri" pitchFamily="-6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750"/>
                                        <p:tgtEl>
                                          <p:spTgt spid="4"/>
                                        </p:tgtEl>
                                      </p:cBhvr>
                                    </p:animEffect>
                                    <p:anim calcmode="lin" valueType="num">
                                      <p:cBhvr>
                                        <p:cTn id="21" dur="750" fill="hold"/>
                                        <p:tgtEl>
                                          <p:spTgt spid="4"/>
                                        </p:tgtEl>
                                        <p:attrNameLst>
                                          <p:attrName>ppt_x</p:attrName>
                                        </p:attrNameLst>
                                      </p:cBhvr>
                                      <p:tavLst>
                                        <p:tav tm="0">
                                          <p:val>
                                            <p:strVal val="#ppt_x"/>
                                          </p:val>
                                        </p:tav>
                                        <p:tav tm="100000">
                                          <p:val>
                                            <p:strVal val="#ppt_x"/>
                                          </p:val>
                                        </p:tav>
                                      </p:tavLst>
                                    </p:anim>
                                    <p:anim calcmode="lin" valueType="num">
                                      <p:cBhvr>
                                        <p:cTn id="22" dur="750" fill="hold"/>
                                        <p:tgtEl>
                                          <p:spTgt spid="4"/>
                                        </p:tgtEl>
                                        <p:attrNameLst>
                                          <p:attrName>ppt_y</p:attrName>
                                        </p:attrNameLst>
                                      </p:cBhvr>
                                      <p:tavLst>
                                        <p:tav tm="0">
                                          <p:val>
                                            <p:strVal val="#ppt_y+.1"/>
                                          </p:val>
                                        </p:tav>
                                        <p:tav tm="100000">
                                          <p:val>
                                            <p:strVal val="#ppt_y"/>
                                          </p:val>
                                        </p:tav>
                                      </p:tavLst>
                                    </p:anim>
                                  </p:childTnLst>
                                </p:cTn>
                              </p:par>
                            </p:childTnLst>
                          </p:cTn>
                        </p:par>
                        <p:par>
                          <p:cTn id="23" fill="hold">
                            <p:stCondLst>
                              <p:cond delay="750"/>
                            </p:stCondLst>
                            <p:childTnLst>
                              <p:par>
                                <p:cTn id="24" presetID="10" presetClass="entr" presetSubtype="0" fill="hold" grpId="0" nodeType="afterEffect">
                                  <p:stCondLst>
                                    <p:cond delay="0"/>
                                  </p:stCondLst>
                                  <p:childTnLst>
                                    <p:set>
                                      <p:cBhvr>
                                        <p:cTn id="25" dur="1" fill="hold">
                                          <p:stCondLst>
                                            <p:cond delay="0"/>
                                          </p:stCondLst>
                                        </p:cTn>
                                        <p:tgtEl>
                                          <p:spTgt spid="12298"/>
                                        </p:tgtEl>
                                        <p:attrNameLst>
                                          <p:attrName>style.visibility</p:attrName>
                                        </p:attrNameLst>
                                      </p:cBhvr>
                                      <p:to>
                                        <p:strVal val="visible"/>
                                      </p:to>
                                    </p:set>
                                    <p:animEffect transition="in" filter="fade">
                                      <p:cBhvr>
                                        <p:cTn id="26" dur="500"/>
                                        <p:tgtEl>
                                          <p:spTgt spid="12298"/>
                                        </p:tgtEl>
                                      </p:cBhvr>
                                    </p:animEffect>
                                  </p:childTnLst>
                                </p:cTn>
                              </p:par>
                            </p:childTnLst>
                          </p:cTn>
                        </p:par>
                        <p:par>
                          <p:cTn id="27" fill="hold">
                            <p:stCondLst>
                              <p:cond delay="1250"/>
                            </p:stCondLst>
                            <p:childTnLst>
                              <p:par>
                                <p:cTn id="28" presetID="10"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750"/>
                                        <p:tgtEl>
                                          <p:spTgt spid="5"/>
                                        </p:tgtEl>
                                      </p:cBhvr>
                                    </p:animEffect>
                                    <p:anim calcmode="lin" valueType="num">
                                      <p:cBhvr>
                                        <p:cTn id="36" dur="750" fill="hold"/>
                                        <p:tgtEl>
                                          <p:spTgt spid="5"/>
                                        </p:tgtEl>
                                        <p:attrNameLst>
                                          <p:attrName>ppt_x</p:attrName>
                                        </p:attrNameLst>
                                      </p:cBhvr>
                                      <p:tavLst>
                                        <p:tav tm="0">
                                          <p:val>
                                            <p:strVal val="#ppt_x"/>
                                          </p:val>
                                        </p:tav>
                                        <p:tav tm="100000">
                                          <p:val>
                                            <p:strVal val="#ppt_x"/>
                                          </p:val>
                                        </p:tav>
                                      </p:tavLst>
                                    </p:anim>
                                    <p:anim calcmode="lin" valueType="num">
                                      <p:cBhvr>
                                        <p:cTn id="37" dur="750" fill="hold"/>
                                        <p:tgtEl>
                                          <p:spTgt spid="5"/>
                                        </p:tgtEl>
                                        <p:attrNameLst>
                                          <p:attrName>ppt_y</p:attrName>
                                        </p:attrNameLst>
                                      </p:cBhvr>
                                      <p:tavLst>
                                        <p:tav tm="0">
                                          <p:val>
                                            <p:strVal val="#ppt_y+.1"/>
                                          </p:val>
                                        </p:tav>
                                        <p:tav tm="100000">
                                          <p:val>
                                            <p:strVal val="#ppt_y"/>
                                          </p:val>
                                        </p:tav>
                                      </p:tavLst>
                                    </p:anim>
                                  </p:childTnLst>
                                </p:cTn>
                              </p:par>
                            </p:childTnLst>
                          </p:cTn>
                        </p:par>
                        <p:par>
                          <p:cTn id="38" fill="hold">
                            <p:stCondLst>
                              <p:cond delay="750"/>
                            </p:stCondLst>
                            <p:childTnLst>
                              <p:par>
                                <p:cTn id="39" presetID="10" presetClass="entr" presetSubtype="0" fill="hold" grpId="0" nodeType="afterEffect">
                                  <p:stCondLst>
                                    <p:cond delay="0"/>
                                  </p:stCondLst>
                                  <p:childTnLst>
                                    <p:set>
                                      <p:cBhvr>
                                        <p:cTn id="40" dur="1" fill="hold">
                                          <p:stCondLst>
                                            <p:cond delay="0"/>
                                          </p:stCondLst>
                                        </p:cTn>
                                        <p:tgtEl>
                                          <p:spTgt spid="12300"/>
                                        </p:tgtEl>
                                        <p:attrNameLst>
                                          <p:attrName>style.visibility</p:attrName>
                                        </p:attrNameLst>
                                      </p:cBhvr>
                                      <p:to>
                                        <p:strVal val="visible"/>
                                      </p:to>
                                    </p:set>
                                    <p:animEffect transition="in" filter="fade">
                                      <p:cBhvr>
                                        <p:cTn id="41" dur="500"/>
                                        <p:tgtEl>
                                          <p:spTgt spid="12300"/>
                                        </p:tgtEl>
                                      </p:cBhvr>
                                    </p:animEffect>
                                  </p:childTnLst>
                                </p:cTn>
                              </p:par>
                            </p:childTnLst>
                          </p:cTn>
                        </p:par>
                        <p:par>
                          <p:cTn id="42" fill="hold">
                            <p:stCondLst>
                              <p:cond delay="1250"/>
                            </p:stCondLst>
                            <p:childTnLst>
                              <p:par>
                                <p:cTn id="43" presetID="10" presetClass="entr" presetSubtype="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300" grpId="0"/>
      <p:bldP spid="12298"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blip>
          <a:srcRect/>
          <a:stretch/>
        </p:blipFill>
        <p:spPr>
          <a:xfrm>
            <a:off x="1187450" y="1297713"/>
            <a:ext cx="6814029" cy="4140211"/>
          </a:xfrm>
          <a:prstGeom prst="roundRect">
            <a:avLst>
              <a:gd name="adj" fmla="val 6677"/>
            </a:avLst>
          </a:prstGeom>
          <a:solidFill>
            <a:srgbClr val="FFFFFF">
              <a:shade val="85000"/>
            </a:srgbClr>
          </a:solidFill>
          <a:ln>
            <a:noFill/>
          </a:ln>
          <a:effectLst/>
        </p:spPr>
      </p:pic>
      <p:sp>
        <p:nvSpPr>
          <p:cNvPr id="65538" name="Title 1"/>
          <p:cNvSpPr>
            <a:spLocks noGrp="1"/>
          </p:cNvSpPr>
          <p:nvPr>
            <p:ph type="title"/>
          </p:nvPr>
        </p:nvSpPr>
        <p:spPr bwMode="auto">
          <a:xfrm>
            <a:off x="457200" y="6667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US" dirty="0" smtClean="0">
                <a:ea typeface="ＭＳ Ｐゴシック" pitchFamily="-60" charset="-128"/>
                <a:cs typeface="ＭＳ Ｐゴシック" pitchFamily="-60" charset="-128"/>
              </a:rPr>
              <a:t>¡Mejore su panorama de jubilación hoy!</a:t>
            </a:r>
          </a:p>
        </p:txBody>
      </p:sp>
      <p:sp>
        <p:nvSpPr>
          <p:cNvPr id="13" name="Text Box 17"/>
          <p:cNvSpPr txBox="1">
            <a:spLocks noChangeArrowheads="1"/>
          </p:cNvSpPr>
          <p:nvPr/>
        </p:nvSpPr>
        <p:spPr bwMode="auto">
          <a:xfrm>
            <a:off x="822325" y="5516563"/>
            <a:ext cx="7540625" cy="1131079"/>
          </a:xfrm>
          <a:prstGeom prst="rect">
            <a:avLst/>
          </a:prstGeom>
          <a:noFill/>
          <a:ln w="9525">
            <a:noFill/>
            <a:miter lim="800000"/>
            <a:headEnd/>
            <a:tailEnd/>
          </a:ln>
        </p:spPr>
        <p:txBody>
          <a:bodyPr>
            <a:prstTxWarp prst="textNoShape">
              <a:avLst/>
            </a:prstTxWarp>
            <a:spAutoFit/>
          </a:bodyPr>
          <a:lstStyle/>
          <a:p>
            <a:pPr algn="ctr" eaLnBrk="0" hangingPunct="0">
              <a:lnSpc>
                <a:spcPts val="2700"/>
              </a:lnSpc>
            </a:pPr>
            <a:r>
              <a:rPr lang="es-US" dirty="0" smtClean="0">
                <a:latin typeface="Calibri" pitchFamily="-60" charset="0"/>
              </a:rPr>
              <a:t>Contacte a Transamerica para obtener ayuda:</a:t>
            </a:r>
          </a:p>
          <a:p>
            <a:pPr algn="ctr" eaLnBrk="0" hangingPunct="0">
              <a:lnSpc>
                <a:spcPts val="2700"/>
              </a:lnSpc>
            </a:pPr>
            <a:r>
              <a:rPr lang="es-US" b="1" dirty="0" smtClean="0">
                <a:latin typeface="Calibri" pitchFamily="-60" charset="0"/>
              </a:rPr>
              <a:t>1-[Incluya el número de teléfono apropiado] </a:t>
            </a:r>
            <a:r>
              <a:rPr lang="es-US" dirty="0" smtClean="0">
                <a:latin typeface="Calibri" pitchFamily="-60" charset="0"/>
              </a:rPr>
              <a:t>o </a:t>
            </a:r>
            <a:r>
              <a:rPr lang="es-US" b="1" dirty="0" smtClean="0">
                <a:latin typeface="Calibri" pitchFamily="-60" charset="0"/>
              </a:rPr>
              <a:t>TA-Retirement.com</a:t>
            </a:r>
            <a:endParaRPr lang="es-US" b="1" dirty="0">
              <a:latin typeface="Calibri" pitchFamily="-60" charset="0"/>
            </a:endParaRPr>
          </a:p>
        </p:txBody>
      </p:sp>
      <p:pic>
        <p:nvPicPr>
          <p:cNvPr id="8" name="Picture 7"/>
          <p:cNvPicPr>
            <a:picLocks noChangeAspect="1"/>
          </p:cNvPicPr>
          <p:nvPr/>
        </p:nvPicPr>
        <p:blipFill>
          <a:blip r:embed="rId4"/>
          <a:srcRect r="9805"/>
          <a:stretch>
            <a:fillRect/>
          </a:stretch>
        </p:blipFill>
        <p:spPr bwMode="auto">
          <a:xfrm>
            <a:off x="3705225" y="2095500"/>
            <a:ext cx="4295775" cy="2679700"/>
          </a:xfrm>
          <a:prstGeom prst="rect">
            <a:avLst/>
          </a:prstGeom>
          <a:noFill/>
          <a:ln w="9525">
            <a:noFill/>
            <a:miter lim="800000"/>
            <a:headEnd/>
            <a:tailEnd/>
          </a:ln>
        </p:spPr>
      </p:pic>
      <p:pic>
        <p:nvPicPr>
          <p:cNvPr id="9" name="Picture 8"/>
          <p:cNvPicPr>
            <a:picLocks noChangeAspect="1"/>
          </p:cNvPicPr>
          <p:nvPr/>
        </p:nvPicPr>
        <p:blipFill>
          <a:blip r:embed="rId4"/>
          <a:srcRect l="8504" t="17508"/>
          <a:stretch>
            <a:fillRect/>
          </a:stretch>
        </p:blipFill>
        <p:spPr bwMode="auto">
          <a:xfrm>
            <a:off x="1187450" y="1296988"/>
            <a:ext cx="4359275" cy="2211387"/>
          </a:xfrm>
          <a:prstGeom prst="rect">
            <a:avLst/>
          </a:prstGeom>
          <a:noFill/>
          <a:ln w="9525">
            <a:noFill/>
            <a:miter lim="800000"/>
            <a:headEnd/>
            <a:tailEnd/>
          </a:ln>
        </p:spPr>
      </p:pic>
      <p:pic>
        <p:nvPicPr>
          <p:cNvPr id="11" name="Picture 10"/>
          <p:cNvPicPr>
            <a:picLocks noChangeAspect="1"/>
          </p:cNvPicPr>
          <p:nvPr/>
        </p:nvPicPr>
        <p:blipFill>
          <a:blip r:embed="rId4"/>
          <a:srcRect t="20363" r="18463"/>
          <a:stretch>
            <a:fillRect/>
          </a:stretch>
        </p:blipFill>
        <p:spPr bwMode="auto">
          <a:xfrm>
            <a:off x="4119563" y="1296988"/>
            <a:ext cx="3884612" cy="2135187"/>
          </a:xfrm>
          <a:prstGeom prst="rect">
            <a:avLst/>
          </a:prstGeom>
          <a:noFill/>
          <a:ln w="9525">
            <a:noFill/>
            <a:miter lim="800000"/>
            <a:headEnd/>
            <a:tailEnd/>
          </a:ln>
        </p:spPr>
      </p:pic>
      <p:sp>
        <p:nvSpPr>
          <p:cNvPr id="12" name="Text Box 17"/>
          <p:cNvSpPr txBox="1">
            <a:spLocks noChangeArrowheads="1"/>
          </p:cNvSpPr>
          <p:nvPr/>
        </p:nvSpPr>
        <p:spPr bwMode="auto">
          <a:xfrm>
            <a:off x="5206483" y="1801813"/>
            <a:ext cx="2613542" cy="757130"/>
          </a:xfrm>
          <a:prstGeom prst="rect">
            <a:avLst/>
          </a:prstGeom>
          <a:noFill/>
          <a:ln w="9525">
            <a:noFill/>
            <a:miter lim="800000"/>
            <a:headEnd/>
            <a:tailEnd/>
          </a:ln>
        </p:spPr>
        <p:txBody>
          <a:bodyPr wrap="square">
            <a:prstTxWarp prst="textNoShape">
              <a:avLst/>
            </a:prstTxWarp>
            <a:spAutoFit/>
          </a:bodyPr>
          <a:lstStyle/>
          <a:p>
            <a:pPr algn="ctr" eaLnBrk="0" hangingPunct="0">
              <a:lnSpc>
                <a:spcPct val="90000"/>
              </a:lnSpc>
            </a:pPr>
            <a:r>
              <a:rPr lang="es-US" dirty="0" smtClean="0">
                <a:solidFill>
                  <a:schemeClr val="bg1"/>
                </a:solidFill>
                <a:latin typeface="Calibri" pitchFamily="-60" charset="0"/>
              </a:rPr>
              <a:t>…empezar a ahorrar</a:t>
            </a:r>
            <a:endParaRPr lang="es-US" dirty="0">
              <a:solidFill>
                <a:schemeClr val="bg1"/>
              </a:solidFill>
              <a:latin typeface="Calibri" pitchFamily="-60" charset="0"/>
            </a:endParaRPr>
          </a:p>
        </p:txBody>
      </p:sp>
      <p:pic>
        <p:nvPicPr>
          <p:cNvPr id="14" name="Picture 13"/>
          <p:cNvPicPr>
            <a:picLocks noChangeAspect="1"/>
          </p:cNvPicPr>
          <p:nvPr/>
        </p:nvPicPr>
        <p:blipFill>
          <a:blip r:embed="rId4"/>
          <a:srcRect l="5540"/>
          <a:stretch>
            <a:fillRect/>
          </a:stretch>
        </p:blipFill>
        <p:spPr bwMode="auto">
          <a:xfrm>
            <a:off x="1187450" y="2255838"/>
            <a:ext cx="4500563" cy="2679700"/>
          </a:xfrm>
          <a:prstGeom prst="rect">
            <a:avLst/>
          </a:prstGeom>
          <a:noFill/>
          <a:ln w="9525">
            <a:noFill/>
            <a:miter lim="800000"/>
            <a:headEnd/>
            <a:tailEnd/>
          </a:ln>
        </p:spPr>
      </p:pic>
      <p:sp>
        <p:nvSpPr>
          <p:cNvPr id="15" name="Text Box 17"/>
          <p:cNvSpPr txBox="1">
            <a:spLocks noChangeArrowheads="1"/>
          </p:cNvSpPr>
          <p:nvPr/>
        </p:nvSpPr>
        <p:spPr bwMode="auto">
          <a:xfrm>
            <a:off x="1260475" y="3105150"/>
            <a:ext cx="2935288" cy="757130"/>
          </a:xfrm>
          <a:prstGeom prst="rect">
            <a:avLst/>
          </a:prstGeom>
          <a:noFill/>
          <a:ln w="9525">
            <a:noFill/>
            <a:miter lim="800000"/>
            <a:headEnd/>
            <a:tailEnd/>
          </a:ln>
        </p:spPr>
        <p:txBody>
          <a:bodyPr>
            <a:prstTxWarp prst="textNoShape">
              <a:avLst/>
            </a:prstTxWarp>
            <a:spAutoFit/>
          </a:bodyPr>
          <a:lstStyle/>
          <a:p>
            <a:pPr algn="ctr" eaLnBrk="0" hangingPunct="0">
              <a:lnSpc>
                <a:spcPct val="90000"/>
              </a:lnSpc>
            </a:pPr>
            <a:r>
              <a:rPr lang="es-US" dirty="0" smtClean="0">
                <a:solidFill>
                  <a:schemeClr val="bg1"/>
                </a:solidFill>
                <a:latin typeface="Calibri" pitchFamily="-60" charset="0"/>
              </a:rPr>
              <a:t>…mantenerse diversificado</a:t>
            </a:r>
            <a:endParaRPr lang="es-US" dirty="0">
              <a:solidFill>
                <a:schemeClr val="bg1"/>
              </a:solidFill>
              <a:latin typeface="Calibri" pitchFamily="-60" charset="0"/>
            </a:endParaRPr>
          </a:p>
        </p:txBody>
      </p:sp>
      <p:sp>
        <p:nvSpPr>
          <p:cNvPr id="16" name="Text Box 17"/>
          <p:cNvSpPr txBox="1">
            <a:spLocks noChangeArrowheads="1"/>
          </p:cNvSpPr>
          <p:nvPr/>
        </p:nvSpPr>
        <p:spPr bwMode="auto">
          <a:xfrm>
            <a:off x="5186363" y="3105150"/>
            <a:ext cx="2633662" cy="757130"/>
          </a:xfrm>
          <a:prstGeom prst="rect">
            <a:avLst/>
          </a:prstGeom>
          <a:noFill/>
          <a:ln w="9525">
            <a:noFill/>
            <a:miter lim="800000"/>
            <a:headEnd/>
            <a:tailEnd/>
          </a:ln>
        </p:spPr>
        <p:txBody>
          <a:bodyPr>
            <a:prstTxWarp prst="textNoShape">
              <a:avLst/>
            </a:prstTxWarp>
            <a:spAutoFit/>
          </a:bodyPr>
          <a:lstStyle/>
          <a:p>
            <a:pPr algn="ctr" eaLnBrk="0" hangingPunct="0">
              <a:lnSpc>
                <a:spcPct val="90000"/>
              </a:lnSpc>
            </a:pPr>
            <a:r>
              <a:rPr lang="es-US" dirty="0" smtClean="0">
                <a:solidFill>
                  <a:schemeClr val="bg1"/>
                </a:solidFill>
                <a:latin typeface="Calibri" pitchFamily="-60" charset="0"/>
              </a:rPr>
              <a:t>…ponerse en marcha</a:t>
            </a:r>
            <a:endParaRPr lang="es-US" dirty="0">
              <a:solidFill>
                <a:schemeClr val="bg1"/>
              </a:solidFill>
              <a:latin typeface="Calibri" pitchFamily="-60" charset="0"/>
            </a:endParaRPr>
          </a:p>
        </p:txBody>
      </p:sp>
      <p:sp>
        <p:nvSpPr>
          <p:cNvPr id="10" name="Text Box 17"/>
          <p:cNvSpPr txBox="1">
            <a:spLocks noChangeArrowheads="1"/>
          </p:cNvSpPr>
          <p:nvPr/>
        </p:nvSpPr>
        <p:spPr bwMode="auto">
          <a:xfrm>
            <a:off x="1335088" y="1635125"/>
            <a:ext cx="2784475" cy="757130"/>
          </a:xfrm>
          <a:prstGeom prst="rect">
            <a:avLst/>
          </a:prstGeom>
          <a:noFill/>
          <a:ln w="9525">
            <a:noFill/>
            <a:miter lim="800000"/>
            <a:headEnd/>
            <a:tailEnd/>
          </a:ln>
        </p:spPr>
        <p:txBody>
          <a:bodyPr>
            <a:prstTxWarp prst="textNoShape">
              <a:avLst/>
            </a:prstTxWarp>
            <a:spAutoFit/>
          </a:bodyPr>
          <a:lstStyle/>
          <a:p>
            <a:pPr algn="ctr" eaLnBrk="0" hangingPunct="0">
              <a:lnSpc>
                <a:spcPct val="90000"/>
              </a:lnSpc>
            </a:pPr>
            <a:r>
              <a:rPr lang="es-US" dirty="0" smtClean="0">
                <a:solidFill>
                  <a:schemeClr val="bg1"/>
                </a:solidFill>
                <a:latin typeface="Calibri" pitchFamily="-60" charset="0"/>
              </a:rPr>
              <a:t>Aproveche esta oportunidad para…</a:t>
            </a:r>
            <a:endParaRPr lang="es-US" dirty="0">
              <a:solidFill>
                <a:schemeClr val="bg1"/>
              </a:solidFill>
              <a:latin typeface="Calibri" pitchFamily="-60" charset="0"/>
            </a:endParaRPr>
          </a:p>
        </p:txBody>
      </p:sp>
      <p:pic>
        <p:nvPicPr>
          <p:cNvPr id="17" name="Picture 16"/>
          <p:cNvPicPr>
            <a:picLocks noChangeAspect="1"/>
          </p:cNvPicPr>
          <p:nvPr/>
        </p:nvPicPr>
        <p:blipFill rotWithShape="1">
          <a:blip r:embed="rId5" cstate="screen">
            <a:extLst/>
          </a:blip>
          <a:srcRect/>
          <a:stretch/>
        </p:blipFill>
        <p:spPr>
          <a:xfrm>
            <a:off x="1187450" y="4673847"/>
            <a:ext cx="3987759" cy="764078"/>
          </a:xfrm>
          <a:prstGeom prst="roundRect">
            <a:avLst>
              <a:gd name="adj" fmla="val 33461"/>
            </a:avLst>
          </a:prstGeom>
          <a:noFill/>
          <a:ln>
            <a:noFill/>
          </a:ln>
          <a:effectLst/>
        </p:spPr>
      </p:pic>
      <p:pic>
        <p:nvPicPr>
          <p:cNvPr id="18" name="Picture 17"/>
          <p:cNvPicPr>
            <a:picLocks noChangeAspect="1"/>
          </p:cNvPicPr>
          <p:nvPr/>
        </p:nvPicPr>
        <p:blipFill rotWithShape="1">
          <a:blip r:embed="rId6" cstate="screen">
            <a:extLst/>
          </a:blip>
          <a:srcRect/>
          <a:stretch/>
        </p:blipFill>
        <p:spPr>
          <a:xfrm>
            <a:off x="3932131" y="4582313"/>
            <a:ext cx="4069344" cy="855611"/>
          </a:xfrm>
          <a:prstGeom prst="roundRect">
            <a:avLst>
              <a:gd name="adj" fmla="val 34965"/>
            </a:avLst>
          </a:prstGeom>
          <a:noFill/>
          <a:ln>
            <a:noFill/>
          </a:ln>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25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25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cTn>
                              </p:par>
                            </p:childTnLst>
                          </p:cTn>
                        </p:par>
                        <p:par>
                          <p:cTn id="26" fill="hold">
                            <p:stCondLst>
                              <p:cond delay="1250"/>
                            </p:stCondLst>
                            <p:childTnLst>
                              <p:par>
                                <p:cTn id="27" presetID="47" presetClass="exit" presetSubtype="0" fill="hold" nodeType="afterEffect">
                                  <p:stCondLst>
                                    <p:cond delay="500"/>
                                  </p:stCondLst>
                                  <p:childTnLst>
                                    <p:animEffect transition="out" filter="fade">
                                      <p:cBhvr>
                                        <p:cTn id="28" dur="1000"/>
                                        <p:tgtEl>
                                          <p:spTgt spid="9"/>
                                        </p:tgtEl>
                                      </p:cBhvr>
                                    </p:animEffect>
                                    <p:anim calcmode="lin" valueType="num">
                                      <p:cBhvr>
                                        <p:cTn id="29" dur="1000"/>
                                        <p:tgtEl>
                                          <p:spTgt spid="9"/>
                                        </p:tgtEl>
                                        <p:attrNameLst>
                                          <p:attrName>ppt_x</p:attrName>
                                        </p:attrNameLst>
                                      </p:cBhvr>
                                      <p:tavLst>
                                        <p:tav tm="0">
                                          <p:val>
                                            <p:strVal val="ppt_x"/>
                                          </p:val>
                                        </p:tav>
                                        <p:tav tm="100000">
                                          <p:val>
                                            <p:strVal val="ppt_x"/>
                                          </p:val>
                                        </p:tav>
                                      </p:tavLst>
                                    </p:anim>
                                    <p:anim calcmode="lin" valueType="num">
                                      <p:cBhvr>
                                        <p:cTn id="30" dur="1000"/>
                                        <p:tgtEl>
                                          <p:spTgt spid="9"/>
                                        </p:tgtEl>
                                        <p:attrNameLst>
                                          <p:attrName>ppt_y</p:attrName>
                                        </p:attrNameLst>
                                      </p:cBhvr>
                                      <p:tavLst>
                                        <p:tav tm="0">
                                          <p:val>
                                            <p:strVal val="ppt_y"/>
                                          </p:val>
                                        </p:tav>
                                        <p:tav tm="100000">
                                          <p:val>
                                            <p:strVal val="ppt_y-.1"/>
                                          </p:val>
                                        </p:tav>
                                      </p:tavLst>
                                    </p:anim>
                                    <p:set>
                                      <p:cBhvr>
                                        <p:cTn id="31" dur="1" fill="hold">
                                          <p:stCondLst>
                                            <p:cond delay="999"/>
                                          </p:stCondLst>
                                        </p:cTn>
                                        <p:tgtEl>
                                          <p:spTgt spid="9"/>
                                        </p:tgtEl>
                                        <p:attrNameLst>
                                          <p:attrName>style.visibility</p:attrName>
                                        </p:attrNameLst>
                                      </p:cBhvr>
                                      <p:to>
                                        <p:strVal val="hidden"/>
                                      </p:to>
                                    </p:set>
                                  </p:childTnLst>
                                </p:cTn>
                              </p:par>
                              <p:par>
                                <p:cTn id="32" presetID="10" presetClass="entr" presetSubtype="0" fill="hold" grpId="0" nodeType="withEffect">
                                  <p:stCondLst>
                                    <p:cond delay="50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nodeType="clickEffect">
                                  <p:stCondLst>
                                    <p:cond delay="0"/>
                                  </p:stCondLst>
                                  <p:childTnLst>
                                    <p:animEffect transition="out" filter="fade">
                                      <p:cBhvr>
                                        <p:cTn id="38" dur="1000"/>
                                        <p:tgtEl>
                                          <p:spTgt spid="8"/>
                                        </p:tgtEl>
                                      </p:cBhvr>
                                    </p:animEffect>
                                    <p:anim calcmode="lin" valueType="num">
                                      <p:cBhvr>
                                        <p:cTn id="39" dur="1000"/>
                                        <p:tgtEl>
                                          <p:spTgt spid="8"/>
                                        </p:tgtEl>
                                        <p:attrNameLst>
                                          <p:attrName>ppt_x</p:attrName>
                                        </p:attrNameLst>
                                      </p:cBhvr>
                                      <p:tavLst>
                                        <p:tav tm="0">
                                          <p:val>
                                            <p:strVal val="ppt_x"/>
                                          </p:val>
                                        </p:tav>
                                        <p:tav tm="100000">
                                          <p:val>
                                            <p:strVal val="ppt_x"/>
                                          </p:val>
                                        </p:tav>
                                      </p:tavLst>
                                    </p:anim>
                                    <p:anim calcmode="lin" valueType="num">
                                      <p:cBhvr>
                                        <p:cTn id="40" dur="1000"/>
                                        <p:tgtEl>
                                          <p:spTgt spid="8"/>
                                        </p:tgtEl>
                                        <p:attrNameLst>
                                          <p:attrName>ppt_y</p:attrName>
                                        </p:attrNameLst>
                                      </p:cBhvr>
                                      <p:tavLst>
                                        <p:tav tm="0">
                                          <p:val>
                                            <p:strVal val="ppt_y"/>
                                          </p:val>
                                        </p:tav>
                                        <p:tav tm="100000">
                                          <p:val>
                                            <p:strVal val="ppt_y-.1"/>
                                          </p:val>
                                        </p:tav>
                                      </p:tavLst>
                                    </p:anim>
                                    <p:set>
                                      <p:cBhvr>
                                        <p:cTn id="41" dur="1" fill="hold">
                                          <p:stCondLst>
                                            <p:cond delay="999"/>
                                          </p:stCondLst>
                                        </p:cTn>
                                        <p:tgtEl>
                                          <p:spTgt spid="8"/>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47" presetClass="exit" presetSubtype="0" fill="hold" nodeType="clickEffect">
                                  <p:stCondLst>
                                    <p:cond delay="0"/>
                                  </p:stCondLst>
                                  <p:childTnLst>
                                    <p:animEffect transition="out" filter="fade">
                                      <p:cBhvr>
                                        <p:cTn id="48" dur="1000"/>
                                        <p:tgtEl>
                                          <p:spTgt spid="14"/>
                                        </p:tgtEl>
                                      </p:cBhvr>
                                    </p:animEffect>
                                    <p:anim calcmode="lin" valueType="num">
                                      <p:cBhvr>
                                        <p:cTn id="49" dur="1000"/>
                                        <p:tgtEl>
                                          <p:spTgt spid="14"/>
                                        </p:tgtEl>
                                        <p:attrNameLst>
                                          <p:attrName>ppt_x</p:attrName>
                                        </p:attrNameLst>
                                      </p:cBhvr>
                                      <p:tavLst>
                                        <p:tav tm="0">
                                          <p:val>
                                            <p:strVal val="ppt_x"/>
                                          </p:val>
                                        </p:tav>
                                        <p:tav tm="100000">
                                          <p:val>
                                            <p:strVal val="ppt_x"/>
                                          </p:val>
                                        </p:tav>
                                      </p:tavLst>
                                    </p:anim>
                                    <p:anim calcmode="lin" valueType="num">
                                      <p:cBhvr>
                                        <p:cTn id="50" dur="1000"/>
                                        <p:tgtEl>
                                          <p:spTgt spid="14"/>
                                        </p:tgtEl>
                                        <p:attrNameLst>
                                          <p:attrName>ppt_y</p:attrName>
                                        </p:attrNameLst>
                                      </p:cBhvr>
                                      <p:tavLst>
                                        <p:tav tm="0">
                                          <p:val>
                                            <p:strVal val="ppt_y"/>
                                          </p:val>
                                        </p:tav>
                                        <p:tav tm="100000">
                                          <p:val>
                                            <p:strVal val="ppt_y-.1"/>
                                          </p:val>
                                        </p:tav>
                                      </p:tavLst>
                                    </p:anim>
                                    <p:set>
                                      <p:cBhvr>
                                        <p:cTn id="51" dur="1" fill="hold">
                                          <p:stCondLst>
                                            <p:cond delay="999"/>
                                          </p:stCondLst>
                                        </p:cTn>
                                        <p:tgtEl>
                                          <p:spTgt spid="14"/>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1"/>
                                        </p:tgtEl>
                                      </p:cBhvr>
                                    </p:animEffect>
                                    <p:anim calcmode="lin" valueType="num">
                                      <p:cBhvr>
                                        <p:cTn id="62" dur="1000"/>
                                        <p:tgtEl>
                                          <p:spTgt spid="11"/>
                                        </p:tgtEl>
                                        <p:attrNameLst>
                                          <p:attrName>ppt_x</p:attrName>
                                        </p:attrNameLst>
                                      </p:cBhvr>
                                      <p:tavLst>
                                        <p:tav tm="0">
                                          <p:val>
                                            <p:strVal val="ppt_x"/>
                                          </p:val>
                                        </p:tav>
                                        <p:tav tm="100000">
                                          <p:val>
                                            <p:strVal val="ppt_x"/>
                                          </p:val>
                                        </p:tav>
                                      </p:tavLst>
                                    </p:anim>
                                    <p:anim calcmode="lin" valueType="num">
                                      <p:cBhvr>
                                        <p:cTn id="63" dur="1000"/>
                                        <p:tgtEl>
                                          <p:spTgt spid="11"/>
                                        </p:tgtEl>
                                        <p:attrNameLst>
                                          <p:attrName>ppt_y</p:attrName>
                                        </p:attrNameLst>
                                      </p:cBhvr>
                                      <p:tavLst>
                                        <p:tav tm="0">
                                          <p:val>
                                            <p:strVal val="ppt_y"/>
                                          </p:val>
                                        </p:tav>
                                        <p:tav tm="100000">
                                          <p:val>
                                            <p:strVal val="ppt_y-.1"/>
                                          </p:val>
                                        </p:tav>
                                      </p:tavLst>
                                    </p:anim>
                                    <p:set>
                                      <p:cBhvr>
                                        <p:cTn id="64" dur="1" fill="hold">
                                          <p:stCondLst>
                                            <p:cond delay="999"/>
                                          </p:stCondLst>
                                        </p:cTn>
                                        <p:tgtEl>
                                          <p:spTgt spid="11"/>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8"/>
                                        </p:tgtEl>
                                      </p:cBhvr>
                                    </p:animEffect>
                                    <p:set>
                                      <p:cBhvr>
                                        <p:cTn id="67" dur="1" fill="hold">
                                          <p:stCondLst>
                                            <p:cond delay="499"/>
                                          </p:stCondLst>
                                        </p:cTn>
                                        <p:tgtEl>
                                          <p:spTgt spid="18"/>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15" grpId="0"/>
      <p:bldP spid="16"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bwMode="auto">
          <a:xfrm>
            <a:off x="221226" y="674754"/>
            <a:ext cx="8745793"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US" sz="3000" dirty="0" smtClean="0"/>
              <a:t>Seleccione </a:t>
            </a:r>
            <a:r>
              <a:rPr lang="es-US" sz="3000" b="1" i="1" dirty="0" err="1" smtClean="0"/>
              <a:t>Like</a:t>
            </a:r>
            <a:r>
              <a:rPr lang="es-US" sz="3000" dirty="0" smtClean="0"/>
              <a:t> (Me Gusta) en nuestra página en:</a:t>
            </a:r>
            <a:r>
              <a:rPr lang="es-US" sz="3000" i="1" dirty="0" smtClean="0"/>
              <a:t> </a:t>
            </a:r>
            <a:r>
              <a:rPr lang="es-US" sz="3200" dirty="0" smtClean="0"/>
              <a:t>facebook.com/</a:t>
            </a:r>
            <a:r>
              <a:rPr lang="es-US" sz="3200" dirty="0" err="1" smtClean="0"/>
              <a:t>trsretire</a:t>
            </a:r>
            <a:r>
              <a:rPr lang="es-US" sz="2800" dirty="0"/>
              <a:t/>
            </a:r>
            <a:br>
              <a:rPr lang="es-US" sz="2800" dirty="0"/>
            </a:br>
            <a:r>
              <a:rPr lang="es-US" sz="3000" dirty="0" smtClean="0"/>
              <a:t/>
            </a:r>
            <a:br>
              <a:rPr lang="es-US" sz="3000" dirty="0" smtClean="0"/>
            </a:br>
            <a:r>
              <a:rPr lang="es-US" sz="3000" dirty="0" smtClean="0"/>
              <a:t/>
            </a:r>
            <a:br>
              <a:rPr lang="es-US" sz="3000" dirty="0" smtClean="0"/>
            </a:br>
            <a:endParaRPr lang="es-US" sz="3000" dirty="0" smtClean="0"/>
          </a:p>
        </p:txBody>
      </p:sp>
      <p:grpSp>
        <p:nvGrpSpPr>
          <p:cNvPr id="6" name="Group 5"/>
          <p:cNvGrpSpPr/>
          <p:nvPr/>
        </p:nvGrpSpPr>
        <p:grpSpPr>
          <a:xfrm>
            <a:off x="1078173" y="1906217"/>
            <a:ext cx="7057126" cy="4243024"/>
            <a:chOff x="1283138" y="1639614"/>
            <a:chExt cx="7057126" cy="4243024"/>
          </a:xfrm>
        </p:grpSpPr>
        <p:pic>
          <p:nvPicPr>
            <p:cNvPr id="7" name="Picture 12" descr="E:\New Folder\TABLET copy.png"/>
            <p:cNvPicPr>
              <a:picLocks noChangeAspect="1" noChangeArrowheads="1"/>
            </p:cNvPicPr>
            <p:nvPr/>
          </p:nvPicPr>
          <p:blipFill>
            <a:blip r:embed="rId4" cstate="print"/>
            <a:srcRect l="9258" t="20827" r="8678" b="20386"/>
            <a:stretch>
              <a:fillRect/>
            </a:stretch>
          </p:blipFill>
          <p:spPr bwMode="auto">
            <a:xfrm>
              <a:off x="1283138" y="1639614"/>
              <a:ext cx="7057126" cy="4243024"/>
            </a:xfrm>
            <a:prstGeom prst="rect">
              <a:avLst/>
            </a:prstGeom>
            <a:noFill/>
            <a:ln w="9525">
              <a:noFill/>
              <a:miter lim="800000"/>
              <a:headEnd/>
              <a:tailEnd/>
            </a:ln>
          </p:spPr>
        </p:pic>
        <p:pic>
          <p:nvPicPr>
            <p:cNvPr id="8" name="Picture 7" descr="facebook.png"/>
            <p:cNvPicPr>
              <a:picLocks noChangeAspect="1"/>
            </p:cNvPicPr>
            <p:nvPr/>
          </p:nvPicPr>
          <p:blipFill>
            <a:blip r:embed="rId5"/>
            <a:stretch>
              <a:fillRect/>
            </a:stretch>
          </p:blipFill>
          <p:spPr>
            <a:xfrm>
              <a:off x="1781503" y="2035832"/>
              <a:ext cx="6101256" cy="3047051"/>
            </a:xfrm>
            <a:prstGeom prst="rect">
              <a:avLst/>
            </a:prstGeom>
          </p:spPr>
        </p:pic>
      </p:grpSp>
    </p:spTree>
    <p:custDataLst>
      <p:tags r:id="rId1"/>
    </p:custDataLst>
    <p:extLst>
      <p:ext uri="{BB962C8B-B14F-4D97-AF65-F5344CB8AC3E}">
        <p14:creationId xmlns:p14="http://schemas.microsoft.com/office/powerpoint/2010/main" val="2732960000"/>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bwMode="auto">
          <a:xfrm>
            <a:off x="457200" y="57802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US" smtClean="0">
                <a:ea typeface="ＭＳ Ｐゴシック" pitchFamily="-60" charset="-128"/>
                <a:cs typeface="ＭＳ Ｐゴシック" pitchFamily="-60" charset="-128"/>
              </a:rPr>
              <a:t>Divulgación</a:t>
            </a:r>
            <a:endParaRPr lang="es-US">
              <a:ea typeface="ＭＳ Ｐゴシック" pitchFamily="-60" charset="-128"/>
              <a:cs typeface="ＭＳ Ｐゴシック" pitchFamily="-60" charset="-128"/>
            </a:endParaRPr>
          </a:p>
        </p:txBody>
      </p:sp>
      <p:sp>
        <p:nvSpPr>
          <p:cNvPr id="6" name="Text Placeholder 2"/>
          <p:cNvSpPr txBox="1">
            <a:spLocks/>
          </p:cNvSpPr>
          <p:nvPr/>
        </p:nvSpPr>
        <p:spPr bwMode="auto">
          <a:xfrm>
            <a:off x="337931" y="1093947"/>
            <a:ext cx="8567530" cy="5525514"/>
          </a:xfrm>
          <a:prstGeom prst="rect">
            <a:avLst/>
          </a:prstGeom>
          <a:noFill/>
          <a:ln w="9525">
            <a:noFill/>
            <a:miter lim="800000"/>
            <a:headEnd/>
            <a:tailEnd/>
          </a:ln>
        </p:spPr>
        <p:txBody>
          <a:bodyPr>
            <a:prstTxWarp prst="textNoShape">
              <a:avLst/>
            </a:prstTxWarp>
          </a:bodyPr>
          <a:lstStyle/>
          <a:p>
            <a:pPr>
              <a:defRPr/>
            </a:pPr>
            <a:r>
              <a:rPr lang="es-ES" sz="1600" b="1" dirty="0" smtClean="0">
                <a:latin typeface="+mn-lt"/>
              </a:rPr>
              <a:t>Fondos registrados están disponibles por sólo prospecto. Cualquier fondo de inversión ofrecidos por el plan se distribuye por la familia de ese fondo especial del fondo asociado y su filial de bolsa u otros agentes de bolsa con los acuerdos de venta eficaces, como </a:t>
            </a:r>
            <a:r>
              <a:rPr lang="en-US" sz="1600" b="1" dirty="0" smtClean="0"/>
              <a:t>Transamerica Investors Securities Corporation </a:t>
            </a:r>
            <a:r>
              <a:rPr lang="es-ES" sz="1600" b="1" dirty="0" smtClean="0">
                <a:latin typeface="+mn-lt"/>
              </a:rPr>
              <a:t>(TSCI) 440 </a:t>
            </a:r>
            <a:r>
              <a:rPr lang="es-ES" sz="1600" b="1" dirty="0" err="1" smtClean="0">
                <a:latin typeface="+mn-lt"/>
              </a:rPr>
              <a:t>Mamaroneck</a:t>
            </a:r>
            <a:r>
              <a:rPr lang="es-ES" sz="1600" b="1" dirty="0" smtClean="0">
                <a:latin typeface="+mn-lt"/>
              </a:rPr>
              <a:t> </a:t>
            </a:r>
            <a:r>
              <a:rPr lang="es-ES" sz="1600" b="1" dirty="0" err="1" smtClean="0">
                <a:latin typeface="+mn-lt"/>
              </a:rPr>
              <a:t>Avenue</a:t>
            </a:r>
            <a:r>
              <a:rPr lang="es-ES" sz="1600" b="1" dirty="0" smtClean="0">
                <a:latin typeface="+mn-lt"/>
              </a:rPr>
              <a:t>, Harrison, NY 10528. El folleto contiene información adicional acerca de los fondos, incluyendo los objetivos de inversión, riesgos, cargos y otros gastos. ? Debe tener en cuenta toda la información antes de invertir. Contacte con nosotros en 800-401-8726 o visite ta-retirement.com para un folleto gratuito, y la leyó cuidadosamente antes de tomar sus decisiones de inversión. </a:t>
            </a:r>
            <a:r>
              <a:rPr lang="es-ES" sz="1600" b="1" dirty="0" err="1" smtClean="0">
                <a:latin typeface="+mn-lt"/>
              </a:rPr>
              <a:t>Transamerica</a:t>
            </a:r>
            <a:r>
              <a:rPr lang="es-ES" sz="1600" b="1" dirty="0" smtClean="0">
                <a:latin typeface="+mn-lt"/>
              </a:rPr>
              <a:t> está afiliada con TSCI, pero no está afiliado con [NOMBRE DE LA EMPRESA].</a:t>
            </a:r>
          </a:p>
          <a:p>
            <a:pPr>
              <a:defRPr/>
            </a:pPr>
            <a:endParaRPr lang="es-ES" sz="1600" dirty="0" smtClean="0">
              <a:latin typeface="+mn-lt"/>
            </a:endParaRPr>
          </a:p>
          <a:p>
            <a:pPr>
              <a:defRPr/>
            </a:pPr>
            <a:r>
              <a:rPr lang="es-ES" sz="1600" dirty="0" smtClean="0">
                <a:latin typeface="+mn-lt"/>
              </a:rPr>
              <a:t>La información de este seminario es de carácter general y está sujeto a cambios. Ni </a:t>
            </a:r>
            <a:r>
              <a:rPr lang="es-ES" sz="1600" dirty="0" err="1" smtClean="0">
                <a:latin typeface="+mn-lt"/>
              </a:rPr>
              <a:t>Transamerica</a:t>
            </a:r>
            <a:r>
              <a:rPr lang="es-ES" sz="1600" dirty="0" smtClean="0">
                <a:latin typeface="+mn-lt"/>
              </a:rPr>
              <a:t> ni TISC dar asesoría legal o fiscal. Las leyes y reglamentaciones vigentes son complejas y están sujetas a cambios. Para obtener asesoramiento legal o fiscal sobre su situación, por favor consulte con su abogado o asesor fiscal profesional.</a:t>
            </a:r>
          </a:p>
          <a:p>
            <a:pPr>
              <a:defRPr/>
            </a:pPr>
            <a:endParaRPr lang="es-US" sz="1600" dirty="0">
              <a:latin typeface="+mn-lt"/>
            </a:endParaRPr>
          </a:p>
        </p:txBody>
      </p:sp>
      <p:sp>
        <p:nvSpPr>
          <p:cNvPr id="4" name="TextBox 3"/>
          <p:cNvSpPr txBox="1"/>
          <p:nvPr/>
        </p:nvSpPr>
        <p:spPr>
          <a:xfrm>
            <a:off x="444500" y="6391456"/>
            <a:ext cx="2785730" cy="338554"/>
          </a:xfrm>
          <a:prstGeom prst="rect">
            <a:avLst/>
          </a:prstGeom>
          <a:noFill/>
        </p:spPr>
        <p:txBody>
          <a:bodyPr wrap="square" rtlCol="0">
            <a:spAutoFit/>
          </a:bodyPr>
          <a:lstStyle/>
          <a:p>
            <a:r>
              <a:rPr lang="es-US" sz="1600" dirty="0" smtClean="0">
                <a:latin typeface="+mn-lt"/>
              </a:rPr>
              <a:t>TD-12079-S-EM (04/13)</a:t>
            </a:r>
            <a:endParaRPr lang="es-US" sz="1600" dirty="0">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3530172" y="2013649"/>
            <a:ext cx="1976783" cy="1976783"/>
            <a:chOff x="3543955" y="2241516"/>
            <a:chExt cx="1976783" cy="1976783"/>
          </a:xfrm>
          <a:effectLst>
            <a:reflection blurRad="6350" stA="52000" endA="300" endPos="15000" dir="5400000" sy="-100000" algn="bl" rotWithShape="0"/>
          </a:effectLst>
        </p:grpSpPr>
        <p:sp>
          <p:nvSpPr>
            <p:cNvPr id="3" name="Rounded Rectangle 2"/>
            <p:cNvSpPr/>
            <p:nvPr/>
          </p:nvSpPr>
          <p:spPr bwMode="auto">
            <a:xfrm>
              <a:off x="3543955" y="2241516"/>
              <a:ext cx="1976783" cy="1976783"/>
            </a:xfrm>
            <a:prstGeom prst="roundRect">
              <a:avLst>
                <a:gd name="adj" fmla="val 9675"/>
              </a:avLst>
            </a:prstGeom>
            <a:gradFill flip="none" rotWithShape="1">
              <a:gsLst>
                <a:gs pos="0">
                  <a:schemeClr val="tx2"/>
                </a:gs>
                <a:gs pos="100000">
                  <a:schemeClr val="bg1">
                    <a:lumMod val="65000"/>
                  </a:schemeClr>
                </a:gs>
              </a:gsLst>
              <a:lin ang="16200000" scaled="1"/>
              <a:tileRect/>
            </a:gradFill>
            <a:ln w="9525" cap="flat" cmpd="sng" algn="ctr">
              <a:noFill/>
              <a:prstDash val="solid"/>
              <a:round/>
              <a:headEnd type="none" w="med" len="med"/>
              <a:tailEnd type="none" w="med" len="med"/>
            </a:ln>
            <a:effectLst/>
          </p:spPr>
          <p:txBody>
            <a:bodyPr>
              <a:prstTxWarp prst="textNoShape">
                <a:avLst/>
              </a:prstTxWarp>
            </a:bodyPr>
            <a:lstStyle/>
            <a:p>
              <a:pPr eaLnBrk="0" hangingPunct="0">
                <a:defRPr/>
              </a:pPr>
              <a:endParaRPr lang="es-US" b="1">
                <a:latin typeface="Times" pitchFamily="-109" charset="0"/>
                <a:ea typeface="ＭＳ Ｐゴシック" charset="-128"/>
                <a:cs typeface="ＭＳ Ｐゴシック" charset="-128"/>
              </a:endParaRPr>
            </a:p>
          </p:txBody>
        </p:sp>
        <p:grpSp>
          <p:nvGrpSpPr>
            <p:cNvPr id="4" name="Group 1"/>
            <p:cNvGrpSpPr/>
            <p:nvPr/>
          </p:nvGrpSpPr>
          <p:grpSpPr>
            <a:xfrm>
              <a:off x="3600458" y="2319148"/>
              <a:ext cx="1847377" cy="1849399"/>
              <a:chOff x="5736905" y="2328400"/>
              <a:chExt cx="2501556" cy="2504294"/>
            </a:xfrm>
            <a:effectLst/>
          </p:grpSpPr>
          <p:pic>
            <p:nvPicPr>
              <p:cNvPr id="13" name="Picture 12"/>
              <p:cNvPicPr>
                <a:picLocks noChangeAspect="1"/>
              </p:cNvPicPr>
              <p:nvPr/>
            </p:nvPicPr>
            <p:blipFill rotWithShape="1">
              <a:blip r:embed="rId3" cstate="screen">
                <a:extLst/>
              </a:blip>
              <a:srcRect/>
              <a:stretch/>
            </p:blipFill>
            <p:spPr>
              <a:xfrm>
                <a:off x="5736905" y="2839535"/>
                <a:ext cx="1254712" cy="1762103"/>
              </a:xfrm>
              <a:prstGeom prst="rect">
                <a:avLst/>
              </a:prstGeom>
            </p:spPr>
          </p:pic>
          <p:pic>
            <p:nvPicPr>
              <p:cNvPr id="14" name="Picture 13"/>
              <p:cNvPicPr>
                <a:picLocks noChangeAspect="1"/>
              </p:cNvPicPr>
              <p:nvPr/>
            </p:nvPicPr>
            <p:blipFill rotWithShape="1">
              <a:blip r:embed="rId4" cstate="screen">
                <a:extLst/>
              </a:blip>
              <a:srcRect/>
              <a:stretch/>
            </p:blipFill>
            <p:spPr>
              <a:xfrm>
                <a:off x="6931495" y="2328400"/>
                <a:ext cx="810253" cy="1256980"/>
              </a:xfrm>
              <a:prstGeom prst="rect">
                <a:avLst/>
              </a:prstGeom>
            </p:spPr>
          </p:pic>
          <p:pic>
            <p:nvPicPr>
              <p:cNvPr id="15" name="Picture 14"/>
              <p:cNvPicPr>
                <a:picLocks noChangeAspect="1"/>
              </p:cNvPicPr>
              <p:nvPr/>
            </p:nvPicPr>
            <p:blipFill rotWithShape="1">
              <a:blip r:embed="rId5" cstate="screen">
                <a:extLst/>
              </a:blip>
              <a:srcRect/>
              <a:stretch/>
            </p:blipFill>
            <p:spPr>
              <a:xfrm>
                <a:off x="6980123" y="2573931"/>
                <a:ext cx="1254712" cy="1033376"/>
              </a:xfrm>
              <a:prstGeom prst="rect">
                <a:avLst/>
              </a:prstGeom>
            </p:spPr>
          </p:pic>
          <p:pic>
            <p:nvPicPr>
              <p:cNvPr id="16" name="Picture 15"/>
              <p:cNvPicPr>
                <a:picLocks noChangeAspect="1"/>
              </p:cNvPicPr>
              <p:nvPr/>
            </p:nvPicPr>
            <p:blipFill rotWithShape="1">
              <a:blip r:embed="rId6" cstate="screen">
                <a:extLst/>
              </a:blip>
              <a:srcRect/>
              <a:stretch/>
            </p:blipFill>
            <p:spPr>
              <a:xfrm>
                <a:off x="5959133" y="2328400"/>
                <a:ext cx="1069848" cy="1256978"/>
              </a:xfrm>
              <a:prstGeom prst="rect">
                <a:avLst/>
              </a:prstGeom>
            </p:spPr>
          </p:pic>
          <p:pic>
            <p:nvPicPr>
              <p:cNvPr id="17" name="Picture 16"/>
              <p:cNvPicPr>
                <a:picLocks noChangeAspect="1"/>
              </p:cNvPicPr>
              <p:nvPr/>
            </p:nvPicPr>
            <p:blipFill rotWithShape="1">
              <a:blip r:embed="rId7" cstate="screen">
                <a:extLst/>
              </a:blip>
              <a:srcRect/>
              <a:stretch/>
            </p:blipFill>
            <p:spPr>
              <a:xfrm>
                <a:off x="6258061" y="3524347"/>
                <a:ext cx="1494642" cy="1308347"/>
              </a:xfrm>
              <a:prstGeom prst="rect">
                <a:avLst/>
              </a:prstGeom>
              <a:effectLst/>
            </p:spPr>
          </p:pic>
          <p:pic>
            <p:nvPicPr>
              <p:cNvPr id="19" name="Picture 18"/>
              <p:cNvPicPr>
                <a:picLocks noChangeAspect="1"/>
              </p:cNvPicPr>
              <p:nvPr/>
            </p:nvPicPr>
            <p:blipFill rotWithShape="1">
              <a:blip r:embed="rId8" cstate="screen">
                <a:extLst/>
              </a:blip>
              <a:srcRect/>
              <a:stretch/>
            </p:blipFill>
            <p:spPr>
              <a:xfrm>
                <a:off x="6886729" y="3529358"/>
                <a:ext cx="1351732" cy="1077715"/>
              </a:xfrm>
              <a:prstGeom prst="rect">
                <a:avLst/>
              </a:prstGeom>
            </p:spPr>
          </p:pic>
        </p:grpSp>
      </p:grpSp>
      <p:pic>
        <p:nvPicPr>
          <p:cNvPr id="20" name="Picture 19"/>
          <p:cNvPicPr>
            <a:picLocks noChangeAspect="1"/>
          </p:cNvPicPr>
          <p:nvPr/>
        </p:nvPicPr>
        <p:blipFill rotWithShape="1">
          <a:blip r:embed="rId9" cstate="screen">
            <a:extLst/>
          </a:blip>
          <a:srcRect/>
          <a:stretch/>
        </p:blipFill>
        <p:spPr>
          <a:xfrm>
            <a:off x="6382931" y="2013649"/>
            <a:ext cx="1988566" cy="1976783"/>
          </a:xfrm>
          <a:prstGeom prst="roundRect">
            <a:avLst>
              <a:gd name="adj" fmla="val 8594"/>
            </a:avLst>
          </a:prstGeom>
          <a:solidFill>
            <a:srgbClr val="FFFFFF">
              <a:shade val="85000"/>
            </a:srgbClr>
          </a:solidFill>
          <a:ln>
            <a:noFill/>
          </a:ln>
          <a:effectLst>
            <a:reflection blurRad="12700" stA="38000" endPos="15000" dist="5000" dir="5400000" sy="-100000" algn="bl" rotWithShape="0"/>
          </a:effectLst>
        </p:spPr>
      </p:pic>
      <p:pic>
        <p:nvPicPr>
          <p:cNvPr id="21" name="Picture 20"/>
          <p:cNvPicPr>
            <a:picLocks noChangeAspect="1"/>
          </p:cNvPicPr>
          <p:nvPr/>
        </p:nvPicPr>
        <p:blipFill rotWithShape="1">
          <a:blip r:embed="rId10" cstate="screen">
            <a:extLst/>
          </a:blip>
          <a:srcRect/>
          <a:stretch/>
        </p:blipFill>
        <p:spPr>
          <a:xfrm>
            <a:off x="599093" y="2000885"/>
            <a:ext cx="1988566" cy="1989547"/>
          </a:xfrm>
          <a:prstGeom prst="roundRect">
            <a:avLst>
              <a:gd name="adj" fmla="val 8594"/>
            </a:avLst>
          </a:prstGeom>
          <a:solidFill>
            <a:srgbClr val="FFFFFF">
              <a:shade val="85000"/>
            </a:srgbClr>
          </a:solidFill>
          <a:ln>
            <a:noFill/>
          </a:ln>
          <a:effectLst>
            <a:reflection blurRad="12700" stA="38000" endPos="15000" dist="5000" dir="5400000" sy="-100000" algn="bl" rotWithShape="0"/>
          </a:effectLst>
        </p:spPr>
      </p:pic>
      <p:sp>
        <p:nvSpPr>
          <p:cNvPr id="14340" name="Title 1"/>
          <p:cNvSpPr>
            <a:spLocks noGrp="1"/>
          </p:cNvSpPr>
          <p:nvPr>
            <p:ph type="title"/>
          </p:nvPr>
        </p:nvSpPr>
        <p:spPr bwMode="auto">
          <a:xfrm>
            <a:off x="457200" y="6667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US" dirty="0" smtClean="0">
                <a:ea typeface="ＭＳ Ｐゴシック" pitchFamily="-60" charset="-128"/>
                <a:cs typeface="ＭＳ Ｐゴシック" pitchFamily="-60" charset="-128"/>
              </a:rPr>
              <a:t>Un beneficio valioso de su empleador</a:t>
            </a:r>
          </a:p>
        </p:txBody>
      </p:sp>
      <p:sp>
        <p:nvSpPr>
          <p:cNvPr id="18" name="Text Box 17"/>
          <p:cNvSpPr txBox="1">
            <a:spLocks noChangeArrowheads="1"/>
          </p:cNvSpPr>
          <p:nvPr/>
        </p:nvSpPr>
        <p:spPr bwMode="auto">
          <a:xfrm>
            <a:off x="457200" y="1308100"/>
            <a:ext cx="7661275" cy="784225"/>
          </a:xfrm>
          <a:prstGeom prst="rect">
            <a:avLst/>
          </a:prstGeom>
          <a:noFill/>
          <a:ln w="9525">
            <a:noFill/>
            <a:miter lim="800000"/>
            <a:headEnd/>
            <a:tailEnd/>
          </a:ln>
        </p:spPr>
        <p:txBody>
          <a:bodyPr>
            <a:prstTxWarp prst="textNoShape">
              <a:avLst/>
            </a:prstTxWarp>
            <a:spAutoFit/>
          </a:bodyPr>
          <a:lstStyle/>
          <a:p>
            <a:pPr eaLnBrk="0" hangingPunct="0">
              <a:lnSpc>
                <a:spcPts val="2700"/>
              </a:lnSpc>
            </a:pPr>
            <a:r>
              <a:rPr lang="es-US" sz="2000" b="1" smtClean="0">
                <a:latin typeface="Calibri" pitchFamily="-60" charset="0"/>
              </a:rPr>
              <a:t>[INSERTE EL NOMBRE DEL PLAN AQUÍ]</a:t>
            </a:r>
          </a:p>
          <a:p>
            <a:pPr algn="ctr" eaLnBrk="0" hangingPunct="0">
              <a:lnSpc>
                <a:spcPts val="2700"/>
              </a:lnSpc>
            </a:pPr>
            <a:endParaRPr lang="es-US" sz="2200">
              <a:latin typeface="Calibri" pitchFamily="-60" charset="0"/>
            </a:endParaRPr>
          </a:p>
        </p:txBody>
      </p:sp>
      <p:sp>
        <p:nvSpPr>
          <p:cNvPr id="12" name="TextBox 11"/>
          <p:cNvSpPr txBox="1">
            <a:spLocks noChangeArrowheads="1"/>
          </p:cNvSpPr>
          <p:nvPr/>
        </p:nvSpPr>
        <p:spPr bwMode="auto">
          <a:xfrm>
            <a:off x="457200" y="4286275"/>
            <a:ext cx="2871215" cy="1054135"/>
          </a:xfrm>
          <a:prstGeom prst="rect">
            <a:avLst/>
          </a:prstGeom>
          <a:noFill/>
          <a:ln w="9525">
            <a:noFill/>
            <a:miter lim="800000"/>
            <a:headEnd/>
            <a:tailEnd/>
          </a:ln>
        </p:spPr>
        <p:txBody>
          <a:bodyPr wrap="square">
            <a:prstTxWarp prst="textNoShape">
              <a:avLst/>
            </a:prstTxWarp>
            <a:spAutoFit/>
          </a:bodyPr>
          <a:lstStyle/>
          <a:p>
            <a:pPr>
              <a:lnSpc>
                <a:spcPts val="2300"/>
              </a:lnSpc>
              <a:spcAft>
                <a:spcPts val="600"/>
              </a:spcAft>
            </a:pPr>
            <a:r>
              <a:rPr lang="es-US" sz="2000" b="1" dirty="0" smtClean="0">
                <a:solidFill>
                  <a:schemeClr val="accent2"/>
                </a:solidFill>
                <a:latin typeface="Calibri" pitchFamily="-60" charset="0"/>
              </a:rPr>
              <a:t>Es más fácil ahorrar</a:t>
            </a:r>
          </a:p>
          <a:p>
            <a:pPr>
              <a:lnSpc>
                <a:spcPts val="2300"/>
              </a:lnSpc>
              <a:spcAft>
                <a:spcPts val="600"/>
              </a:spcAft>
            </a:pPr>
            <a:r>
              <a:rPr lang="es-US" sz="2000" dirty="0" smtClean="0">
                <a:latin typeface="Calibri" pitchFamily="-60" charset="0"/>
              </a:rPr>
              <a:t>Deducciones automáticas de su pago</a:t>
            </a:r>
            <a:endParaRPr lang="es-US" sz="2000" dirty="0">
              <a:latin typeface="Calibri" pitchFamily="-60" charset="0"/>
            </a:endParaRPr>
          </a:p>
        </p:txBody>
      </p:sp>
      <p:sp>
        <p:nvSpPr>
          <p:cNvPr id="8" name="TextBox 7"/>
          <p:cNvSpPr txBox="1">
            <a:spLocks noChangeArrowheads="1"/>
          </p:cNvSpPr>
          <p:nvPr/>
        </p:nvSpPr>
        <p:spPr bwMode="auto">
          <a:xfrm>
            <a:off x="3395657" y="4286275"/>
            <a:ext cx="2744787" cy="1938992"/>
          </a:xfrm>
          <a:prstGeom prst="rect">
            <a:avLst/>
          </a:prstGeom>
          <a:noFill/>
          <a:ln w="9525">
            <a:noFill/>
            <a:miter lim="800000"/>
            <a:headEnd/>
            <a:tailEnd/>
          </a:ln>
        </p:spPr>
        <p:txBody>
          <a:bodyPr>
            <a:prstTxWarp prst="textNoShape">
              <a:avLst/>
            </a:prstTxWarp>
            <a:spAutoFit/>
          </a:bodyPr>
          <a:lstStyle/>
          <a:p>
            <a:pPr>
              <a:lnSpc>
                <a:spcPts val="2300"/>
              </a:lnSpc>
              <a:spcAft>
                <a:spcPts val="600"/>
              </a:spcAft>
            </a:pPr>
            <a:r>
              <a:rPr lang="es-US" sz="2000" b="1" dirty="0" smtClean="0">
                <a:solidFill>
                  <a:schemeClr val="accent2"/>
                </a:solidFill>
                <a:latin typeface="Calibri" pitchFamily="-60" charset="0"/>
              </a:rPr>
              <a:t>Es más fácil invertir</a:t>
            </a:r>
          </a:p>
          <a:p>
            <a:pPr>
              <a:lnSpc>
                <a:spcPts val="2300"/>
              </a:lnSpc>
              <a:spcAft>
                <a:spcPts val="600"/>
              </a:spcAft>
            </a:pPr>
            <a:r>
              <a:rPr lang="es-US" sz="2000" dirty="0" smtClean="0">
                <a:latin typeface="Calibri" pitchFamily="-60" charset="0"/>
              </a:rPr>
              <a:t>Acceso con ventajas de impuestos a una gama de opciones de inversión administradas por profesionales</a:t>
            </a:r>
            <a:endParaRPr lang="es-US" sz="2000" dirty="0">
              <a:latin typeface="Calibri" pitchFamily="-60" charset="0"/>
            </a:endParaRPr>
          </a:p>
        </p:txBody>
      </p:sp>
      <p:sp>
        <p:nvSpPr>
          <p:cNvPr id="10" name="TextBox 9"/>
          <p:cNvSpPr txBox="1">
            <a:spLocks noChangeArrowheads="1"/>
          </p:cNvSpPr>
          <p:nvPr/>
        </p:nvSpPr>
        <p:spPr bwMode="auto">
          <a:xfrm>
            <a:off x="6234320" y="4286885"/>
            <a:ext cx="2909680" cy="1644040"/>
          </a:xfrm>
          <a:prstGeom prst="rect">
            <a:avLst/>
          </a:prstGeom>
          <a:noFill/>
          <a:ln w="9525">
            <a:noFill/>
            <a:miter lim="800000"/>
            <a:headEnd/>
            <a:tailEnd/>
          </a:ln>
        </p:spPr>
        <p:txBody>
          <a:bodyPr wrap="square">
            <a:prstTxWarp prst="textNoShape">
              <a:avLst/>
            </a:prstTxWarp>
            <a:spAutoFit/>
          </a:bodyPr>
          <a:lstStyle/>
          <a:p>
            <a:pPr>
              <a:lnSpc>
                <a:spcPts val="2300"/>
              </a:lnSpc>
              <a:spcAft>
                <a:spcPts val="600"/>
              </a:spcAft>
            </a:pPr>
            <a:r>
              <a:rPr lang="es-US" sz="2000" b="1" dirty="0" smtClean="0">
                <a:solidFill>
                  <a:schemeClr val="accent2"/>
                </a:solidFill>
                <a:latin typeface="Calibri" pitchFamily="-60" charset="0"/>
              </a:rPr>
              <a:t>Es más fácil planear</a:t>
            </a:r>
          </a:p>
          <a:p>
            <a:pPr>
              <a:lnSpc>
                <a:spcPts val="2300"/>
              </a:lnSpc>
              <a:spcAft>
                <a:spcPts val="600"/>
              </a:spcAft>
            </a:pPr>
            <a:r>
              <a:rPr lang="es-US" sz="2000" dirty="0" smtClean="0">
                <a:latin typeface="Calibri" pitchFamily="-60" charset="0"/>
              </a:rPr>
              <a:t>Especialista de jubilación y herramientas de Transamerica, el proveedor de su plan</a:t>
            </a:r>
            <a:endParaRPr lang="es-US" sz="2000" dirty="0">
              <a:latin typeface="Calibri" pitchFamily="-60" charset="0"/>
            </a:endParaRPr>
          </a:p>
        </p:txBody>
      </p:sp>
      <p:sp>
        <p:nvSpPr>
          <p:cNvPr id="22" name="TextBox 21"/>
          <p:cNvSpPr txBox="1"/>
          <p:nvPr/>
        </p:nvSpPr>
        <p:spPr>
          <a:xfrm>
            <a:off x="515937" y="6100870"/>
            <a:ext cx="8070851" cy="757130"/>
          </a:xfrm>
          <a:prstGeom prst="rect">
            <a:avLst/>
          </a:prstGeom>
          <a:noFill/>
        </p:spPr>
        <p:txBody>
          <a:bodyPr wrap="square" rtlCol="0">
            <a:spAutoFit/>
          </a:bodyPr>
          <a:lstStyle/>
          <a:p>
            <a:pPr>
              <a:lnSpc>
                <a:spcPct val="80000"/>
              </a:lnSpc>
            </a:pPr>
            <a:r>
              <a:rPr lang="es-US" sz="1800" dirty="0" smtClean="0">
                <a:solidFill>
                  <a:schemeClr val="bg2"/>
                </a:solidFill>
                <a:latin typeface="+mn-lt"/>
              </a:rPr>
              <a:t>[Las contribuciones paralelas están sujetas a los requisitos de titularidad del plan. Las descripciones de las características y los beneficios del plan están sujetas al documento oficial del plan, el cual regirá en caso de alguna inconsistencia.]</a:t>
            </a:r>
            <a:endParaRPr lang="es-US" sz="1800" dirty="0">
              <a:solidFill>
                <a:schemeClr val="bg2"/>
              </a:solidFill>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500"/>
                            </p:stCondLst>
                            <p:childTnLst>
                              <p:par>
                                <p:cTn id="29" presetID="47"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1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par>
                          <p:cTn id="38" fill="hold">
                            <p:stCondLst>
                              <p:cond delay="5000"/>
                            </p:stCondLst>
                            <p:childTnLst>
                              <p:par>
                                <p:cTn id="39" presetID="10"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p:bldP spid="8" grpId="0"/>
      <p:bldP spid="10"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Users\jason\Desktop\iPadpng.png"/>
          <p:cNvPicPr>
            <a:picLocks noChangeAspect="1" noChangeArrowheads="1"/>
          </p:cNvPicPr>
          <p:nvPr/>
        </p:nvPicPr>
        <p:blipFill>
          <a:blip r:embed="rId3"/>
          <a:srcRect l="-111" t="-127"/>
          <a:stretch>
            <a:fillRect/>
          </a:stretch>
        </p:blipFill>
        <p:spPr bwMode="auto">
          <a:xfrm rot="5400000">
            <a:off x="401638" y="3578225"/>
            <a:ext cx="3509962" cy="3049588"/>
          </a:xfrm>
          <a:prstGeom prst="rect">
            <a:avLst/>
          </a:prstGeom>
          <a:noFill/>
          <a:ln w="9525">
            <a:noFill/>
            <a:miter lim="800000"/>
            <a:headEnd/>
            <a:tailEnd/>
          </a:ln>
        </p:spPr>
      </p:pic>
      <p:pic>
        <p:nvPicPr>
          <p:cNvPr id="21" name="Picture 20"/>
          <p:cNvPicPr>
            <a:picLocks noChangeAspect="1"/>
          </p:cNvPicPr>
          <p:nvPr/>
        </p:nvPicPr>
        <p:blipFill>
          <a:blip r:embed="rId4"/>
          <a:srcRect/>
          <a:stretch>
            <a:fillRect/>
          </a:stretch>
        </p:blipFill>
        <p:spPr bwMode="auto">
          <a:xfrm>
            <a:off x="831850" y="3575050"/>
            <a:ext cx="2506663" cy="3282950"/>
          </a:xfrm>
          <a:prstGeom prst="rect">
            <a:avLst/>
          </a:prstGeom>
          <a:noFill/>
          <a:ln w="9525">
            <a:noFill/>
            <a:miter lim="800000"/>
            <a:headEnd/>
            <a:tailEnd/>
          </a:ln>
        </p:spPr>
      </p:pic>
      <p:sp>
        <p:nvSpPr>
          <p:cNvPr id="16387" name="Title 1"/>
          <p:cNvSpPr>
            <a:spLocks noGrp="1"/>
          </p:cNvSpPr>
          <p:nvPr>
            <p:ph type="title"/>
          </p:nvPr>
        </p:nvSpPr>
        <p:spPr bwMode="auto">
          <a:xfrm>
            <a:off x="457200" y="467970"/>
            <a:ext cx="8229600" cy="1143000"/>
          </a:xfrm>
          <a:noFill/>
          <a:ln>
            <a:miter lim="800000"/>
            <a:headEnd/>
            <a:tailEnd/>
          </a:ln>
        </p:spPr>
        <p:txBody>
          <a:bodyPr vert="horz" wrap="square" lIns="91440" tIns="45720" rIns="91440" bIns="45720" numCol="1" anchor="t" anchorCtr="0" compatLnSpc="1">
            <a:prstTxWarp prst="textNoShape">
              <a:avLst/>
            </a:prstTxWarp>
          </a:bodyPr>
          <a:lstStyle/>
          <a:p>
            <a:pPr>
              <a:lnSpc>
                <a:spcPct val="100000"/>
              </a:lnSpc>
            </a:pPr>
            <a:r>
              <a:rPr lang="es-US" dirty="0" smtClean="0">
                <a:ea typeface="ＭＳ Ｐゴシック" pitchFamily="-60" charset="-128"/>
                <a:cs typeface="ＭＳ Ｐゴシック" pitchFamily="-60" charset="-128"/>
              </a:rPr>
              <a:t>Un beneficio valioso del gobierno</a:t>
            </a:r>
          </a:p>
        </p:txBody>
      </p:sp>
      <p:sp>
        <p:nvSpPr>
          <p:cNvPr id="6" name="Text Box 17"/>
          <p:cNvSpPr txBox="1">
            <a:spLocks noChangeArrowheads="1"/>
          </p:cNvSpPr>
          <p:nvPr/>
        </p:nvSpPr>
        <p:spPr bwMode="auto">
          <a:xfrm>
            <a:off x="457200" y="1109320"/>
            <a:ext cx="8248650" cy="400110"/>
          </a:xfrm>
          <a:prstGeom prst="rect">
            <a:avLst/>
          </a:prstGeom>
          <a:noFill/>
          <a:ln w="9525">
            <a:noFill/>
            <a:miter lim="800000"/>
            <a:headEnd/>
            <a:tailEnd/>
          </a:ln>
        </p:spPr>
        <p:txBody>
          <a:bodyPr wrap="square">
            <a:prstTxWarp prst="textNoShape">
              <a:avLst/>
            </a:prstTxWarp>
            <a:spAutoFit/>
          </a:bodyPr>
          <a:lstStyle/>
          <a:p>
            <a:pPr eaLnBrk="0" hangingPunct="0"/>
            <a:r>
              <a:rPr lang="es-US" sz="2000" dirty="0" smtClean="0">
                <a:latin typeface="Calibri" pitchFamily="-60" charset="0"/>
              </a:rPr>
              <a:t>Ventajas tributarias especiales para los que ahorran en un plan de jubilación</a:t>
            </a:r>
            <a:endParaRPr lang="es-US" sz="2200" dirty="0">
              <a:latin typeface="Calibri" pitchFamily="-60" charset="0"/>
            </a:endParaRPr>
          </a:p>
        </p:txBody>
      </p:sp>
      <p:sp>
        <p:nvSpPr>
          <p:cNvPr id="8" name="TextBox 7"/>
          <p:cNvSpPr txBox="1">
            <a:spLocks noChangeArrowheads="1"/>
          </p:cNvSpPr>
          <p:nvPr/>
        </p:nvSpPr>
        <p:spPr bwMode="auto">
          <a:xfrm>
            <a:off x="822325" y="2212975"/>
            <a:ext cx="1763713" cy="400110"/>
          </a:xfrm>
          <a:prstGeom prst="rect">
            <a:avLst/>
          </a:prstGeom>
          <a:noFill/>
          <a:ln w="9525">
            <a:noFill/>
            <a:miter lim="800000"/>
            <a:headEnd/>
            <a:tailEnd/>
          </a:ln>
        </p:spPr>
        <p:txBody>
          <a:bodyPr>
            <a:prstTxWarp prst="textNoShape">
              <a:avLst/>
            </a:prstTxWarp>
            <a:spAutoFit/>
          </a:bodyPr>
          <a:lstStyle/>
          <a:p>
            <a:pPr>
              <a:spcAft>
                <a:spcPts val="600"/>
              </a:spcAft>
            </a:pPr>
            <a:r>
              <a:rPr lang="es-US" sz="2000" dirty="0" smtClean="0">
                <a:latin typeface="Calibri" pitchFamily="-60" charset="0"/>
              </a:rPr>
              <a:t>Ingreso anual</a:t>
            </a:r>
            <a:endParaRPr lang="es-US" sz="2000" dirty="0">
              <a:latin typeface="Calibri" pitchFamily="-60" charset="0"/>
            </a:endParaRPr>
          </a:p>
        </p:txBody>
      </p:sp>
      <p:sp>
        <p:nvSpPr>
          <p:cNvPr id="9" name="TextBox 8"/>
          <p:cNvSpPr txBox="1">
            <a:spLocks noChangeArrowheads="1"/>
          </p:cNvSpPr>
          <p:nvPr/>
        </p:nvSpPr>
        <p:spPr bwMode="auto">
          <a:xfrm>
            <a:off x="457200" y="1575149"/>
            <a:ext cx="4591050" cy="707886"/>
          </a:xfrm>
          <a:prstGeom prst="rect">
            <a:avLst/>
          </a:prstGeom>
          <a:noFill/>
          <a:ln w="9525">
            <a:noFill/>
            <a:miter lim="800000"/>
            <a:headEnd/>
            <a:tailEnd/>
          </a:ln>
        </p:spPr>
        <p:txBody>
          <a:bodyPr wrap="square">
            <a:prstTxWarp prst="textNoShape">
              <a:avLst/>
            </a:prstTxWarp>
            <a:spAutoFit/>
          </a:bodyPr>
          <a:lstStyle/>
          <a:p>
            <a:pPr>
              <a:spcAft>
                <a:spcPts val="600"/>
              </a:spcAft>
            </a:pPr>
            <a:r>
              <a:rPr lang="es-US" sz="2000" b="1" dirty="0" smtClean="0">
                <a:solidFill>
                  <a:schemeClr val="accent2"/>
                </a:solidFill>
                <a:latin typeface="Calibri" pitchFamily="-60" charset="0"/>
              </a:rPr>
              <a:t>Reduce su ingreso gravable sujeto a impuestos federales</a:t>
            </a:r>
            <a:endParaRPr lang="es-US" sz="2000" dirty="0">
              <a:latin typeface="Calibri" pitchFamily="-60" charset="0"/>
            </a:endParaRPr>
          </a:p>
        </p:txBody>
      </p:sp>
      <p:sp>
        <p:nvSpPr>
          <p:cNvPr id="11" name="TextBox 10"/>
          <p:cNvSpPr txBox="1">
            <a:spLocks noChangeArrowheads="1"/>
          </p:cNvSpPr>
          <p:nvPr/>
        </p:nvSpPr>
        <p:spPr bwMode="auto">
          <a:xfrm>
            <a:off x="673100" y="2522538"/>
            <a:ext cx="3829050" cy="400110"/>
          </a:xfrm>
          <a:prstGeom prst="rect">
            <a:avLst/>
          </a:prstGeom>
          <a:noFill/>
          <a:ln w="9525">
            <a:noFill/>
            <a:miter lim="800000"/>
            <a:headEnd/>
            <a:tailEnd/>
          </a:ln>
        </p:spPr>
        <p:txBody>
          <a:bodyPr>
            <a:prstTxWarp prst="textNoShape">
              <a:avLst/>
            </a:prstTxWarp>
            <a:spAutoFit/>
          </a:bodyPr>
          <a:lstStyle/>
          <a:p>
            <a:pPr>
              <a:spcAft>
                <a:spcPts val="600"/>
              </a:spcAft>
            </a:pPr>
            <a:r>
              <a:rPr lang="es-US" sz="2000" dirty="0" smtClean="0">
                <a:latin typeface="Calibri" pitchFamily="-60" charset="0"/>
              </a:rPr>
              <a:t>- Ahorros en el plan de jubilación</a:t>
            </a:r>
            <a:endParaRPr lang="es-US" sz="2000" dirty="0">
              <a:latin typeface="Calibri" pitchFamily="-60" charset="0"/>
            </a:endParaRPr>
          </a:p>
        </p:txBody>
      </p:sp>
      <p:sp>
        <p:nvSpPr>
          <p:cNvPr id="12" name="TextBox 11"/>
          <p:cNvSpPr txBox="1">
            <a:spLocks noChangeArrowheads="1"/>
          </p:cNvSpPr>
          <p:nvPr/>
        </p:nvSpPr>
        <p:spPr bwMode="auto">
          <a:xfrm>
            <a:off x="625475" y="2927350"/>
            <a:ext cx="4224338" cy="400050"/>
          </a:xfrm>
          <a:prstGeom prst="rect">
            <a:avLst/>
          </a:prstGeom>
          <a:noFill/>
          <a:ln w="9525">
            <a:noFill/>
            <a:miter lim="800000"/>
            <a:headEnd/>
            <a:tailEnd/>
          </a:ln>
        </p:spPr>
        <p:txBody>
          <a:bodyPr>
            <a:prstTxWarp prst="textNoShape">
              <a:avLst/>
            </a:prstTxWarp>
            <a:spAutoFit/>
          </a:bodyPr>
          <a:lstStyle/>
          <a:p>
            <a:pPr>
              <a:spcAft>
                <a:spcPts val="600"/>
              </a:spcAft>
            </a:pPr>
            <a:r>
              <a:rPr lang="es-US" sz="2000" dirty="0" smtClean="0">
                <a:latin typeface="Calibri" pitchFamily="-60" charset="0"/>
              </a:rPr>
              <a:t>= </a:t>
            </a:r>
            <a:r>
              <a:rPr lang="es-US" sz="2000" b="1" dirty="0" smtClean="0">
                <a:latin typeface="Calibri" pitchFamily="-60" charset="0"/>
              </a:rPr>
              <a:t>Menor </a:t>
            </a:r>
            <a:r>
              <a:rPr lang="es-US" sz="2000" dirty="0" smtClean="0">
                <a:latin typeface="Calibri" pitchFamily="-60" charset="0"/>
              </a:rPr>
              <a:t>ingreso gravable</a:t>
            </a:r>
            <a:endParaRPr lang="es-US" sz="2000" dirty="0">
              <a:latin typeface="Calibri" pitchFamily="-60" charset="0"/>
            </a:endParaRPr>
          </a:p>
        </p:txBody>
      </p:sp>
      <p:cxnSp>
        <p:nvCxnSpPr>
          <p:cNvPr id="13" name="Straight Connector 12"/>
          <p:cNvCxnSpPr>
            <a:cxnSpLocks noChangeShapeType="1"/>
          </p:cNvCxnSpPr>
          <p:nvPr/>
        </p:nvCxnSpPr>
        <p:spPr bwMode="auto">
          <a:xfrm>
            <a:off x="625475" y="2927350"/>
            <a:ext cx="3754020" cy="0"/>
          </a:xfrm>
          <a:prstGeom prst="line">
            <a:avLst/>
          </a:prstGeom>
          <a:noFill/>
          <a:ln w="19050">
            <a:solidFill>
              <a:schemeClr val="accent2"/>
            </a:solidFill>
            <a:round/>
            <a:headEnd/>
            <a:tailEnd/>
          </a:ln>
        </p:spPr>
      </p:cxnSp>
      <p:sp>
        <p:nvSpPr>
          <p:cNvPr id="15" name="TextBox 14"/>
          <p:cNvSpPr txBox="1">
            <a:spLocks noChangeArrowheads="1"/>
          </p:cNvSpPr>
          <p:nvPr/>
        </p:nvSpPr>
        <p:spPr bwMode="auto">
          <a:xfrm>
            <a:off x="5086350" y="1575149"/>
            <a:ext cx="3836988" cy="1015663"/>
          </a:xfrm>
          <a:prstGeom prst="rect">
            <a:avLst/>
          </a:prstGeom>
          <a:noFill/>
          <a:ln w="9525">
            <a:noFill/>
            <a:miter lim="800000"/>
            <a:headEnd/>
            <a:tailEnd/>
          </a:ln>
        </p:spPr>
        <p:txBody>
          <a:bodyPr wrap="square">
            <a:prstTxWarp prst="textNoShape">
              <a:avLst/>
            </a:prstTxWarp>
            <a:spAutoFit/>
          </a:bodyPr>
          <a:lstStyle/>
          <a:p>
            <a:pPr>
              <a:spcAft>
                <a:spcPts val="600"/>
              </a:spcAft>
            </a:pPr>
            <a:r>
              <a:rPr lang="es-US" sz="2000" b="1" dirty="0" smtClean="0">
                <a:solidFill>
                  <a:schemeClr val="accent2"/>
                </a:solidFill>
                <a:latin typeface="Calibri" pitchFamily="-60" charset="0"/>
              </a:rPr>
              <a:t>Permite que sus ganancias crezcan de manera compuesta con impuestos diferidos, año tras año</a:t>
            </a:r>
            <a:endParaRPr lang="es-US" sz="2000" dirty="0">
              <a:latin typeface="Calibri" pitchFamily="-60" charset="0"/>
            </a:endParaRPr>
          </a:p>
        </p:txBody>
      </p:sp>
      <p:grpSp>
        <p:nvGrpSpPr>
          <p:cNvPr id="18" name="Group 17"/>
          <p:cNvGrpSpPr>
            <a:grpSpLocks/>
          </p:cNvGrpSpPr>
          <p:nvPr/>
        </p:nvGrpSpPr>
        <p:grpSpPr bwMode="auto">
          <a:xfrm>
            <a:off x="4684713" y="3414713"/>
            <a:ext cx="4103687" cy="2584450"/>
            <a:chOff x="4803027" y="3379656"/>
            <a:chExt cx="4104290" cy="2584210"/>
          </a:xfrm>
        </p:grpSpPr>
        <p:sp>
          <p:nvSpPr>
            <p:cNvPr id="16405" name="TextBox 15"/>
            <p:cNvSpPr txBox="1">
              <a:spLocks noChangeArrowheads="1"/>
            </p:cNvSpPr>
            <p:nvPr/>
          </p:nvSpPr>
          <p:spPr bwMode="auto">
            <a:xfrm>
              <a:off x="4803027" y="3379656"/>
              <a:ext cx="4104290" cy="2246769"/>
            </a:xfrm>
            <a:prstGeom prst="rect">
              <a:avLst/>
            </a:prstGeom>
            <a:noFill/>
            <a:ln w="9525">
              <a:noFill/>
              <a:miter lim="800000"/>
              <a:headEnd/>
              <a:tailEnd/>
            </a:ln>
          </p:spPr>
          <p:txBody>
            <a:bodyPr>
              <a:prstTxWarp prst="textNoShape">
                <a:avLst/>
              </a:prstTxWarp>
              <a:spAutoFit/>
            </a:bodyPr>
            <a:lstStyle/>
            <a:p>
              <a:pPr algn="ctr"/>
              <a:r>
                <a:rPr lang="es-US" sz="14000" smtClean="0">
                  <a:solidFill>
                    <a:schemeClr val="tx2"/>
                  </a:solidFill>
                  <a:latin typeface="Calibri" pitchFamily="-60" charset="0"/>
                </a:rPr>
                <a:t>1099</a:t>
              </a:r>
              <a:endParaRPr lang="es-US" sz="3600">
                <a:solidFill>
                  <a:schemeClr val="tx2"/>
                </a:solidFill>
                <a:latin typeface="Calibri" pitchFamily="-60" charset="0"/>
              </a:endParaRPr>
            </a:p>
          </p:txBody>
        </p:sp>
        <p:sp>
          <p:nvSpPr>
            <p:cNvPr id="16406" name="TextBox 6"/>
            <p:cNvSpPr txBox="1">
              <a:spLocks noChangeArrowheads="1"/>
            </p:cNvSpPr>
            <p:nvPr/>
          </p:nvSpPr>
          <p:spPr bwMode="auto">
            <a:xfrm>
              <a:off x="5640779" y="4948203"/>
              <a:ext cx="2478462" cy="1015663"/>
            </a:xfrm>
            <a:prstGeom prst="rect">
              <a:avLst/>
            </a:prstGeom>
            <a:noFill/>
            <a:ln w="9525">
              <a:noFill/>
              <a:miter lim="800000"/>
              <a:headEnd/>
              <a:tailEnd/>
            </a:ln>
          </p:spPr>
          <p:txBody>
            <a:bodyPr>
              <a:prstTxWarp prst="textNoShape">
                <a:avLst/>
              </a:prstTxWarp>
              <a:spAutoFit/>
            </a:bodyPr>
            <a:lstStyle/>
            <a:p>
              <a:pPr algn="ctr"/>
              <a:r>
                <a:rPr lang="es-US" sz="3600" smtClean="0">
                  <a:solidFill>
                    <a:schemeClr val="tx2"/>
                  </a:solidFill>
                  <a:latin typeface="Calibri" pitchFamily="-60" charset="0"/>
                </a:rPr>
                <a:t>misc.</a:t>
              </a:r>
            </a:p>
            <a:p>
              <a:endParaRPr lang="es-US">
                <a:solidFill>
                  <a:schemeClr val="tx2"/>
                </a:solidFill>
              </a:endParaRPr>
            </a:p>
          </p:txBody>
        </p:sp>
      </p:grpSp>
      <p:pic>
        <p:nvPicPr>
          <p:cNvPr id="17" name="Picture 16"/>
          <p:cNvPicPr>
            <a:picLocks noChangeAspect="1"/>
          </p:cNvPicPr>
          <p:nvPr/>
        </p:nvPicPr>
        <p:blipFill>
          <a:blip r:embed="rId5" cstate="screen">
            <a:extLst/>
          </a:blip>
          <a:stretch>
            <a:fillRect/>
          </a:stretch>
        </p:blipFill>
        <p:spPr>
          <a:xfrm>
            <a:off x="5424540" y="3322611"/>
            <a:ext cx="2540326" cy="2540326"/>
          </a:xfrm>
          <a:prstGeom prst="rect">
            <a:avLst/>
          </a:prstGeom>
          <a:effectLst>
            <a:reflection blurRad="6350" stA="35000" endPos="25000" dir="5400000" sy="-100000" algn="bl" rotWithShape="0"/>
          </a:effectLst>
        </p:spPr>
      </p:pic>
      <p:pic>
        <p:nvPicPr>
          <p:cNvPr id="19" name="Picture 18"/>
          <p:cNvPicPr>
            <a:picLocks noChangeAspect="1"/>
          </p:cNvPicPr>
          <p:nvPr/>
        </p:nvPicPr>
        <p:blipFill>
          <a:blip r:embed="rId6"/>
          <a:srcRect/>
          <a:stretch>
            <a:fillRect/>
          </a:stretch>
        </p:blipFill>
        <p:spPr bwMode="auto">
          <a:xfrm>
            <a:off x="2797175" y="6099175"/>
            <a:ext cx="415925" cy="417513"/>
          </a:xfrm>
          <a:prstGeom prst="rect">
            <a:avLst/>
          </a:prstGeom>
          <a:noFill/>
          <a:ln w="9525">
            <a:noFill/>
            <a:miter lim="800000"/>
            <a:headEnd/>
            <a:tailEnd/>
          </a:ln>
        </p:spPr>
      </p:pic>
      <p:sp>
        <p:nvSpPr>
          <p:cNvPr id="23" name="TextBox 22"/>
          <p:cNvSpPr txBox="1"/>
          <p:nvPr/>
        </p:nvSpPr>
        <p:spPr>
          <a:xfrm>
            <a:off x="1401763" y="3525838"/>
            <a:ext cx="1881187" cy="784225"/>
          </a:xfrm>
          <a:prstGeom prst="rect">
            <a:avLst/>
          </a:prstGeom>
          <a:noFill/>
        </p:spPr>
        <p:txBody>
          <a:bodyPr>
            <a:spAutoFit/>
          </a:bodyPr>
          <a:lstStyle/>
          <a:p>
            <a:pPr algn="r">
              <a:defRPr/>
            </a:pPr>
            <a:r>
              <a:rPr lang="es-US" sz="4500" smtClean="0">
                <a:latin typeface="+mn-lt"/>
                <a:ea typeface="ＭＳ Ｐゴシック" charset="-128"/>
                <a:cs typeface="ＭＳ Ｐゴシック" charset="-128"/>
              </a:rPr>
              <a:t>35,000</a:t>
            </a:r>
            <a:endParaRPr lang="es-US" sz="4500">
              <a:latin typeface="+mn-lt"/>
              <a:ea typeface="ＭＳ Ｐゴシック" charset="-128"/>
              <a:cs typeface="ＭＳ Ｐゴシック" charset="-128"/>
            </a:endParaRPr>
          </a:p>
        </p:txBody>
      </p:sp>
      <p:grpSp>
        <p:nvGrpSpPr>
          <p:cNvPr id="24" name="Group 23"/>
          <p:cNvGrpSpPr>
            <a:grpSpLocks/>
          </p:cNvGrpSpPr>
          <p:nvPr/>
        </p:nvGrpSpPr>
        <p:grpSpPr bwMode="auto">
          <a:xfrm>
            <a:off x="827088" y="3527425"/>
            <a:ext cx="2508250" cy="784225"/>
            <a:chOff x="-2697871" y="3085311"/>
            <a:chExt cx="2508150" cy="784830"/>
          </a:xfrm>
        </p:grpSpPr>
        <p:pic>
          <p:nvPicPr>
            <p:cNvPr id="16403" name="Picture 26"/>
            <p:cNvPicPr>
              <a:picLocks noChangeAspect="1"/>
            </p:cNvPicPr>
            <p:nvPr/>
          </p:nvPicPr>
          <p:blipFill>
            <a:blip r:embed="rId7"/>
            <a:srcRect/>
            <a:stretch>
              <a:fillRect/>
            </a:stretch>
          </p:blipFill>
          <p:spPr bwMode="auto">
            <a:xfrm>
              <a:off x="-2697871" y="3135635"/>
              <a:ext cx="2508150" cy="734506"/>
            </a:xfrm>
            <a:prstGeom prst="rect">
              <a:avLst/>
            </a:prstGeom>
            <a:noFill/>
            <a:ln w="9525">
              <a:noFill/>
              <a:miter lim="800000"/>
              <a:headEnd/>
              <a:tailEnd/>
            </a:ln>
          </p:spPr>
        </p:pic>
        <p:sp>
          <p:nvSpPr>
            <p:cNvPr id="28" name="TextBox 27"/>
            <p:cNvSpPr txBox="1"/>
            <p:nvPr/>
          </p:nvSpPr>
          <p:spPr>
            <a:xfrm>
              <a:off x="-2127982" y="3085311"/>
              <a:ext cx="1881113" cy="784830"/>
            </a:xfrm>
            <a:prstGeom prst="rect">
              <a:avLst/>
            </a:prstGeom>
            <a:noFill/>
          </p:spPr>
          <p:txBody>
            <a:bodyPr>
              <a:spAutoFit/>
            </a:bodyPr>
            <a:lstStyle/>
            <a:p>
              <a:pPr algn="r">
                <a:defRPr/>
              </a:pPr>
              <a:r>
                <a:rPr lang="es-US" sz="4500" smtClean="0">
                  <a:latin typeface="+mn-lt"/>
                  <a:ea typeface="ＭＳ Ｐゴシック" charset="-128"/>
                  <a:cs typeface="ＭＳ Ｐゴシック" charset="-128"/>
                </a:rPr>
                <a:t>- 1,750</a:t>
              </a:r>
              <a:endParaRPr lang="es-US" sz="4500">
                <a:latin typeface="+mn-lt"/>
                <a:ea typeface="ＭＳ Ｐゴシック" charset="-128"/>
                <a:cs typeface="ＭＳ Ｐゴシック" charset="-128"/>
              </a:endParaRPr>
            </a:p>
          </p:txBody>
        </p:sp>
      </p:grpSp>
      <p:grpSp>
        <p:nvGrpSpPr>
          <p:cNvPr id="30" name="Group 29"/>
          <p:cNvGrpSpPr>
            <a:grpSpLocks/>
          </p:cNvGrpSpPr>
          <p:nvPr/>
        </p:nvGrpSpPr>
        <p:grpSpPr bwMode="auto">
          <a:xfrm>
            <a:off x="827088" y="3527425"/>
            <a:ext cx="2508250" cy="784225"/>
            <a:chOff x="-2697871" y="3085311"/>
            <a:chExt cx="2508150" cy="784830"/>
          </a:xfrm>
        </p:grpSpPr>
        <p:pic>
          <p:nvPicPr>
            <p:cNvPr id="16401" name="Picture 30"/>
            <p:cNvPicPr>
              <a:picLocks noChangeAspect="1"/>
            </p:cNvPicPr>
            <p:nvPr/>
          </p:nvPicPr>
          <p:blipFill>
            <a:blip r:embed="rId7"/>
            <a:srcRect/>
            <a:stretch>
              <a:fillRect/>
            </a:stretch>
          </p:blipFill>
          <p:spPr bwMode="auto">
            <a:xfrm>
              <a:off x="-2697871" y="3135635"/>
              <a:ext cx="2508150" cy="734506"/>
            </a:xfrm>
            <a:prstGeom prst="rect">
              <a:avLst/>
            </a:prstGeom>
            <a:noFill/>
            <a:ln w="9525">
              <a:noFill/>
              <a:miter lim="800000"/>
              <a:headEnd/>
              <a:tailEnd/>
            </a:ln>
          </p:spPr>
        </p:pic>
        <p:sp>
          <p:nvSpPr>
            <p:cNvPr id="32" name="TextBox 31"/>
            <p:cNvSpPr txBox="1"/>
            <p:nvPr/>
          </p:nvSpPr>
          <p:spPr>
            <a:xfrm>
              <a:off x="-2127982" y="3085311"/>
              <a:ext cx="1881113" cy="784830"/>
            </a:xfrm>
            <a:prstGeom prst="rect">
              <a:avLst/>
            </a:prstGeom>
            <a:noFill/>
          </p:spPr>
          <p:txBody>
            <a:bodyPr>
              <a:spAutoFit/>
            </a:bodyPr>
            <a:lstStyle/>
            <a:p>
              <a:pPr algn="r">
                <a:defRPr/>
              </a:pPr>
              <a:r>
                <a:rPr lang="es-US" sz="4500" smtClean="0">
                  <a:latin typeface="+mn-lt"/>
                  <a:ea typeface="ＭＳ Ｐゴシック" charset="-128"/>
                  <a:cs typeface="ＭＳ Ｐゴシック" charset="-128"/>
                </a:rPr>
                <a:t>33,250</a:t>
              </a:r>
              <a:endParaRPr lang="es-US" sz="4500">
                <a:latin typeface="+mn-lt"/>
                <a:ea typeface="ＭＳ Ｐゴシック" charset="-128"/>
                <a:cs typeface="ＭＳ Ｐゴシック" charset="-128"/>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par>
                          <p:cTn id="27" fill="hold">
                            <p:stCondLst>
                              <p:cond delay="1000"/>
                            </p:stCondLst>
                            <p:childTnLst>
                              <p:par>
                                <p:cTn id="28" presetID="10" presetClass="entr" presetSubtype="0" fill="hold" grpId="0" nodeType="afterEffect">
                                  <p:stCondLst>
                                    <p:cond delay="5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50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5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25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par>
                                <p:cTn id="42" presetID="10" presetClass="entr" presetSubtype="0" fill="hold" grpId="0" nodeType="withEffect">
                                  <p:stCondLst>
                                    <p:cond delay="50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nodeType="withEffect">
                                  <p:stCondLst>
                                    <p:cond delay="50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xit" presetSubtype="0" fill="hold" nodeType="withEffect">
                                  <p:stCondLst>
                                    <p:cond delay="50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par>
                          <p:cTn id="59" fill="hold">
                            <p:stCondLst>
                              <p:cond delay="500"/>
                            </p:stCondLst>
                            <p:childTnLst>
                              <p:par>
                                <p:cTn id="60" presetID="10" presetClass="entr" presetSubtype="0" fill="hold" nodeType="afterEffect">
                                  <p:stCondLst>
                                    <p:cond delay="50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2" grpId="0"/>
      <p:bldP spid="15"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xfrm>
            <a:off x="457200" y="6667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US" dirty="0" smtClean="0">
                <a:ea typeface="ＭＳ Ｐゴシック" pitchFamily="-60" charset="-128"/>
                <a:cs typeface="ＭＳ Ｐゴシック" pitchFamily="-60" charset="-128"/>
              </a:rPr>
              <a:t>Usted elige cuándo aprovechar una de las ventajas tributarias de su plan</a:t>
            </a:r>
          </a:p>
        </p:txBody>
      </p:sp>
      <p:sp>
        <p:nvSpPr>
          <p:cNvPr id="11" name="TextBox 10"/>
          <p:cNvSpPr txBox="1">
            <a:spLocks noChangeArrowheads="1"/>
          </p:cNvSpPr>
          <p:nvPr/>
        </p:nvSpPr>
        <p:spPr bwMode="auto">
          <a:xfrm>
            <a:off x="3667125" y="3386138"/>
            <a:ext cx="1773238" cy="579437"/>
          </a:xfrm>
          <a:prstGeom prst="rect">
            <a:avLst/>
          </a:prstGeom>
          <a:noFill/>
          <a:ln w="9525">
            <a:noFill/>
            <a:miter lim="800000"/>
            <a:headEnd/>
            <a:tailEnd/>
          </a:ln>
        </p:spPr>
        <p:txBody>
          <a:bodyPr>
            <a:prstTxWarp prst="textNoShape">
              <a:avLst/>
            </a:prstTxWarp>
            <a:spAutoFit/>
          </a:bodyPr>
          <a:lstStyle/>
          <a:p>
            <a:pPr algn="ctr"/>
            <a:r>
              <a:rPr lang="es-US" sz="3200" b="1" dirty="0" smtClean="0">
                <a:solidFill>
                  <a:schemeClr val="accent2"/>
                </a:solidFill>
                <a:latin typeface="Calibri" pitchFamily="-60" charset="0"/>
              </a:rPr>
              <a:t>O</a:t>
            </a:r>
            <a:endParaRPr lang="es-US" sz="3200" b="1" dirty="0">
              <a:solidFill>
                <a:schemeClr val="accent2"/>
              </a:solidFill>
            </a:endParaRPr>
          </a:p>
        </p:txBody>
      </p:sp>
      <p:pic>
        <p:nvPicPr>
          <p:cNvPr id="2" name="Picture 1"/>
          <p:cNvPicPr>
            <a:picLocks noChangeAspect="1"/>
          </p:cNvPicPr>
          <p:nvPr/>
        </p:nvPicPr>
        <p:blipFill>
          <a:blip r:embed="rId3" cstate="screen">
            <a:extLst/>
          </a:blip>
          <a:stretch>
            <a:fillRect/>
          </a:stretch>
        </p:blipFill>
        <p:spPr bwMode="auto">
          <a:xfrm>
            <a:off x="1187450" y="2407913"/>
            <a:ext cx="2473325" cy="2473325"/>
          </a:xfrm>
          <a:prstGeom prst="roundRect">
            <a:avLst>
              <a:gd name="adj" fmla="val 8594"/>
            </a:avLst>
          </a:prstGeom>
          <a:solidFill>
            <a:srgbClr val="FFFFFF">
              <a:shade val="85000"/>
            </a:srgbClr>
          </a:solidFill>
          <a:ln>
            <a:noFill/>
          </a:ln>
          <a:effectLst>
            <a:reflection blurRad="12700" stA="40000" endPos="15000" dist="5000" dir="5400000" sy="-100000" algn="bl" rotWithShape="0"/>
          </a:effectLst>
        </p:spPr>
      </p:pic>
      <p:sp>
        <p:nvSpPr>
          <p:cNvPr id="18438" name="TextBox 12"/>
          <p:cNvSpPr txBox="1">
            <a:spLocks noChangeArrowheads="1"/>
          </p:cNvSpPr>
          <p:nvPr/>
        </p:nvSpPr>
        <p:spPr bwMode="auto">
          <a:xfrm>
            <a:off x="1098550" y="1816100"/>
            <a:ext cx="2651125" cy="579438"/>
          </a:xfrm>
          <a:prstGeom prst="rect">
            <a:avLst/>
          </a:prstGeom>
          <a:noFill/>
          <a:ln w="9525">
            <a:noFill/>
            <a:miter lim="800000"/>
            <a:headEnd/>
            <a:tailEnd/>
          </a:ln>
        </p:spPr>
        <p:txBody>
          <a:bodyPr>
            <a:prstTxWarp prst="textNoShape">
              <a:avLst/>
            </a:prstTxWarp>
            <a:spAutoFit/>
          </a:bodyPr>
          <a:lstStyle/>
          <a:p>
            <a:pPr algn="ctr"/>
            <a:r>
              <a:rPr lang="es-US" sz="3200" b="1" dirty="0" smtClean="0">
                <a:solidFill>
                  <a:schemeClr val="accent2"/>
                </a:solidFill>
                <a:latin typeface="Calibri" pitchFamily="-60" charset="0"/>
              </a:rPr>
              <a:t>Ahora</a:t>
            </a:r>
            <a:endParaRPr lang="es-US" sz="3200" dirty="0"/>
          </a:p>
        </p:txBody>
      </p:sp>
      <p:sp>
        <p:nvSpPr>
          <p:cNvPr id="15" name="TextBox 14"/>
          <p:cNvSpPr txBox="1">
            <a:spLocks noChangeArrowheads="1"/>
          </p:cNvSpPr>
          <p:nvPr/>
        </p:nvSpPr>
        <p:spPr bwMode="auto">
          <a:xfrm>
            <a:off x="838199" y="5468938"/>
            <a:ext cx="3200401" cy="1277273"/>
          </a:xfrm>
          <a:prstGeom prst="rect">
            <a:avLst/>
          </a:prstGeom>
          <a:noFill/>
          <a:ln w="9525">
            <a:noFill/>
            <a:miter lim="800000"/>
            <a:headEnd/>
            <a:tailEnd/>
          </a:ln>
        </p:spPr>
        <p:txBody>
          <a:bodyPr wrap="square">
            <a:prstTxWarp prst="textNoShape">
              <a:avLst/>
            </a:prstTxWarp>
            <a:spAutoFit/>
          </a:bodyPr>
          <a:lstStyle/>
          <a:p>
            <a:pPr algn="ctr">
              <a:lnSpc>
                <a:spcPct val="90000"/>
              </a:lnSpc>
              <a:spcAft>
                <a:spcPts val="600"/>
              </a:spcAft>
            </a:pPr>
            <a:r>
              <a:rPr lang="es-US" sz="2000" dirty="0" smtClean="0">
                <a:latin typeface="Calibri" pitchFamily="-60" charset="0"/>
              </a:rPr>
              <a:t>Aportaciones </a:t>
            </a:r>
            <a:r>
              <a:rPr lang="es-US" sz="2000" b="1" dirty="0" smtClean="0">
                <a:latin typeface="Calibri" pitchFamily="-60" charset="0"/>
              </a:rPr>
              <a:t>no gravan impuestos </a:t>
            </a:r>
            <a:r>
              <a:rPr lang="es-US" sz="2000" dirty="0" smtClean="0">
                <a:latin typeface="Calibri" pitchFamily="-60" charset="0"/>
              </a:rPr>
              <a:t>de antemano</a:t>
            </a:r>
          </a:p>
          <a:p>
            <a:pPr algn="ctr">
              <a:lnSpc>
                <a:spcPct val="90000"/>
              </a:lnSpc>
              <a:spcAft>
                <a:spcPts val="600"/>
              </a:spcAft>
            </a:pPr>
            <a:r>
              <a:rPr lang="es-US" sz="2000" dirty="0" smtClean="0">
                <a:latin typeface="Calibri" pitchFamily="-60" charset="0"/>
              </a:rPr>
              <a:t>Distribuciones gravan impuestos al jubilarse</a:t>
            </a:r>
            <a:endParaRPr lang="es-US" sz="2000" dirty="0">
              <a:latin typeface="Calibri" pitchFamily="-60" charset="0"/>
            </a:endParaRPr>
          </a:p>
        </p:txBody>
      </p:sp>
      <p:sp>
        <p:nvSpPr>
          <p:cNvPr id="18442" name="TextBox 16"/>
          <p:cNvSpPr txBox="1">
            <a:spLocks noChangeArrowheads="1"/>
          </p:cNvSpPr>
          <p:nvPr/>
        </p:nvSpPr>
        <p:spPr bwMode="auto">
          <a:xfrm>
            <a:off x="1201737" y="5045075"/>
            <a:ext cx="2473325" cy="400110"/>
          </a:xfrm>
          <a:prstGeom prst="rect">
            <a:avLst/>
          </a:prstGeom>
          <a:noFill/>
          <a:ln w="9525">
            <a:noFill/>
            <a:miter lim="800000"/>
            <a:headEnd/>
            <a:tailEnd/>
          </a:ln>
        </p:spPr>
        <p:txBody>
          <a:bodyPr>
            <a:prstTxWarp prst="textNoShape">
              <a:avLst/>
            </a:prstTxWarp>
            <a:spAutoFit/>
          </a:bodyPr>
          <a:lstStyle/>
          <a:p>
            <a:pPr algn="ctr"/>
            <a:r>
              <a:rPr lang="es-US" sz="2000" b="1" dirty="0" smtClean="0">
                <a:latin typeface="Calibri" pitchFamily="-60" charset="0"/>
              </a:rPr>
              <a:t>Opción tradicional</a:t>
            </a:r>
            <a:endParaRPr lang="es-US" sz="2000" b="1" dirty="0"/>
          </a:p>
        </p:txBody>
      </p:sp>
      <p:sp>
        <p:nvSpPr>
          <p:cNvPr id="18439" name="TextBox 13"/>
          <p:cNvSpPr txBox="1">
            <a:spLocks noChangeArrowheads="1"/>
          </p:cNvSpPr>
          <p:nvPr/>
        </p:nvSpPr>
        <p:spPr bwMode="auto">
          <a:xfrm>
            <a:off x="5351463" y="1816100"/>
            <a:ext cx="2651125" cy="579438"/>
          </a:xfrm>
          <a:prstGeom prst="rect">
            <a:avLst/>
          </a:prstGeom>
          <a:noFill/>
          <a:ln w="9525">
            <a:noFill/>
            <a:miter lim="800000"/>
            <a:headEnd/>
            <a:tailEnd/>
          </a:ln>
        </p:spPr>
        <p:txBody>
          <a:bodyPr>
            <a:prstTxWarp prst="textNoShape">
              <a:avLst/>
            </a:prstTxWarp>
            <a:spAutoFit/>
          </a:bodyPr>
          <a:lstStyle/>
          <a:p>
            <a:pPr algn="ctr"/>
            <a:r>
              <a:rPr lang="es-US" sz="3200" b="1" dirty="0" smtClean="0">
                <a:solidFill>
                  <a:schemeClr val="accent2"/>
                </a:solidFill>
                <a:latin typeface="Calibri" pitchFamily="-60" charset="0"/>
              </a:rPr>
              <a:t>Después</a:t>
            </a:r>
            <a:endParaRPr lang="es-US" sz="3200" dirty="0"/>
          </a:p>
        </p:txBody>
      </p:sp>
      <p:sp>
        <p:nvSpPr>
          <p:cNvPr id="16" name="TextBox 15"/>
          <p:cNvSpPr txBox="1">
            <a:spLocks noChangeArrowheads="1"/>
          </p:cNvSpPr>
          <p:nvPr/>
        </p:nvSpPr>
        <p:spPr bwMode="auto">
          <a:xfrm>
            <a:off x="5105400" y="5468938"/>
            <a:ext cx="3200400" cy="1277273"/>
          </a:xfrm>
          <a:prstGeom prst="rect">
            <a:avLst/>
          </a:prstGeom>
          <a:noFill/>
          <a:ln w="9525">
            <a:noFill/>
            <a:miter lim="800000"/>
            <a:headEnd/>
            <a:tailEnd/>
          </a:ln>
        </p:spPr>
        <p:txBody>
          <a:bodyPr wrap="square">
            <a:prstTxWarp prst="textNoShape">
              <a:avLst/>
            </a:prstTxWarp>
            <a:spAutoFit/>
          </a:bodyPr>
          <a:lstStyle/>
          <a:p>
            <a:pPr algn="ctr">
              <a:lnSpc>
                <a:spcPct val="90000"/>
              </a:lnSpc>
              <a:spcAft>
                <a:spcPts val="600"/>
              </a:spcAft>
            </a:pPr>
            <a:r>
              <a:rPr lang="es-US" sz="2000" dirty="0" smtClean="0">
                <a:latin typeface="Calibri" pitchFamily="-60" charset="0"/>
              </a:rPr>
              <a:t>Aportaciones gravan impuestos de antemano</a:t>
            </a:r>
          </a:p>
          <a:p>
            <a:pPr algn="ctr">
              <a:lnSpc>
                <a:spcPct val="90000"/>
              </a:lnSpc>
              <a:spcAft>
                <a:spcPts val="600"/>
              </a:spcAft>
            </a:pPr>
            <a:r>
              <a:rPr lang="es-US" sz="2000" dirty="0" smtClean="0">
                <a:latin typeface="Calibri" pitchFamily="-60" charset="0"/>
              </a:rPr>
              <a:t>Distribuciones son </a:t>
            </a:r>
            <a:r>
              <a:rPr lang="es-US" sz="2000" b="1" dirty="0" smtClean="0">
                <a:latin typeface="Calibri" pitchFamily="-60" charset="0"/>
              </a:rPr>
              <a:t>libres de impuestos </a:t>
            </a:r>
            <a:r>
              <a:rPr lang="es-US" sz="2000" dirty="0" smtClean="0">
                <a:latin typeface="Calibri" pitchFamily="-60" charset="0"/>
              </a:rPr>
              <a:t>al jubilarse</a:t>
            </a:r>
            <a:endParaRPr lang="es-US" sz="2000" dirty="0">
              <a:latin typeface="Calibri" pitchFamily="-60" charset="0"/>
            </a:endParaRPr>
          </a:p>
        </p:txBody>
      </p:sp>
      <p:sp>
        <p:nvSpPr>
          <p:cNvPr id="18443" name="TextBox 17"/>
          <p:cNvSpPr txBox="1">
            <a:spLocks noChangeArrowheads="1"/>
          </p:cNvSpPr>
          <p:nvPr/>
        </p:nvSpPr>
        <p:spPr bwMode="auto">
          <a:xfrm>
            <a:off x="5468938" y="5006975"/>
            <a:ext cx="2473325" cy="400050"/>
          </a:xfrm>
          <a:prstGeom prst="rect">
            <a:avLst/>
          </a:prstGeom>
          <a:noFill/>
          <a:ln w="9525">
            <a:noFill/>
            <a:miter lim="800000"/>
            <a:headEnd/>
            <a:tailEnd/>
          </a:ln>
        </p:spPr>
        <p:txBody>
          <a:bodyPr>
            <a:prstTxWarp prst="textNoShape">
              <a:avLst/>
            </a:prstTxWarp>
            <a:spAutoFit/>
          </a:bodyPr>
          <a:lstStyle/>
          <a:p>
            <a:pPr algn="ctr"/>
            <a:r>
              <a:rPr lang="es-US" sz="2000" b="1" dirty="0" smtClean="0">
                <a:latin typeface="Calibri" pitchFamily="-60" charset="0"/>
              </a:rPr>
              <a:t>Opción Roth</a:t>
            </a:r>
            <a:endParaRPr lang="es-US" sz="2000" b="1" dirty="0"/>
          </a:p>
        </p:txBody>
      </p:sp>
      <p:pic>
        <p:nvPicPr>
          <p:cNvPr id="12" name="Picture 11"/>
          <p:cNvPicPr>
            <a:picLocks noChangeAspect="1"/>
          </p:cNvPicPr>
          <p:nvPr/>
        </p:nvPicPr>
        <p:blipFill>
          <a:blip r:embed="rId4" cstate="screen">
            <a:extLst/>
          </a:blip>
          <a:stretch>
            <a:fillRect/>
          </a:stretch>
        </p:blipFill>
        <p:spPr bwMode="auto">
          <a:xfrm>
            <a:off x="5440488" y="2407913"/>
            <a:ext cx="2473325" cy="2473325"/>
          </a:xfrm>
          <a:prstGeom prst="roundRect">
            <a:avLst>
              <a:gd name="adj" fmla="val 8594"/>
            </a:avLst>
          </a:prstGeom>
          <a:solidFill>
            <a:srgbClr val="FFFFFF">
              <a:shade val="85000"/>
            </a:srgbClr>
          </a:solidFill>
          <a:ln>
            <a:noFill/>
          </a:ln>
          <a:effectLst>
            <a:reflection blurRad="12700" stA="40000" endPos="15000" dist="5000" dir="540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fade">
                                      <p:cBhvr>
                                        <p:cTn id="7" dur="1000"/>
                                        <p:tgtEl>
                                          <p:spTgt spid="18438"/>
                                        </p:tgtEl>
                                      </p:cBhvr>
                                    </p:animEffect>
                                    <p:anim calcmode="lin" valueType="num">
                                      <p:cBhvr>
                                        <p:cTn id="8" dur="1000" fill="hold"/>
                                        <p:tgtEl>
                                          <p:spTgt spid="18438"/>
                                        </p:tgtEl>
                                        <p:attrNameLst>
                                          <p:attrName>ppt_x</p:attrName>
                                        </p:attrNameLst>
                                      </p:cBhvr>
                                      <p:tavLst>
                                        <p:tav tm="0">
                                          <p:val>
                                            <p:strVal val="#ppt_x"/>
                                          </p:val>
                                        </p:tav>
                                        <p:tav tm="100000">
                                          <p:val>
                                            <p:strVal val="#ppt_x"/>
                                          </p:val>
                                        </p:tav>
                                      </p:tavLst>
                                    </p:anim>
                                    <p:anim calcmode="lin" valueType="num">
                                      <p:cBhvr>
                                        <p:cTn id="9" dur="1000" fill="hold"/>
                                        <p:tgtEl>
                                          <p:spTgt spid="184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8442"/>
                                        </p:tgtEl>
                                        <p:attrNameLst>
                                          <p:attrName>style.visibility</p:attrName>
                                        </p:attrNameLst>
                                      </p:cBhvr>
                                      <p:to>
                                        <p:strVal val="visible"/>
                                      </p:to>
                                    </p:set>
                                    <p:animEffect transition="in" filter="fade">
                                      <p:cBhvr>
                                        <p:cTn id="18" dur="500"/>
                                        <p:tgtEl>
                                          <p:spTgt spid="18442"/>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fade">
                                      <p:cBhvr>
                                        <p:cTn id="26" dur="500"/>
                                        <p:tgtEl>
                                          <p:spTgt spid="1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fade">
                                      <p:cBhvr>
                                        <p:cTn id="31" dur="500"/>
                                        <p:tgtEl>
                                          <p:spTgt spid="11">
                                            <p:txEl>
                                              <p:pRg st="0" end="0"/>
                                            </p:txEl>
                                          </p:spTgt>
                                        </p:tgtEl>
                                      </p:cBhvr>
                                    </p:animEffect>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18439"/>
                                        </p:tgtEl>
                                        <p:attrNameLst>
                                          <p:attrName>style.visibility</p:attrName>
                                        </p:attrNameLst>
                                      </p:cBhvr>
                                      <p:to>
                                        <p:strVal val="visible"/>
                                      </p:to>
                                    </p:set>
                                    <p:animEffect transition="in" filter="fade">
                                      <p:cBhvr>
                                        <p:cTn id="35" dur="1000"/>
                                        <p:tgtEl>
                                          <p:spTgt spid="18439"/>
                                        </p:tgtEl>
                                      </p:cBhvr>
                                    </p:animEffect>
                                    <p:anim calcmode="lin" valueType="num">
                                      <p:cBhvr>
                                        <p:cTn id="36" dur="1000" fill="hold"/>
                                        <p:tgtEl>
                                          <p:spTgt spid="18439"/>
                                        </p:tgtEl>
                                        <p:attrNameLst>
                                          <p:attrName>ppt_x</p:attrName>
                                        </p:attrNameLst>
                                      </p:cBhvr>
                                      <p:tavLst>
                                        <p:tav tm="0">
                                          <p:val>
                                            <p:strVal val="#ppt_x"/>
                                          </p:val>
                                        </p:tav>
                                        <p:tav tm="100000">
                                          <p:val>
                                            <p:strVal val="#ppt_x"/>
                                          </p:val>
                                        </p:tav>
                                      </p:tavLst>
                                    </p:anim>
                                    <p:anim calcmode="lin" valueType="num">
                                      <p:cBhvr>
                                        <p:cTn id="37" dur="1000" fill="hold"/>
                                        <p:tgtEl>
                                          <p:spTgt spid="18439"/>
                                        </p:tgtEl>
                                        <p:attrNameLst>
                                          <p:attrName>ppt_y</p:attrName>
                                        </p:attrNameLst>
                                      </p:cBhvr>
                                      <p:tavLst>
                                        <p:tav tm="0">
                                          <p:val>
                                            <p:strVal val="#ppt_y+.1"/>
                                          </p:val>
                                        </p:tav>
                                        <p:tav tm="100000">
                                          <p:val>
                                            <p:strVal val="#ppt_y"/>
                                          </p:val>
                                        </p:tav>
                                      </p:tavLst>
                                    </p:anim>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18443"/>
                                        </p:tgtEl>
                                        <p:attrNameLst>
                                          <p:attrName>style.visibility</p:attrName>
                                        </p:attrNameLst>
                                      </p:cBhvr>
                                      <p:to>
                                        <p:strVal val="visible"/>
                                      </p:to>
                                    </p:set>
                                    <p:animEffect transition="in" filter="fade">
                                      <p:cBhvr>
                                        <p:cTn id="41" dur="500"/>
                                        <p:tgtEl>
                                          <p:spTgt spid="18443"/>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animEffect transition="in" filter="fade">
                                      <p:cBhvr>
                                        <p:cTn id="45" dur="500"/>
                                        <p:tgtEl>
                                          <p:spTgt spid="16">
                                            <p:txEl>
                                              <p:pRg st="0" end="0"/>
                                            </p:txEl>
                                          </p:spTgt>
                                        </p:tgtEl>
                                      </p:cBhvr>
                                    </p:animEffect>
                                  </p:childTnLst>
                                </p:cTn>
                              </p:par>
                            </p:childTnLst>
                          </p:cTn>
                        </p:par>
                        <p:par>
                          <p:cTn id="46" fill="hold">
                            <p:stCondLst>
                              <p:cond delay="2500"/>
                            </p:stCondLst>
                            <p:childTnLst>
                              <p:par>
                                <p:cTn id="47" presetID="10" presetClass="entr" presetSubtype="0" fill="hold" grpId="0" nodeType="afterEffect">
                                  <p:stCondLst>
                                    <p:cond delay="0"/>
                                  </p:stCondLst>
                                  <p:childTnLst>
                                    <p:set>
                                      <p:cBhvr>
                                        <p:cTn id="48" dur="1" fill="hold">
                                          <p:stCondLst>
                                            <p:cond delay="0"/>
                                          </p:stCondLst>
                                        </p:cTn>
                                        <p:tgtEl>
                                          <p:spTgt spid="16">
                                            <p:txEl>
                                              <p:pRg st="1" end="1"/>
                                            </p:txEl>
                                          </p:spTgt>
                                        </p:tgtEl>
                                        <p:attrNameLst>
                                          <p:attrName>style.visibility</p:attrName>
                                        </p:attrNameLst>
                                      </p:cBhvr>
                                      <p:to>
                                        <p:strVal val="visible"/>
                                      </p:to>
                                    </p:set>
                                    <p:animEffect transition="in" filter="fade">
                                      <p:cBhvr>
                                        <p:cTn id="49" dur="500"/>
                                        <p:tgtEl>
                                          <p:spTgt spid="16">
                                            <p:txEl>
                                              <p:pRg st="1" end="1"/>
                                            </p:txEl>
                                          </p:spTgt>
                                        </p:tgtEl>
                                      </p:cBhvr>
                                    </p:animEffect>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P spid="15" grpId="0" build="p"/>
      <p:bldP spid="18442" grpId="0"/>
      <p:bldP spid="18439" grpId="0"/>
      <p:bldP spid="16" grpId="0" build="p"/>
      <p:bldP spid="184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bwMode="auto">
          <a:xfrm>
            <a:off x="457200" y="666750"/>
            <a:ext cx="8229600" cy="1143000"/>
          </a:xfrm>
          <a:noFill/>
          <a:ln>
            <a:miter lim="800000"/>
            <a:headEnd/>
            <a:tailEnd/>
          </a:ln>
        </p:spPr>
        <p:txBody>
          <a:bodyPr vert="horz" wrap="square" lIns="91440" tIns="45720" rIns="91440" bIns="45720" numCol="1" anchor="t" anchorCtr="0" compatLnSpc="1">
            <a:prstTxWarp prst="textNoShape">
              <a:avLst/>
            </a:prstTxWarp>
            <a:normAutofit/>
          </a:bodyPr>
          <a:lstStyle/>
          <a:p>
            <a:r>
              <a:rPr lang="es-US" dirty="0" smtClean="0">
                <a:ea typeface="ＭＳ Ｐゴシック" pitchFamily="-60" charset="-128"/>
                <a:cs typeface="ＭＳ Ｐゴシック" pitchFamily="-60" charset="-128"/>
              </a:rPr>
              <a:t>Aproveche ahorros adicionales de impuestos con el Crédito al ahorrador</a:t>
            </a:r>
            <a:endParaRPr lang="en-US" dirty="0">
              <a:ea typeface="ＭＳ Ｐゴシック" pitchFamily="-60" charset="-128"/>
              <a:cs typeface="ＭＳ Ｐゴシック" pitchFamily="-60" charset="-128"/>
            </a:endParaRPr>
          </a:p>
        </p:txBody>
      </p:sp>
      <p:sp>
        <p:nvSpPr>
          <p:cNvPr id="12" name="Text Box 8"/>
          <p:cNvSpPr txBox="1">
            <a:spLocks noChangeArrowheads="1"/>
          </p:cNvSpPr>
          <p:nvPr/>
        </p:nvSpPr>
        <p:spPr bwMode="auto">
          <a:xfrm>
            <a:off x="836052" y="2120604"/>
            <a:ext cx="3591069" cy="650158"/>
          </a:xfrm>
          <a:prstGeom prst="rect">
            <a:avLst/>
          </a:prstGeom>
          <a:noFill/>
          <a:ln>
            <a:noFill/>
          </a:ln>
          <a:extLst/>
        </p:spPr>
        <p:txBody>
          <a:bodyPr lIns="0" tIns="0" rIns="0" bIns="0"/>
          <a:lstStyle/>
          <a:p>
            <a:pPr eaLnBrk="0" hangingPunct="0">
              <a:spcAft>
                <a:spcPts val="900"/>
              </a:spcAft>
              <a:tabLst>
                <a:tab pos="3313113" algn="ctr"/>
                <a:tab pos="4346575" algn="r"/>
              </a:tabLst>
            </a:pPr>
            <a:r>
              <a:rPr lang="en-US" sz="2000" dirty="0" smtClean="0">
                <a:solidFill>
                  <a:schemeClr val="tx2"/>
                </a:solidFill>
                <a:latin typeface="Calibri" pitchFamily="-60" charset="0"/>
                <a:ea typeface="Calibri" pitchFamily="-60" charset="0"/>
                <a:cs typeface="Calibri" pitchFamily="-60" charset="0"/>
              </a:rPr>
              <a:t>• </a:t>
            </a:r>
            <a:r>
              <a:rPr lang="es-ES" sz="2000" dirty="0" smtClean="0">
                <a:solidFill>
                  <a:schemeClr val="tx2"/>
                </a:solidFill>
                <a:latin typeface="Calibri" pitchFamily="-60" charset="0"/>
                <a:ea typeface="Calibri" pitchFamily="-60" charset="0"/>
                <a:cs typeface="Calibri" pitchFamily="-60" charset="0"/>
              </a:rPr>
              <a:t>Reduce los impuestos federales sobre la renta? </a:t>
            </a:r>
            <a:r>
              <a:rPr lang="es-ES" sz="2000" b="1" dirty="0" smtClean="0">
                <a:solidFill>
                  <a:schemeClr val="tx2"/>
                </a:solidFill>
                <a:latin typeface="Calibri" pitchFamily="-60" charset="0"/>
                <a:ea typeface="Calibri" pitchFamily="-60" charset="0"/>
                <a:cs typeface="Calibri" pitchFamily="-60" charset="0"/>
              </a:rPr>
              <a:t>dólar por dólar </a:t>
            </a:r>
            <a:r>
              <a:rPr lang="en-US" sz="2000" b="1" dirty="0" smtClean="0">
                <a:solidFill>
                  <a:schemeClr val="tx2"/>
                </a:solidFill>
                <a:latin typeface="Calibri" pitchFamily="-60" charset="0"/>
                <a:ea typeface="Calibri" pitchFamily="-60" charset="0"/>
                <a:cs typeface="Calibri" pitchFamily="-60" charset="0"/>
              </a:rPr>
              <a:t>		</a:t>
            </a:r>
            <a:endParaRPr lang="en-US" sz="2000" b="1" dirty="0">
              <a:solidFill>
                <a:schemeClr val="accent1"/>
              </a:solidFill>
              <a:latin typeface="Calibri" pitchFamily="-60" charset="0"/>
            </a:endParaRPr>
          </a:p>
        </p:txBody>
      </p:sp>
      <p:pic>
        <p:nvPicPr>
          <p:cNvPr id="11" name="Picture 10"/>
          <p:cNvPicPr>
            <a:picLocks noChangeAspect="1"/>
          </p:cNvPicPr>
          <p:nvPr/>
        </p:nvPicPr>
        <p:blipFill>
          <a:blip r:embed="rId3" cstate="print"/>
          <a:srcRect/>
          <a:stretch>
            <a:fillRect/>
          </a:stretch>
        </p:blipFill>
        <p:spPr bwMode="auto">
          <a:xfrm>
            <a:off x="5410200" y="1900877"/>
            <a:ext cx="3186112" cy="3960813"/>
          </a:xfrm>
          <a:prstGeom prst="rect">
            <a:avLst/>
          </a:prstGeom>
          <a:noFill/>
          <a:ln w="9525">
            <a:noFill/>
            <a:miter lim="800000"/>
            <a:headEnd/>
            <a:tailEnd/>
          </a:ln>
        </p:spPr>
      </p:pic>
      <p:sp>
        <p:nvSpPr>
          <p:cNvPr id="6" name="TextBox 5"/>
          <p:cNvSpPr txBox="1"/>
          <p:nvPr/>
        </p:nvSpPr>
        <p:spPr>
          <a:xfrm>
            <a:off x="740664" y="3124200"/>
            <a:ext cx="4488736" cy="1754326"/>
          </a:xfrm>
          <a:prstGeom prst="rect">
            <a:avLst/>
          </a:prstGeom>
          <a:noFill/>
        </p:spPr>
        <p:txBody>
          <a:bodyPr wrap="square" rtlCol="0">
            <a:spAutoFit/>
          </a:bodyPr>
          <a:lstStyle/>
          <a:p>
            <a:r>
              <a:rPr lang="en-US" sz="2000" dirty="0">
                <a:solidFill>
                  <a:schemeClr val="tx2"/>
                </a:solidFill>
                <a:latin typeface="Calibri" pitchFamily="-60" charset="0"/>
                <a:ea typeface="Calibri" pitchFamily="-60" charset="0"/>
                <a:cs typeface="Calibri" pitchFamily="-60" charset="0"/>
              </a:rPr>
              <a:t>• </a:t>
            </a:r>
            <a:r>
              <a:rPr lang="en-US" sz="2000" dirty="0" smtClean="0">
                <a:solidFill>
                  <a:schemeClr val="tx2"/>
                </a:solidFill>
                <a:latin typeface="Calibri" pitchFamily="-60" charset="0"/>
                <a:ea typeface="Calibri" pitchFamily="-60" charset="0"/>
                <a:cs typeface="Calibri" pitchFamily="-60" charset="0"/>
              </a:rPr>
              <a:t>Le </a:t>
            </a:r>
            <a:r>
              <a:rPr lang="en-US" sz="2000" dirty="0" err="1" smtClean="0">
                <a:solidFill>
                  <a:schemeClr val="tx2"/>
                </a:solidFill>
                <a:latin typeface="Calibri" pitchFamily="-60" charset="0"/>
                <a:ea typeface="Calibri" pitchFamily="-60" charset="0"/>
                <a:cs typeface="Calibri" pitchFamily="-60" charset="0"/>
              </a:rPr>
              <a:t>g</a:t>
            </a:r>
            <a:r>
              <a:rPr lang="en-US" sz="2000" dirty="0" err="1" smtClean="0">
                <a:solidFill>
                  <a:schemeClr val="tx2"/>
                </a:solidFill>
                <a:latin typeface="Calibri" pitchFamily="-60" charset="0"/>
              </a:rPr>
              <a:t>ustaría</a:t>
            </a:r>
            <a:r>
              <a:rPr lang="en-US" sz="2000" dirty="0" smtClean="0">
                <a:solidFill>
                  <a:schemeClr val="tx2"/>
                </a:solidFill>
                <a:latin typeface="Calibri" pitchFamily="-60" charset="0"/>
              </a:rPr>
              <a:t> un </a:t>
            </a:r>
            <a:r>
              <a:rPr lang="en-US" sz="2000" dirty="0" err="1" smtClean="0">
                <a:solidFill>
                  <a:schemeClr val="tx2"/>
                </a:solidFill>
                <a:latin typeface="Calibri" pitchFamily="-60" charset="0"/>
              </a:rPr>
              <a:t>reembolso</a:t>
            </a:r>
            <a:r>
              <a:rPr lang="en-US" sz="2000" dirty="0" smtClean="0">
                <a:solidFill>
                  <a:schemeClr val="tx2"/>
                </a:solidFill>
                <a:latin typeface="Calibri" pitchFamily="-60" charset="0"/>
              </a:rPr>
              <a:t>: </a:t>
            </a:r>
            <a:br>
              <a:rPr lang="en-US" sz="2000" dirty="0" smtClean="0">
                <a:solidFill>
                  <a:schemeClr val="tx2"/>
                </a:solidFill>
                <a:latin typeface="Calibri" pitchFamily="-60" charset="0"/>
              </a:rPr>
            </a:br>
            <a:r>
              <a:rPr lang="en-US" sz="2000" dirty="0" smtClean="0">
                <a:solidFill>
                  <a:schemeClr val="tx2"/>
                </a:solidFill>
                <a:latin typeface="Calibri" pitchFamily="-60" charset="0"/>
              </a:rPr>
              <a:t>   </a:t>
            </a:r>
            <a:r>
              <a:rPr lang="en-US" sz="2800" b="1" dirty="0" smtClean="0">
                <a:solidFill>
                  <a:schemeClr val="tx2"/>
                </a:solidFill>
                <a:latin typeface="Calibri" pitchFamily="-60" charset="0"/>
              </a:rPr>
              <a:t>10%</a:t>
            </a:r>
            <a:r>
              <a:rPr lang="en-US" sz="2800" dirty="0" smtClean="0">
                <a:solidFill>
                  <a:schemeClr val="tx2"/>
                </a:solidFill>
                <a:latin typeface="Calibri" pitchFamily="-60" charset="0"/>
              </a:rPr>
              <a:t>,</a:t>
            </a:r>
            <a:r>
              <a:rPr lang="en-US" sz="2800" b="1" dirty="0" smtClean="0">
                <a:solidFill>
                  <a:schemeClr val="tx2"/>
                </a:solidFill>
                <a:latin typeface="Calibri" pitchFamily="-60" charset="0"/>
              </a:rPr>
              <a:t> 20% </a:t>
            </a:r>
            <a:r>
              <a:rPr lang="en-US" sz="2800" dirty="0" smtClean="0">
                <a:solidFill>
                  <a:schemeClr val="tx2"/>
                </a:solidFill>
                <a:latin typeface="Calibri" pitchFamily="-60" charset="0"/>
              </a:rPr>
              <a:t>or</a:t>
            </a:r>
            <a:r>
              <a:rPr lang="en-US" sz="2800" b="1" dirty="0" smtClean="0">
                <a:solidFill>
                  <a:schemeClr val="tx2"/>
                </a:solidFill>
                <a:latin typeface="Calibri" pitchFamily="-60" charset="0"/>
              </a:rPr>
              <a:t> 50% </a:t>
            </a:r>
          </a:p>
          <a:p>
            <a:r>
              <a:rPr lang="es-ES" sz="2000" dirty="0" smtClean="0">
                <a:solidFill>
                  <a:schemeClr val="tx2"/>
                </a:solidFill>
                <a:latin typeface="Calibri" pitchFamily="-60" charset="0"/>
              </a:rPr>
              <a:t>de los primeros $ 2,000 que contribuya</a:t>
            </a:r>
          </a:p>
          <a:p>
            <a:r>
              <a:rPr lang="es-ES" sz="2000" dirty="0" smtClean="0">
                <a:solidFill>
                  <a:schemeClr val="tx2"/>
                </a:solidFill>
                <a:latin typeface="Calibri" pitchFamily="-60" charset="0"/>
              </a:rPr>
              <a:t>(en función de sus ingresos y estado civil tributario)</a:t>
            </a:r>
            <a:endParaRPr lang="en-US" sz="1600" i="1" dirty="0"/>
          </a:p>
        </p:txBody>
      </p:sp>
      <p:sp>
        <p:nvSpPr>
          <p:cNvPr id="13" name="TextBox 12"/>
          <p:cNvSpPr txBox="1"/>
          <p:nvPr/>
        </p:nvSpPr>
        <p:spPr>
          <a:xfrm>
            <a:off x="540326" y="5506848"/>
            <a:ext cx="7969248" cy="1015663"/>
          </a:xfrm>
          <a:prstGeom prst="rect">
            <a:avLst/>
          </a:prstGeom>
          <a:noFill/>
        </p:spPr>
        <p:txBody>
          <a:bodyPr wrap="square" rtlCol="0">
            <a:spAutoFit/>
          </a:bodyPr>
          <a:lstStyle/>
          <a:p>
            <a:r>
              <a:rPr lang="es-ES" sz="2000" dirty="0" smtClean="0">
                <a:solidFill>
                  <a:srgbClr val="606060"/>
                </a:solidFill>
                <a:latin typeface="Calibri" pitchFamily="-60" charset="0"/>
                <a:ea typeface="Calibri" pitchFamily="-60" charset="0"/>
                <a:cs typeface="Calibri" pitchFamily="-60" charset="0"/>
              </a:rPr>
              <a:t>2014 </a:t>
            </a:r>
            <a:r>
              <a:rPr lang="es-ES" sz="2000" dirty="0" smtClean="0">
                <a:solidFill>
                  <a:srgbClr val="606060"/>
                </a:solidFill>
                <a:latin typeface="Calibri" pitchFamily="-60" charset="0"/>
                <a:ea typeface="Calibri" pitchFamily="-60" charset="0"/>
                <a:cs typeface="Calibri" pitchFamily="-60" charset="0"/>
              </a:rPr>
              <a:t>Máximo ingreso bruto ajustado (AGI) para calificar para el crédito: $ </a:t>
            </a:r>
            <a:r>
              <a:rPr lang="es-ES" sz="2000" dirty="0" smtClean="0">
                <a:solidFill>
                  <a:srgbClr val="606060"/>
                </a:solidFill>
                <a:latin typeface="Calibri" pitchFamily="-60" charset="0"/>
                <a:ea typeface="Calibri" pitchFamily="-60" charset="0"/>
                <a:cs typeface="Calibri" pitchFamily="-60" charset="0"/>
              </a:rPr>
              <a:t>30</a:t>
            </a:r>
            <a:r>
              <a:rPr lang="es-ES" sz="2000" dirty="0" smtClean="0">
                <a:solidFill>
                  <a:srgbClr val="606060"/>
                </a:solidFill>
                <a:latin typeface="Calibri" pitchFamily="-60" charset="0"/>
                <a:ea typeface="Calibri" pitchFamily="-60" charset="0"/>
                <a:cs typeface="Calibri" pitchFamily="-60" charset="0"/>
              </a:rPr>
              <a:t>,000 </a:t>
            </a:r>
            <a:r>
              <a:rPr lang="es-ES" sz="2000" dirty="0" smtClean="0">
                <a:solidFill>
                  <a:srgbClr val="606060"/>
                </a:solidFill>
                <a:latin typeface="Calibri" pitchFamily="-60" charset="0"/>
                <a:ea typeface="Calibri" pitchFamily="-60" charset="0"/>
                <a:cs typeface="Calibri" pitchFamily="-60" charset="0"/>
              </a:rPr>
              <a:t>(contribuyentes solteros), $ </a:t>
            </a:r>
            <a:r>
              <a:rPr lang="es-ES" sz="2000" dirty="0" smtClean="0">
                <a:solidFill>
                  <a:srgbClr val="606060"/>
                </a:solidFill>
                <a:latin typeface="Calibri" pitchFamily="-60" charset="0"/>
                <a:ea typeface="Calibri" pitchFamily="-60" charset="0"/>
                <a:cs typeface="Calibri" pitchFamily="-60" charset="0"/>
              </a:rPr>
              <a:t>45,00</a:t>
            </a:r>
            <a:r>
              <a:rPr lang="es-ES" sz="2000" dirty="0" smtClean="0">
                <a:solidFill>
                  <a:srgbClr val="606060"/>
                </a:solidFill>
                <a:latin typeface="Calibri" pitchFamily="-60" charset="0"/>
                <a:ea typeface="Calibri" pitchFamily="-60" charset="0"/>
                <a:cs typeface="Calibri" pitchFamily="-60" charset="0"/>
              </a:rPr>
              <a:t>0 </a:t>
            </a:r>
            <a:r>
              <a:rPr lang="es-ES" sz="2000" dirty="0" smtClean="0">
                <a:solidFill>
                  <a:srgbClr val="606060"/>
                </a:solidFill>
                <a:latin typeface="Calibri" pitchFamily="-60" charset="0"/>
                <a:ea typeface="Calibri" pitchFamily="-60" charset="0"/>
                <a:cs typeface="Calibri" pitchFamily="-60" charset="0"/>
              </a:rPr>
              <a:t>(cabezas de familia), $ </a:t>
            </a:r>
            <a:r>
              <a:rPr lang="es-ES" sz="2000" dirty="0" smtClean="0">
                <a:solidFill>
                  <a:srgbClr val="606060"/>
                </a:solidFill>
                <a:latin typeface="Calibri" pitchFamily="-60" charset="0"/>
                <a:ea typeface="Calibri" pitchFamily="-60" charset="0"/>
                <a:cs typeface="Calibri" pitchFamily="-60" charset="0"/>
              </a:rPr>
              <a:t>60,000 </a:t>
            </a:r>
            <a:r>
              <a:rPr lang="es-ES" sz="2000" dirty="0" smtClean="0">
                <a:solidFill>
                  <a:srgbClr val="606060"/>
                </a:solidFill>
                <a:latin typeface="Calibri" pitchFamily="-60" charset="0"/>
                <a:ea typeface="Calibri" pitchFamily="-60" charset="0"/>
                <a:cs typeface="Calibri" pitchFamily="-60" charset="0"/>
              </a:rPr>
              <a:t>(declaración conjunta). Visita irs.gov para más </a:t>
            </a:r>
            <a:r>
              <a:rPr lang="es-ES" sz="2000" dirty="0" smtClean="0">
                <a:solidFill>
                  <a:srgbClr val="606060"/>
                </a:solidFill>
                <a:latin typeface="Calibri" pitchFamily="-60" charset="0"/>
                <a:ea typeface="Calibri" pitchFamily="-60" charset="0"/>
                <a:cs typeface="Calibri" pitchFamily="-60" charset="0"/>
              </a:rPr>
              <a:t>información.</a:t>
            </a:r>
            <a:endParaRPr lang="en-US" sz="2000" dirty="0">
              <a:solidFill>
                <a:srgbClr val="404040"/>
              </a:solidFill>
              <a:latin typeface="Calibri" pitchFamily="-60" charset="0"/>
              <a:ea typeface="Calibri" pitchFamily="-60" charset="0"/>
              <a:cs typeface="Calibri" pitchFamily="-60" charset="0"/>
            </a:endParaRPr>
          </a:p>
        </p:txBody>
      </p:sp>
      <p:sp>
        <p:nvSpPr>
          <p:cNvPr id="15" name="TextBox 14"/>
          <p:cNvSpPr txBox="1"/>
          <p:nvPr/>
        </p:nvSpPr>
        <p:spPr>
          <a:xfrm>
            <a:off x="740664" y="4724400"/>
            <a:ext cx="5964936" cy="707886"/>
          </a:xfrm>
          <a:prstGeom prst="rect">
            <a:avLst/>
          </a:prstGeom>
          <a:noFill/>
        </p:spPr>
        <p:txBody>
          <a:bodyPr wrap="square" rtlCol="0">
            <a:spAutoFit/>
          </a:bodyPr>
          <a:lstStyle/>
          <a:p>
            <a:r>
              <a:rPr lang="en-US" sz="2000" dirty="0">
                <a:solidFill>
                  <a:schemeClr val="tx2"/>
                </a:solidFill>
                <a:latin typeface="Calibri" pitchFamily="-60" charset="0"/>
                <a:ea typeface="Calibri" pitchFamily="-60" charset="0"/>
                <a:cs typeface="Calibri" pitchFamily="-60" charset="0"/>
              </a:rPr>
              <a:t>• </a:t>
            </a:r>
            <a:r>
              <a:rPr lang="es-ES" sz="2000" dirty="0" smtClean="0">
                <a:solidFill>
                  <a:schemeClr val="tx2"/>
                </a:solidFill>
                <a:latin typeface="Calibri" pitchFamily="-60" charset="0"/>
                <a:ea typeface="Calibri" pitchFamily="-60" charset="0"/>
                <a:cs typeface="Calibri" pitchFamily="-60" charset="0"/>
              </a:rPr>
              <a:t>Hasta</a:t>
            </a:r>
            <a:r>
              <a:rPr lang="es-ES" sz="2000" b="1" dirty="0" smtClean="0">
                <a:solidFill>
                  <a:schemeClr val="tx2"/>
                </a:solidFill>
                <a:latin typeface="Calibri" pitchFamily="-60" charset="0"/>
                <a:ea typeface="Calibri" pitchFamily="-60" charset="0"/>
                <a:cs typeface="Calibri" pitchFamily="-60" charset="0"/>
              </a:rPr>
              <a:t> $1,000 </a:t>
            </a:r>
            <a:r>
              <a:rPr lang="es-ES" sz="2000" dirty="0" smtClean="0">
                <a:solidFill>
                  <a:schemeClr val="tx2"/>
                </a:solidFill>
                <a:latin typeface="Calibri" pitchFamily="-60" charset="0"/>
                <a:ea typeface="Calibri" pitchFamily="-60" charset="0"/>
                <a:cs typeface="Calibri" pitchFamily="-60" charset="0"/>
              </a:rPr>
              <a:t>de reembolso ($ 2,000 si usted presenta conjuntamente y cada uno aportará $ 2,000)</a:t>
            </a:r>
            <a:endParaRPr lang="en-US" i="1" dirty="0"/>
          </a:p>
        </p:txBody>
      </p:sp>
    </p:spTree>
    <p:extLst>
      <p:ext uri="{BB962C8B-B14F-4D97-AF65-F5344CB8AC3E}">
        <p14:creationId xmlns:p14="http://schemas.microsoft.com/office/powerpoint/2010/main" val="1364118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6" presetClass="emph" presetSubtype="0" fill="hold" nodeType="withEffect">
                                  <p:stCondLst>
                                    <p:cond delay="0"/>
                                  </p:stCondLst>
                                  <p:childTnLst>
                                    <p:animScale>
                                      <p:cBhvr>
                                        <p:cTn id="14" dur="1000" fill="hold"/>
                                        <p:tgtEl>
                                          <p:spTgt spid="11"/>
                                        </p:tgtEl>
                                      </p:cBhvr>
                                      <p:by x="80000" y="80000"/>
                                    </p:animScale>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6" presetClass="emph" presetSubtype="0" fill="hold" nodeType="withEffect">
                                  <p:stCondLst>
                                    <p:cond delay="0"/>
                                  </p:stCondLst>
                                  <p:childTnLst>
                                    <p:animScale>
                                      <p:cBhvr>
                                        <p:cTn id="21" dur="1000" fill="hold"/>
                                        <p:tgtEl>
                                          <p:spTgt spid="11"/>
                                        </p:tgtEl>
                                      </p:cBhvr>
                                      <p:by x="80000" y="80000"/>
                                    </p:animScale>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6" presetClass="emph" presetSubtype="0" fill="hold" nodeType="withEffect">
                                  <p:stCondLst>
                                    <p:cond delay="0"/>
                                  </p:stCondLst>
                                  <p:childTnLst>
                                    <p:animScale>
                                      <p:cBhvr>
                                        <p:cTn id="28" dur="1000" fill="hold"/>
                                        <p:tgtEl>
                                          <p:spTgt spid="11"/>
                                        </p:tgtEl>
                                      </p:cBhvr>
                                      <p:by x="80000" y="80000"/>
                                    </p:animScale>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blip>
          <a:stretch>
            <a:fillRect/>
          </a:stretch>
        </p:blipFill>
        <p:spPr>
          <a:xfrm>
            <a:off x="1520339" y="1574650"/>
            <a:ext cx="6144597" cy="4501942"/>
          </a:xfrm>
          <a:prstGeom prst="roundRect">
            <a:avLst>
              <a:gd name="adj" fmla="val 8594"/>
            </a:avLst>
          </a:prstGeom>
          <a:solidFill>
            <a:srgbClr val="FFFFFF">
              <a:shade val="85000"/>
            </a:srgbClr>
          </a:solidFill>
          <a:ln>
            <a:noFill/>
          </a:ln>
          <a:effectLst>
            <a:reflection blurRad="25400" stA="43000" endPos="6000" dist="5000" dir="5400000" sy="-100000" algn="bl" rotWithShape="0"/>
          </a:effectLst>
        </p:spPr>
      </p:pic>
      <p:pic>
        <p:nvPicPr>
          <p:cNvPr id="17" name="Picture 16"/>
          <p:cNvPicPr>
            <a:picLocks noChangeAspect="1"/>
          </p:cNvPicPr>
          <p:nvPr/>
        </p:nvPicPr>
        <p:blipFill>
          <a:blip r:embed="rId4"/>
          <a:srcRect r="6612"/>
          <a:stretch>
            <a:fillRect/>
          </a:stretch>
        </p:blipFill>
        <p:spPr bwMode="auto">
          <a:xfrm>
            <a:off x="4148138" y="2651125"/>
            <a:ext cx="3516312" cy="2119313"/>
          </a:xfrm>
          <a:prstGeom prst="rect">
            <a:avLst/>
          </a:prstGeom>
          <a:noFill/>
          <a:ln w="9525">
            <a:noFill/>
            <a:miter lim="800000"/>
            <a:headEnd/>
            <a:tailEnd/>
          </a:ln>
        </p:spPr>
      </p:pic>
      <p:sp>
        <p:nvSpPr>
          <p:cNvPr id="30723" name="Title 1"/>
          <p:cNvSpPr>
            <a:spLocks noGrp="1"/>
          </p:cNvSpPr>
          <p:nvPr>
            <p:ph type="title"/>
          </p:nvPr>
        </p:nvSpPr>
        <p:spPr bwMode="auto">
          <a:xfrm>
            <a:off x="457200" y="6667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US" dirty="0" smtClean="0">
                <a:ea typeface="ＭＳ Ｐゴシック" pitchFamily="-60" charset="-128"/>
                <a:cs typeface="ＭＳ Ｐゴシック" pitchFamily="-60" charset="-128"/>
              </a:rPr>
              <a:t>¡No deje que escusas nublen su panorama!</a:t>
            </a:r>
          </a:p>
        </p:txBody>
      </p:sp>
      <p:pic>
        <p:nvPicPr>
          <p:cNvPr id="5" name="Picture 4"/>
          <p:cNvPicPr>
            <a:picLocks noChangeAspect="1"/>
          </p:cNvPicPr>
          <p:nvPr/>
        </p:nvPicPr>
        <p:blipFill>
          <a:blip r:embed="rId4"/>
          <a:srcRect l="7828" t="-681" b="2"/>
          <a:stretch>
            <a:fillRect/>
          </a:stretch>
        </p:blipFill>
        <p:spPr bwMode="auto">
          <a:xfrm>
            <a:off x="1520825" y="1574800"/>
            <a:ext cx="3470275" cy="2133600"/>
          </a:xfrm>
          <a:prstGeom prst="rect">
            <a:avLst/>
          </a:prstGeom>
          <a:noFill/>
          <a:ln w="9525">
            <a:noFill/>
            <a:miter lim="800000"/>
            <a:headEnd/>
            <a:tailEnd/>
          </a:ln>
        </p:spPr>
      </p:pic>
      <p:pic>
        <p:nvPicPr>
          <p:cNvPr id="15" name="Picture 14"/>
          <p:cNvPicPr>
            <a:picLocks noChangeAspect="1"/>
          </p:cNvPicPr>
          <p:nvPr/>
        </p:nvPicPr>
        <p:blipFill>
          <a:blip r:embed="rId4"/>
          <a:srcRect t="2174" r="5093"/>
          <a:stretch>
            <a:fillRect/>
          </a:stretch>
        </p:blipFill>
        <p:spPr bwMode="auto">
          <a:xfrm>
            <a:off x="4090988" y="1574800"/>
            <a:ext cx="3573462" cy="2071688"/>
          </a:xfrm>
          <a:prstGeom prst="rect">
            <a:avLst/>
          </a:prstGeom>
          <a:noFill/>
          <a:ln w="9525">
            <a:noFill/>
            <a:miter lim="800000"/>
            <a:headEnd/>
            <a:tailEnd/>
          </a:ln>
        </p:spPr>
      </p:pic>
      <p:sp>
        <p:nvSpPr>
          <p:cNvPr id="3" name="Text Box 17"/>
          <p:cNvSpPr txBox="1">
            <a:spLocks noChangeArrowheads="1"/>
          </p:cNvSpPr>
          <p:nvPr/>
        </p:nvSpPr>
        <p:spPr bwMode="auto">
          <a:xfrm>
            <a:off x="4706938" y="2324100"/>
            <a:ext cx="2633662" cy="757130"/>
          </a:xfrm>
          <a:prstGeom prst="rect">
            <a:avLst/>
          </a:prstGeom>
          <a:noFill/>
          <a:ln w="9525">
            <a:noFill/>
            <a:miter lim="800000"/>
            <a:headEnd/>
            <a:tailEnd/>
          </a:ln>
        </p:spPr>
        <p:txBody>
          <a:bodyPr>
            <a:prstTxWarp prst="textNoShape">
              <a:avLst/>
            </a:prstTxWarp>
            <a:spAutoFit/>
          </a:bodyPr>
          <a:lstStyle/>
          <a:p>
            <a:pPr algn="ctr" eaLnBrk="0" hangingPunct="0">
              <a:lnSpc>
                <a:spcPct val="90000"/>
              </a:lnSpc>
            </a:pPr>
            <a:r>
              <a:rPr lang="es-US" dirty="0" smtClean="0">
                <a:latin typeface="Calibri" pitchFamily="-60" charset="0"/>
              </a:rPr>
              <a:t>“Quizás el año </a:t>
            </a:r>
            <a:br>
              <a:rPr lang="es-US" dirty="0" smtClean="0">
                <a:latin typeface="Calibri" pitchFamily="-60" charset="0"/>
              </a:rPr>
            </a:br>
            <a:r>
              <a:rPr lang="es-US" dirty="0" smtClean="0">
                <a:latin typeface="Calibri" pitchFamily="-60" charset="0"/>
              </a:rPr>
              <a:t>que viene.”</a:t>
            </a:r>
            <a:endParaRPr lang="es-US" dirty="0">
              <a:latin typeface="Calibri" pitchFamily="-60" charset="0"/>
            </a:endParaRPr>
          </a:p>
        </p:txBody>
      </p:sp>
      <p:pic>
        <p:nvPicPr>
          <p:cNvPr id="16" name="Picture 15"/>
          <p:cNvPicPr>
            <a:picLocks noChangeAspect="1"/>
          </p:cNvPicPr>
          <p:nvPr/>
        </p:nvPicPr>
        <p:blipFill>
          <a:blip r:embed="rId4"/>
          <a:srcRect l="4080"/>
          <a:stretch>
            <a:fillRect/>
          </a:stretch>
        </p:blipFill>
        <p:spPr bwMode="auto">
          <a:xfrm>
            <a:off x="1520825" y="2732088"/>
            <a:ext cx="3611563" cy="2119312"/>
          </a:xfrm>
          <a:prstGeom prst="rect">
            <a:avLst/>
          </a:prstGeom>
          <a:noFill/>
          <a:ln w="9525">
            <a:noFill/>
            <a:miter lim="800000"/>
            <a:headEnd/>
            <a:tailEnd/>
          </a:ln>
        </p:spPr>
      </p:pic>
      <p:sp>
        <p:nvSpPr>
          <p:cNvPr id="2" name="Text Box 17"/>
          <p:cNvSpPr txBox="1">
            <a:spLocks noChangeArrowheads="1"/>
          </p:cNvSpPr>
          <p:nvPr/>
        </p:nvSpPr>
        <p:spPr bwMode="auto">
          <a:xfrm>
            <a:off x="1779588" y="3375025"/>
            <a:ext cx="2935287" cy="757130"/>
          </a:xfrm>
          <a:prstGeom prst="rect">
            <a:avLst/>
          </a:prstGeom>
          <a:noFill/>
          <a:ln w="9525">
            <a:noFill/>
            <a:miter lim="800000"/>
            <a:headEnd/>
            <a:tailEnd/>
          </a:ln>
        </p:spPr>
        <p:txBody>
          <a:bodyPr>
            <a:prstTxWarp prst="textNoShape">
              <a:avLst/>
            </a:prstTxWarp>
            <a:spAutoFit/>
          </a:bodyPr>
          <a:lstStyle/>
          <a:p>
            <a:pPr algn="ctr" eaLnBrk="0" hangingPunct="0">
              <a:lnSpc>
                <a:spcPct val="90000"/>
              </a:lnSpc>
            </a:pPr>
            <a:r>
              <a:rPr lang="es-US" dirty="0" smtClean="0">
                <a:latin typeface="Calibri" pitchFamily="-60" charset="0"/>
              </a:rPr>
              <a:t>“No quiero perder acceso a mi dinero.”</a:t>
            </a:r>
            <a:endParaRPr lang="es-US" dirty="0">
              <a:latin typeface="Calibri" pitchFamily="-60" charset="0"/>
            </a:endParaRPr>
          </a:p>
        </p:txBody>
      </p:sp>
      <p:sp>
        <p:nvSpPr>
          <p:cNvPr id="18" name="Text Box 17"/>
          <p:cNvSpPr txBox="1">
            <a:spLocks noChangeArrowheads="1"/>
          </p:cNvSpPr>
          <p:nvPr/>
        </p:nvSpPr>
        <p:spPr bwMode="auto">
          <a:xfrm>
            <a:off x="4448524" y="3375025"/>
            <a:ext cx="3244366" cy="757130"/>
          </a:xfrm>
          <a:prstGeom prst="rect">
            <a:avLst/>
          </a:prstGeom>
          <a:noFill/>
          <a:ln w="9525">
            <a:noFill/>
            <a:miter lim="800000"/>
            <a:headEnd/>
            <a:tailEnd/>
          </a:ln>
        </p:spPr>
        <p:txBody>
          <a:bodyPr wrap="square">
            <a:prstTxWarp prst="textNoShape">
              <a:avLst/>
            </a:prstTxWarp>
            <a:spAutoFit/>
          </a:bodyPr>
          <a:lstStyle/>
          <a:p>
            <a:pPr algn="ctr" eaLnBrk="0" hangingPunct="0">
              <a:lnSpc>
                <a:spcPct val="90000"/>
              </a:lnSpc>
            </a:pPr>
            <a:r>
              <a:rPr lang="es-US" dirty="0" smtClean="0">
                <a:latin typeface="Calibri" pitchFamily="-60" charset="0"/>
              </a:rPr>
              <a:t>“Me parece demasiado complicado.”</a:t>
            </a:r>
            <a:endParaRPr lang="es-US" dirty="0">
              <a:latin typeface="Calibri" pitchFamily="-60" charset="0"/>
            </a:endParaRPr>
          </a:p>
        </p:txBody>
      </p:sp>
      <p:pic>
        <p:nvPicPr>
          <p:cNvPr id="8" name="Picture 7"/>
          <p:cNvPicPr>
            <a:picLocks noChangeAspect="1"/>
          </p:cNvPicPr>
          <p:nvPr/>
        </p:nvPicPr>
        <p:blipFill>
          <a:blip r:embed="rId5"/>
          <a:srcRect l="10797" b="17883"/>
          <a:stretch>
            <a:fillRect/>
          </a:stretch>
        </p:blipFill>
        <p:spPr bwMode="auto">
          <a:xfrm>
            <a:off x="1520825" y="4522788"/>
            <a:ext cx="3324225" cy="1554162"/>
          </a:xfrm>
          <a:prstGeom prst="rect">
            <a:avLst/>
          </a:prstGeom>
          <a:noFill/>
          <a:ln w="9525">
            <a:noFill/>
            <a:miter lim="800000"/>
            <a:headEnd/>
            <a:tailEnd/>
          </a:ln>
        </p:spPr>
      </p:pic>
      <p:pic>
        <p:nvPicPr>
          <p:cNvPr id="22" name="Picture 21"/>
          <p:cNvPicPr>
            <a:picLocks noChangeAspect="1"/>
          </p:cNvPicPr>
          <p:nvPr/>
        </p:nvPicPr>
        <p:blipFill>
          <a:blip r:embed="rId5"/>
          <a:srcRect r="8971" b="12743"/>
          <a:stretch>
            <a:fillRect/>
          </a:stretch>
        </p:blipFill>
        <p:spPr bwMode="auto">
          <a:xfrm>
            <a:off x="4271963" y="4425950"/>
            <a:ext cx="3392487" cy="1651000"/>
          </a:xfrm>
          <a:prstGeom prst="rect">
            <a:avLst/>
          </a:prstGeom>
          <a:noFill/>
          <a:ln w="9525">
            <a:noFill/>
            <a:miter lim="800000"/>
            <a:headEnd/>
            <a:tailEnd/>
          </a:ln>
        </p:spPr>
      </p:pic>
      <p:sp>
        <p:nvSpPr>
          <p:cNvPr id="4" name="Text Box 17"/>
          <p:cNvSpPr txBox="1">
            <a:spLocks noChangeArrowheads="1"/>
          </p:cNvSpPr>
          <p:nvPr/>
        </p:nvSpPr>
        <p:spPr bwMode="auto">
          <a:xfrm>
            <a:off x="1828800" y="2312988"/>
            <a:ext cx="2862470" cy="757130"/>
          </a:xfrm>
          <a:prstGeom prst="rect">
            <a:avLst/>
          </a:prstGeom>
          <a:noFill/>
          <a:ln w="9525">
            <a:noFill/>
            <a:miter lim="800000"/>
            <a:headEnd/>
            <a:tailEnd/>
          </a:ln>
        </p:spPr>
        <p:txBody>
          <a:bodyPr wrap="square">
            <a:prstTxWarp prst="textNoShape">
              <a:avLst/>
            </a:prstTxWarp>
            <a:spAutoFit/>
          </a:bodyPr>
          <a:lstStyle/>
          <a:p>
            <a:pPr algn="ctr" eaLnBrk="0" hangingPunct="0">
              <a:lnSpc>
                <a:spcPct val="90000"/>
              </a:lnSpc>
            </a:pPr>
            <a:r>
              <a:rPr lang="es-US" dirty="0" smtClean="0">
                <a:latin typeface="Calibri" pitchFamily="-60" charset="0"/>
              </a:rPr>
              <a:t>“No tengo suficiente dinero para ahorrar.”</a:t>
            </a:r>
            <a:endParaRPr lang="es-US" dirty="0">
              <a:latin typeface="Calibri" pitchFamily="-6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8"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Title 1"/>
          <p:cNvSpPr>
            <a:spLocks noGrp="1"/>
          </p:cNvSpPr>
          <p:nvPr>
            <p:ph type="title"/>
          </p:nvPr>
        </p:nvSpPr>
        <p:spPr bwMode="auto">
          <a:xfrm>
            <a:off x="457200" y="6667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US" smtClean="0">
                <a:ea typeface="ＭＳ Ｐゴシック" pitchFamily="-60" charset="-128"/>
                <a:cs typeface="ＭＳ Ｐゴシック" pitchFamily="-60" charset="-128"/>
              </a:rPr>
              <a:t>Aun un poco puede sumar mucho</a:t>
            </a:r>
            <a:br>
              <a:rPr lang="es-US" smtClean="0">
                <a:ea typeface="ＭＳ Ｐゴシック" pitchFamily="-60" charset="-128"/>
                <a:cs typeface="ＭＳ Ｐゴシック" pitchFamily="-60" charset="-128"/>
              </a:rPr>
            </a:br>
            <a:endParaRPr lang="es-US">
              <a:ea typeface="ＭＳ Ｐゴシック" pitchFamily="-60" charset="-128"/>
              <a:cs typeface="ＭＳ Ｐゴシック" pitchFamily="-60" charset="-128"/>
            </a:endParaRPr>
          </a:p>
        </p:txBody>
      </p:sp>
      <p:pic>
        <p:nvPicPr>
          <p:cNvPr id="30" name="Picture 29"/>
          <p:cNvPicPr>
            <a:picLocks noChangeAspect="1"/>
          </p:cNvPicPr>
          <p:nvPr/>
        </p:nvPicPr>
        <p:blipFill rotWithShape="1">
          <a:blip r:embed="rId3" cstate="screen">
            <a:extLst/>
          </a:blip>
          <a:srcRect t="2441"/>
          <a:stretch/>
        </p:blipFill>
        <p:spPr>
          <a:xfrm>
            <a:off x="386374" y="1521152"/>
            <a:ext cx="8434316" cy="2954584"/>
          </a:xfrm>
          <a:prstGeom prst="roundRect">
            <a:avLst>
              <a:gd name="adj" fmla="val 8594"/>
            </a:avLst>
          </a:prstGeom>
          <a:solidFill>
            <a:srgbClr val="FFFFFF">
              <a:shade val="85000"/>
            </a:srgbClr>
          </a:solidFill>
          <a:ln>
            <a:noFill/>
          </a:ln>
          <a:effectLst>
            <a:reflection blurRad="12700" stA="38000" endPos="15000" dist="5000" dir="5400000" sy="-100000" algn="bl" rotWithShape="0"/>
          </a:effectLst>
        </p:spPr>
      </p:pic>
      <p:pic>
        <p:nvPicPr>
          <p:cNvPr id="33" name="Picture 32"/>
          <p:cNvPicPr>
            <a:picLocks noChangeAspect="1"/>
          </p:cNvPicPr>
          <p:nvPr/>
        </p:nvPicPr>
        <p:blipFill>
          <a:blip r:embed="rId4"/>
          <a:srcRect/>
          <a:stretch>
            <a:fillRect/>
          </a:stretch>
        </p:blipFill>
        <p:spPr bwMode="auto">
          <a:xfrm>
            <a:off x="855663" y="3142781"/>
            <a:ext cx="1855787" cy="1019175"/>
          </a:xfrm>
          <a:prstGeom prst="rect">
            <a:avLst/>
          </a:prstGeom>
          <a:noFill/>
          <a:ln w="9525">
            <a:noFill/>
            <a:miter lim="800000"/>
            <a:headEnd/>
            <a:tailEnd/>
          </a:ln>
        </p:spPr>
      </p:pic>
      <p:pic>
        <p:nvPicPr>
          <p:cNvPr id="34" name="Picture 33"/>
          <p:cNvPicPr>
            <a:picLocks noChangeAspect="1"/>
          </p:cNvPicPr>
          <p:nvPr/>
        </p:nvPicPr>
        <p:blipFill>
          <a:blip r:embed="rId5"/>
          <a:srcRect/>
          <a:stretch>
            <a:fillRect/>
          </a:stretch>
        </p:blipFill>
        <p:spPr bwMode="auto">
          <a:xfrm>
            <a:off x="2711450" y="3142781"/>
            <a:ext cx="1676400" cy="1019175"/>
          </a:xfrm>
          <a:prstGeom prst="rect">
            <a:avLst/>
          </a:prstGeom>
          <a:noFill/>
          <a:ln w="9525">
            <a:noFill/>
            <a:miter lim="800000"/>
            <a:headEnd/>
            <a:tailEnd/>
          </a:ln>
        </p:spPr>
      </p:pic>
      <p:pic>
        <p:nvPicPr>
          <p:cNvPr id="36" name="Picture 35"/>
          <p:cNvPicPr>
            <a:picLocks noChangeAspect="1"/>
          </p:cNvPicPr>
          <p:nvPr/>
        </p:nvPicPr>
        <p:blipFill>
          <a:blip r:embed="rId6"/>
          <a:srcRect/>
          <a:stretch>
            <a:fillRect/>
          </a:stretch>
        </p:blipFill>
        <p:spPr bwMode="auto">
          <a:xfrm>
            <a:off x="4373563" y="3142781"/>
            <a:ext cx="1682750" cy="1019175"/>
          </a:xfrm>
          <a:prstGeom prst="rect">
            <a:avLst/>
          </a:prstGeom>
          <a:noFill/>
          <a:ln w="9525">
            <a:noFill/>
            <a:miter lim="800000"/>
            <a:headEnd/>
            <a:tailEnd/>
          </a:ln>
        </p:spPr>
      </p:pic>
      <p:pic>
        <p:nvPicPr>
          <p:cNvPr id="37" name="Picture 36"/>
          <p:cNvPicPr>
            <a:picLocks noChangeAspect="1"/>
          </p:cNvPicPr>
          <p:nvPr/>
        </p:nvPicPr>
        <p:blipFill>
          <a:blip r:embed="rId7"/>
          <a:srcRect/>
          <a:stretch>
            <a:fillRect/>
          </a:stretch>
        </p:blipFill>
        <p:spPr bwMode="auto">
          <a:xfrm>
            <a:off x="6053138" y="3142781"/>
            <a:ext cx="2081212" cy="1333500"/>
          </a:xfrm>
          <a:prstGeom prst="rect">
            <a:avLst/>
          </a:prstGeom>
          <a:noFill/>
          <a:ln w="9525">
            <a:noFill/>
            <a:miter lim="800000"/>
            <a:headEnd/>
            <a:tailEnd/>
          </a:ln>
        </p:spPr>
      </p:pic>
      <p:sp>
        <p:nvSpPr>
          <p:cNvPr id="38" name="Text Box 17"/>
          <p:cNvSpPr txBox="1">
            <a:spLocks noChangeArrowheads="1"/>
          </p:cNvSpPr>
          <p:nvPr/>
        </p:nvSpPr>
        <p:spPr bwMode="auto">
          <a:xfrm>
            <a:off x="386375" y="2037476"/>
            <a:ext cx="8429014" cy="439992"/>
          </a:xfrm>
          <a:prstGeom prst="rect">
            <a:avLst/>
          </a:prstGeom>
          <a:noFill/>
          <a:ln w="9525">
            <a:noFill/>
            <a:miter lim="800000"/>
            <a:headEnd/>
            <a:tailEnd/>
          </a:ln>
        </p:spPr>
        <p:txBody>
          <a:bodyPr wrap="square">
            <a:prstTxWarp prst="textNoShape">
              <a:avLst/>
            </a:prstTxWarp>
            <a:spAutoFit/>
          </a:bodyPr>
          <a:lstStyle/>
          <a:p>
            <a:pPr algn="ctr" eaLnBrk="0" hangingPunct="0">
              <a:lnSpc>
                <a:spcPts val="2700"/>
              </a:lnSpc>
            </a:pPr>
            <a:r>
              <a:rPr lang="es-US" sz="2600" dirty="0" smtClean="0">
                <a:solidFill>
                  <a:schemeClr val="bg1"/>
                </a:solidFill>
                <a:latin typeface="Calibri" pitchFamily="-60" charset="0"/>
              </a:rPr>
              <a:t>El efecto de bola de nieve</a:t>
            </a:r>
            <a:endParaRPr lang="es-US" sz="2600" dirty="0">
              <a:solidFill>
                <a:schemeClr val="bg1"/>
              </a:solidFill>
              <a:latin typeface="Calibri" pitchFamily="-60" charset="0"/>
            </a:endParaRPr>
          </a:p>
        </p:txBody>
      </p:sp>
      <p:grpSp>
        <p:nvGrpSpPr>
          <p:cNvPr id="39" name="Group 38"/>
          <p:cNvGrpSpPr>
            <a:grpSpLocks/>
          </p:cNvGrpSpPr>
          <p:nvPr/>
        </p:nvGrpSpPr>
        <p:grpSpPr bwMode="auto">
          <a:xfrm>
            <a:off x="457200" y="4476291"/>
            <a:ext cx="1188720" cy="670828"/>
            <a:chOff x="414077" y="5083660"/>
            <a:chExt cx="1359803" cy="768465"/>
          </a:xfrm>
        </p:grpSpPr>
        <p:cxnSp>
          <p:nvCxnSpPr>
            <p:cNvPr id="43" name="Straight Connector 27"/>
            <p:cNvCxnSpPr>
              <a:cxnSpLocks noChangeShapeType="1"/>
            </p:cNvCxnSpPr>
            <p:nvPr/>
          </p:nvCxnSpPr>
          <p:spPr bwMode="auto">
            <a:xfrm flipV="1">
              <a:off x="1126848" y="5083660"/>
              <a:ext cx="0" cy="129786"/>
            </a:xfrm>
            <a:prstGeom prst="line">
              <a:avLst/>
            </a:prstGeom>
            <a:noFill/>
            <a:ln w="28575">
              <a:solidFill>
                <a:schemeClr val="accent2"/>
              </a:solidFill>
              <a:round/>
              <a:headEnd/>
              <a:tailEnd/>
            </a:ln>
          </p:spPr>
        </p:cxnSp>
        <p:sp>
          <p:nvSpPr>
            <p:cNvPr id="44" name="TextBox 5"/>
            <p:cNvSpPr txBox="1">
              <a:spLocks noChangeArrowheads="1"/>
            </p:cNvSpPr>
            <p:nvPr/>
          </p:nvSpPr>
          <p:spPr bwMode="auto">
            <a:xfrm>
              <a:off x="414077" y="5182238"/>
              <a:ext cx="1359803" cy="669887"/>
            </a:xfrm>
            <a:prstGeom prst="rect">
              <a:avLst/>
            </a:prstGeom>
            <a:noFill/>
            <a:ln w="9525">
              <a:noFill/>
              <a:miter lim="800000"/>
              <a:headEnd/>
              <a:tailEnd/>
            </a:ln>
          </p:spPr>
          <p:txBody>
            <a:bodyPr wrap="square">
              <a:prstTxWarp prst="textNoShape">
                <a:avLst/>
              </a:prstTxWarp>
              <a:spAutoFit/>
            </a:bodyPr>
            <a:lstStyle/>
            <a:p>
              <a:pPr algn="ctr">
                <a:lnSpc>
                  <a:spcPct val="80000"/>
                </a:lnSpc>
              </a:pPr>
              <a:r>
                <a:rPr lang="es-US" sz="2000" b="1" dirty="0" smtClean="0">
                  <a:latin typeface="Calibri" pitchFamily="-60" charset="0"/>
                  <a:ea typeface="Calibri" pitchFamily="-60" charset="0"/>
                  <a:cs typeface="Calibri" pitchFamily="-60" charset="0"/>
                </a:rPr>
                <a:t>$25 </a:t>
              </a:r>
              <a:r>
                <a:rPr lang="es-US" sz="2000" dirty="0" smtClean="0">
                  <a:latin typeface="Calibri" pitchFamily="-60" charset="0"/>
                  <a:ea typeface="Calibri" pitchFamily="-60" charset="0"/>
                  <a:cs typeface="Calibri" pitchFamily="-60" charset="0"/>
                </a:rPr>
                <a:t>a la semana</a:t>
              </a:r>
              <a:endParaRPr lang="es-US" sz="2000" dirty="0">
                <a:latin typeface="Calibri" pitchFamily="-60" charset="0"/>
                <a:ea typeface="Calibri" pitchFamily="-60" charset="0"/>
                <a:cs typeface="Calibri" pitchFamily="-60" charset="0"/>
              </a:endParaRPr>
            </a:p>
          </p:txBody>
        </p:sp>
      </p:grpSp>
      <p:grpSp>
        <p:nvGrpSpPr>
          <p:cNvPr id="45" name="Group 44"/>
          <p:cNvGrpSpPr>
            <a:grpSpLocks/>
          </p:cNvGrpSpPr>
          <p:nvPr/>
        </p:nvGrpSpPr>
        <p:grpSpPr bwMode="auto">
          <a:xfrm>
            <a:off x="1765300" y="4476281"/>
            <a:ext cx="1892300" cy="917048"/>
            <a:chOff x="1483549" y="5083661"/>
            <a:chExt cx="2163706" cy="1049376"/>
          </a:xfrm>
        </p:grpSpPr>
        <p:cxnSp>
          <p:nvCxnSpPr>
            <p:cNvPr id="46" name="Straight Connector 26"/>
            <p:cNvCxnSpPr>
              <a:cxnSpLocks noChangeShapeType="1"/>
            </p:cNvCxnSpPr>
            <p:nvPr/>
          </p:nvCxnSpPr>
          <p:spPr bwMode="auto">
            <a:xfrm flipV="1">
              <a:off x="2591468" y="5083661"/>
              <a:ext cx="0" cy="129786"/>
            </a:xfrm>
            <a:prstGeom prst="line">
              <a:avLst/>
            </a:prstGeom>
            <a:noFill/>
            <a:ln w="28575">
              <a:solidFill>
                <a:schemeClr val="accent2"/>
              </a:solidFill>
              <a:round/>
              <a:headEnd/>
              <a:tailEnd/>
            </a:ln>
          </p:spPr>
        </p:cxnSp>
        <p:sp>
          <p:nvSpPr>
            <p:cNvPr id="47" name="TextBox 6"/>
            <p:cNvSpPr txBox="1">
              <a:spLocks noChangeArrowheads="1"/>
            </p:cNvSpPr>
            <p:nvPr/>
          </p:nvSpPr>
          <p:spPr bwMode="auto">
            <a:xfrm>
              <a:off x="1483549" y="5182129"/>
              <a:ext cx="2163706" cy="950908"/>
            </a:xfrm>
            <a:prstGeom prst="rect">
              <a:avLst/>
            </a:prstGeom>
            <a:noFill/>
            <a:ln w="9525">
              <a:noFill/>
              <a:miter lim="800000"/>
              <a:headEnd/>
              <a:tailEnd/>
            </a:ln>
          </p:spPr>
          <p:txBody>
            <a:bodyPr>
              <a:prstTxWarp prst="textNoShape">
                <a:avLst/>
              </a:prstTxWarp>
              <a:spAutoFit/>
            </a:bodyPr>
            <a:lstStyle/>
            <a:p>
              <a:pPr algn="ctr">
                <a:lnSpc>
                  <a:spcPct val="80000"/>
                </a:lnSpc>
              </a:pPr>
              <a:r>
                <a:rPr lang="es-US" sz="2000" dirty="0" smtClean="0">
                  <a:latin typeface="Calibri" pitchFamily="-60" charset="0"/>
                  <a:ea typeface="Calibri" pitchFamily="-60" charset="0"/>
                  <a:cs typeface="Calibri" pitchFamily="-60" charset="0"/>
                </a:rPr>
                <a:t>Crece </a:t>
              </a:r>
              <a:r>
                <a:rPr lang="es-US" sz="2000" b="1" dirty="0" smtClean="0">
                  <a:latin typeface="Calibri" pitchFamily="-60" charset="0"/>
                  <a:ea typeface="Calibri" pitchFamily="-60" charset="0"/>
                  <a:cs typeface="Calibri" pitchFamily="-60" charset="0"/>
                </a:rPr>
                <a:t>libre de impuestos </a:t>
              </a:r>
              <a:r>
                <a:rPr lang="es-US" sz="2000" dirty="0" smtClean="0">
                  <a:latin typeface="Calibri" pitchFamily="-60" charset="0"/>
                  <a:ea typeface="Calibri" pitchFamily="-60" charset="0"/>
                  <a:cs typeface="Calibri" pitchFamily="-60" charset="0"/>
                </a:rPr>
                <a:t>hasta retirarlo</a:t>
              </a:r>
              <a:endParaRPr lang="es-US" sz="2000" dirty="0">
                <a:latin typeface="Calibri" pitchFamily="-60" charset="0"/>
                <a:ea typeface="Calibri" pitchFamily="-60" charset="0"/>
                <a:cs typeface="Calibri" pitchFamily="-60" charset="0"/>
              </a:endParaRPr>
            </a:p>
          </p:txBody>
        </p:sp>
      </p:grpSp>
      <p:grpSp>
        <p:nvGrpSpPr>
          <p:cNvPr id="48" name="Group 47"/>
          <p:cNvGrpSpPr>
            <a:grpSpLocks/>
          </p:cNvGrpSpPr>
          <p:nvPr/>
        </p:nvGrpSpPr>
        <p:grpSpPr bwMode="auto">
          <a:xfrm>
            <a:off x="3718560" y="4476277"/>
            <a:ext cx="1313181" cy="720071"/>
            <a:chOff x="3416990" y="5083660"/>
            <a:chExt cx="1500826" cy="824537"/>
          </a:xfrm>
        </p:grpSpPr>
        <p:cxnSp>
          <p:nvCxnSpPr>
            <p:cNvPr id="49" name="Straight Connector 25"/>
            <p:cNvCxnSpPr>
              <a:cxnSpLocks noChangeShapeType="1"/>
            </p:cNvCxnSpPr>
            <p:nvPr/>
          </p:nvCxnSpPr>
          <p:spPr bwMode="auto">
            <a:xfrm flipV="1">
              <a:off x="4182189" y="5083660"/>
              <a:ext cx="0" cy="129786"/>
            </a:xfrm>
            <a:prstGeom prst="line">
              <a:avLst/>
            </a:prstGeom>
            <a:noFill/>
            <a:ln w="28575">
              <a:solidFill>
                <a:schemeClr val="accent2"/>
              </a:solidFill>
              <a:round/>
              <a:headEnd/>
              <a:tailEnd/>
            </a:ln>
          </p:spPr>
        </p:cxnSp>
        <p:sp>
          <p:nvSpPr>
            <p:cNvPr id="50" name="TextBox 7"/>
            <p:cNvSpPr txBox="1">
              <a:spLocks noChangeArrowheads="1"/>
            </p:cNvSpPr>
            <p:nvPr/>
          </p:nvSpPr>
          <p:spPr bwMode="auto">
            <a:xfrm>
              <a:off x="3416990" y="5182195"/>
              <a:ext cx="1500826" cy="726002"/>
            </a:xfrm>
            <a:prstGeom prst="rect">
              <a:avLst/>
            </a:prstGeom>
            <a:noFill/>
            <a:ln w="9525">
              <a:noFill/>
              <a:miter lim="800000"/>
              <a:headEnd/>
              <a:tailEnd/>
            </a:ln>
          </p:spPr>
          <p:txBody>
            <a:bodyPr wrap="none">
              <a:prstTxWarp prst="textNoShape">
                <a:avLst/>
              </a:prstTxWarp>
              <a:spAutoFit/>
            </a:bodyPr>
            <a:lstStyle/>
            <a:p>
              <a:pPr algn="ctr">
                <a:lnSpc>
                  <a:spcPct val="80000"/>
                </a:lnSpc>
              </a:pPr>
              <a:r>
                <a:rPr lang="es-US" sz="2000" dirty="0" smtClean="0">
                  <a:latin typeface="Calibri" pitchFamily="-60" charset="0"/>
                  <a:ea typeface="Calibri" pitchFamily="-60" charset="0"/>
                  <a:cs typeface="Calibri" pitchFamily="-60" charset="0"/>
                </a:rPr>
                <a:t>En 10 años</a:t>
              </a:r>
            </a:p>
            <a:p>
              <a:pPr algn="ctr">
                <a:lnSpc>
                  <a:spcPct val="80000"/>
                </a:lnSpc>
              </a:pPr>
              <a:r>
                <a:rPr lang="es-US" b="1" dirty="0" smtClean="0">
                  <a:latin typeface="Calibri" pitchFamily="-60" charset="0"/>
                  <a:ea typeface="Calibri" pitchFamily="-60" charset="0"/>
                  <a:cs typeface="Calibri" pitchFamily="-60" charset="0"/>
                </a:rPr>
                <a:t>$17,686</a:t>
              </a:r>
              <a:r>
                <a:rPr lang="es-US" dirty="0" smtClean="0">
                  <a:latin typeface="Calibri" pitchFamily="-60" charset="0"/>
                  <a:ea typeface="Calibri" pitchFamily="-60" charset="0"/>
                  <a:cs typeface="Calibri" pitchFamily="-60" charset="0"/>
                </a:rPr>
                <a:t> </a:t>
              </a:r>
              <a:endParaRPr lang="es-US" dirty="0">
                <a:latin typeface="Calibri" pitchFamily="-60" charset="0"/>
                <a:ea typeface="Calibri" pitchFamily="-60" charset="0"/>
                <a:cs typeface="Calibri" pitchFamily="-60" charset="0"/>
              </a:endParaRPr>
            </a:p>
          </p:txBody>
        </p:sp>
      </p:grpSp>
      <p:grpSp>
        <p:nvGrpSpPr>
          <p:cNvPr id="51" name="Group 50"/>
          <p:cNvGrpSpPr>
            <a:grpSpLocks/>
          </p:cNvGrpSpPr>
          <p:nvPr/>
        </p:nvGrpSpPr>
        <p:grpSpPr bwMode="auto">
          <a:xfrm>
            <a:off x="5308600" y="4476273"/>
            <a:ext cx="1517650" cy="727445"/>
            <a:chOff x="4842713" y="5083660"/>
            <a:chExt cx="1736051" cy="832983"/>
          </a:xfrm>
        </p:grpSpPr>
        <p:cxnSp>
          <p:nvCxnSpPr>
            <p:cNvPr id="52" name="Straight Connector 24"/>
            <p:cNvCxnSpPr>
              <a:cxnSpLocks noChangeShapeType="1"/>
            </p:cNvCxnSpPr>
            <p:nvPr/>
          </p:nvCxnSpPr>
          <p:spPr bwMode="auto">
            <a:xfrm flipV="1">
              <a:off x="5694080" y="5083660"/>
              <a:ext cx="0" cy="129786"/>
            </a:xfrm>
            <a:prstGeom prst="line">
              <a:avLst/>
            </a:prstGeom>
            <a:noFill/>
            <a:ln w="28575">
              <a:solidFill>
                <a:schemeClr val="accent2"/>
              </a:solidFill>
              <a:round/>
              <a:headEnd/>
              <a:tailEnd/>
            </a:ln>
          </p:spPr>
        </p:cxnSp>
        <p:sp>
          <p:nvSpPr>
            <p:cNvPr id="53" name="TextBox 8"/>
            <p:cNvSpPr txBox="1">
              <a:spLocks noChangeArrowheads="1"/>
            </p:cNvSpPr>
            <p:nvPr/>
          </p:nvSpPr>
          <p:spPr bwMode="auto">
            <a:xfrm>
              <a:off x="4842713" y="5182196"/>
              <a:ext cx="1736051" cy="734447"/>
            </a:xfrm>
            <a:prstGeom prst="rect">
              <a:avLst/>
            </a:prstGeom>
            <a:noFill/>
            <a:ln w="9525">
              <a:noFill/>
              <a:miter lim="800000"/>
              <a:headEnd/>
              <a:tailEnd/>
            </a:ln>
          </p:spPr>
          <p:txBody>
            <a:bodyPr>
              <a:prstTxWarp prst="textNoShape">
                <a:avLst/>
              </a:prstTxWarp>
              <a:spAutoFit/>
            </a:bodyPr>
            <a:lstStyle/>
            <a:p>
              <a:pPr algn="ctr">
                <a:lnSpc>
                  <a:spcPct val="80000"/>
                </a:lnSpc>
              </a:pPr>
              <a:r>
                <a:rPr lang="es-US" sz="2000" dirty="0" smtClean="0">
                  <a:latin typeface="Calibri" pitchFamily="-60" charset="0"/>
                  <a:ea typeface="Calibri" pitchFamily="-60" charset="0"/>
                  <a:cs typeface="Calibri" pitchFamily="-60" charset="0"/>
                </a:rPr>
                <a:t>En 25 años</a:t>
              </a:r>
            </a:p>
            <a:p>
              <a:pPr algn="ctr">
                <a:lnSpc>
                  <a:spcPct val="80000"/>
                </a:lnSpc>
              </a:pPr>
              <a:r>
                <a:rPr lang="es-US" b="1" dirty="0" smtClean="0">
                  <a:latin typeface="Calibri" pitchFamily="-60" charset="0"/>
                  <a:ea typeface="Calibri" pitchFamily="-60" charset="0"/>
                  <a:cs typeface="Calibri" pitchFamily="-60" charset="0"/>
                </a:rPr>
                <a:t>$73,619</a:t>
              </a:r>
              <a:endParaRPr lang="es-US" dirty="0">
                <a:latin typeface="Calibri" pitchFamily="-60" charset="0"/>
                <a:ea typeface="Calibri" pitchFamily="-60" charset="0"/>
                <a:cs typeface="Calibri" pitchFamily="-60" charset="0"/>
              </a:endParaRPr>
            </a:p>
          </p:txBody>
        </p:sp>
      </p:grpSp>
      <p:grpSp>
        <p:nvGrpSpPr>
          <p:cNvPr id="54" name="Group 53"/>
          <p:cNvGrpSpPr>
            <a:grpSpLocks/>
          </p:cNvGrpSpPr>
          <p:nvPr/>
        </p:nvGrpSpPr>
        <p:grpSpPr bwMode="auto">
          <a:xfrm>
            <a:off x="7061200" y="4476272"/>
            <a:ext cx="1754188" cy="727445"/>
            <a:chOff x="6847111" y="5083660"/>
            <a:chExt cx="1533731" cy="832985"/>
          </a:xfrm>
        </p:grpSpPr>
        <p:cxnSp>
          <p:nvCxnSpPr>
            <p:cNvPr id="55" name="Straight Connector 9"/>
            <p:cNvCxnSpPr>
              <a:cxnSpLocks noChangeShapeType="1"/>
            </p:cNvCxnSpPr>
            <p:nvPr/>
          </p:nvCxnSpPr>
          <p:spPr bwMode="auto">
            <a:xfrm flipV="1">
              <a:off x="7613977" y="5083660"/>
              <a:ext cx="0" cy="129786"/>
            </a:xfrm>
            <a:prstGeom prst="line">
              <a:avLst/>
            </a:prstGeom>
            <a:noFill/>
            <a:ln w="28575">
              <a:solidFill>
                <a:schemeClr val="accent2"/>
              </a:solidFill>
              <a:round/>
              <a:headEnd/>
              <a:tailEnd/>
            </a:ln>
          </p:spPr>
        </p:cxnSp>
        <p:sp>
          <p:nvSpPr>
            <p:cNvPr id="57" name="TextBox 9"/>
            <p:cNvSpPr txBox="1">
              <a:spLocks noChangeArrowheads="1"/>
            </p:cNvSpPr>
            <p:nvPr/>
          </p:nvSpPr>
          <p:spPr bwMode="auto">
            <a:xfrm>
              <a:off x="6847111" y="5182197"/>
              <a:ext cx="1533731" cy="734448"/>
            </a:xfrm>
            <a:prstGeom prst="rect">
              <a:avLst/>
            </a:prstGeom>
            <a:noFill/>
            <a:ln w="9525">
              <a:noFill/>
              <a:miter lim="800000"/>
              <a:headEnd/>
              <a:tailEnd/>
            </a:ln>
          </p:spPr>
          <p:txBody>
            <a:bodyPr>
              <a:prstTxWarp prst="textNoShape">
                <a:avLst/>
              </a:prstTxWarp>
              <a:spAutoFit/>
            </a:bodyPr>
            <a:lstStyle/>
            <a:p>
              <a:pPr algn="ctr">
                <a:lnSpc>
                  <a:spcPct val="80000"/>
                </a:lnSpc>
              </a:pPr>
              <a:r>
                <a:rPr lang="es-US" sz="2000" dirty="0" smtClean="0">
                  <a:latin typeface="Calibri" pitchFamily="-60" charset="0"/>
                  <a:ea typeface="Calibri" pitchFamily="-60" charset="0"/>
                  <a:cs typeface="Calibri" pitchFamily="-60" charset="0"/>
                </a:rPr>
                <a:t>En 35 años</a:t>
              </a:r>
            </a:p>
            <a:p>
              <a:pPr algn="ctr">
                <a:lnSpc>
                  <a:spcPct val="80000"/>
                </a:lnSpc>
              </a:pPr>
              <a:r>
                <a:rPr lang="es-US" b="1" dirty="0" smtClean="0">
                  <a:latin typeface="Calibri" pitchFamily="-60" charset="0"/>
                  <a:ea typeface="Calibri" pitchFamily="-60" charset="0"/>
                  <a:cs typeface="Calibri" pitchFamily="-60" charset="0"/>
                </a:rPr>
                <a:t>$149,527</a:t>
              </a:r>
              <a:endParaRPr lang="es-US" dirty="0">
                <a:latin typeface="Calibri" pitchFamily="-60" charset="0"/>
                <a:ea typeface="Calibri" pitchFamily="-60" charset="0"/>
                <a:cs typeface="Calibri" pitchFamily="-60" charset="0"/>
              </a:endParaRPr>
            </a:p>
          </p:txBody>
        </p:sp>
      </p:grpSp>
      <p:pic>
        <p:nvPicPr>
          <p:cNvPr id="58" name="Picture 57"/>
          <p:cNvPicPr>
            <a:picLocks noChangeAspect="1"/>
          </p:cNvPicPr>
          <p:nvPr/>
        </p:nvPicPr>
        <p:blipFill>
          <a:blip r:embed="rId8" cstate="screen">
            <a:extLst/>
          </a:blip>
          <a:stretch>
            <a:fillRect/>
          </a:stretch>
        </p:blipFill>
        <p:spPr>
          <a:xfrm>
            <a:off x="855558" y="3254655"/>
            <a:ext cx="448192" cy="486026"/>
          </a:xfrm>
          <a:prstGeom prst="rect">
            <a:avLst/>
          </a:prstGeom>
          <a:effectLst>
            <a:softEdge rad="0"/>
          </a:effectLst>
        </p:spPr>
      </p:pic>
      <p:pic>
        <p:nvPicPr>
          <p:cNvPr id="59" name="Picture 58"/>
          <p:cNvPicPr>
            <a:picLocks noChangeAspect="1"/>
          </p:cNvPicPr>
          <p:nvPr/>
        </p:nvPicPr>
        <p:blipFill>
          <a:blip r:embed="rId9" cstate="screen">
            <a:extLst/>
          </a:blip>
          <a:stretch>
            <a:fillRect/>
          </a:stretch>
        </p:blipFill>
        <p:spPr>
          <a:xfrm>
            <a:off x="2403081" y="3125275"/>
            <a:ext cx="626112" cy="678965"/>
          </a:xfrm>
          <a:prstGeom prst="rect">
            <a:avLst/>
          </a:prstGeom>
          <a:effectLst>
            <a:softEdge rad="0"/>
          </a:effectLst>
        </p:spPr>
      </p:pic>
      <p:pic>
        <p:nvPicPr>
          <p:cNvPr id="60" name="Picture 59"/>
          <p:cNvPicPr>
            <a:picLocks noChangeAspect="1"/>
          </p:cNvPicPr>
          <p:nvPr/>
        </p:nvPicPr>
        <p:blipFill>
          <a:blip r:embed="rId10" cstate="screen">
            <a:extLst/>
          </a:blip>
          <a:stretch>
            <a:fillRect/>
          </a:stretch>
        </p:blipFill>
        <p:spPr>
          <a:xfrm>
            <a:off x="3986781" y="2938145"/>
            <a:ext cx="842692" cy="913830"/>
          </a:xfrm>
          <a:prstGeom prst="rect">
            <a:avLst/>
          </a:prstGeom>
          <a:effectLst>
            <a:softEdge rad="0"/>
          </a:effectLst>
        </p:spPr>
      </p:pic>
      <p:pic>
        <p:nvPicPr>
          <p:cNvPr id="61" name="Picture 60"/>
          <p:cNvPicPr>
            <a:picLocks noChangeAspect="1"/>
          </p:cNvPicPr>
          <p:nvPr/>
        </p:nvPicPr>
        <p:blipFill>
          <a:blip r:embed="rId11" cstate="screen">
            <a:extLst/>
          </a:blip>
          <a:stretch>
            <a:fillRect/>
          </a:stretch>
        </p:blipFill>
        <p:spPr>
          <a:xfrm>
            <a:off x="5457292" y="2677345"/>
            <a:ext cx="1198620" cy="1299801"/>
          </a:xfrm>
          <a:prstGeom prst="rect">
            <a:avLst/>
          </a:prstGeom>
          <a:effectLst>
            <a:softEdge rad="0"/>
          </a:effectLst>
        </p:spPr>
      </p:pic>
      <p:pic>
        <p:nvPicPr>
          <p:cNvPr id="62" name="Picture 61"/>
          <p:cNvPicPr>
            <a:picLocks noChangeAspect="1"/>
          </p:cNvPicPr>
          <p:nvPr/>
        </p:nvPicPr>
        <p:blipFill>
          <a:blip r:embed="rId8" cstate="screen">
            <a:extLst/>
          </a:blip>
          <a:stretch>
            <a:fillRect/>
          </a:stretch>
        </p:blipFill>
        <p:spPr>
          <a:xfrm>
            <a:off x="855558" y="3254655"/>
            <a:ext cx="448192" cy="486026"/>
          </a:xfrm>
          <a:prstGeom prst="rect">
            <a:avLst/>
          </a:prstGeom>
          <a:effectLst>
            <a:outerShdw blurRad="50800" dist="38100" dir="5400000" algn="t" rotWithShape="0">
              <a:srgbClr val="0549D1">
                <a:alpha val="29804"/>
              </a:srgbClr>
            </a:outerShdw>
            <a:softEdge rad="0"/>
          </a:effectLst>
        </p:spPr>
      </p:pic>
      <p:sp>
        <p:nvSpPr>
          <p:cNvPr id="63" name="TextBox 62"/>
          <p:cNvSpPr txBox="1"/>
          <p:nvPr/>
        </p:nvSpPr>
        <p:spPr>
          <a:xfrm>
            <a:off x="386374" y="5515257"/>
            <a:ext cx="8537513" cy="1329595"/>
          </a:xfrm>
          <a:prstGeom prst="rect">
            <a:avLst/>
          </a:prstGeom>
          <a:noFill/>
        </p:spPr>
        <p:txBody>
          <a:bodyPr wrap="square" lIns="0" tIns="0" rIns="0" bIns="0">
            <a:spAutoFit/>
          </a:bodyPr>
          <a:lstStyle/>
          <a:p>
            <a:pPr>
              <a:lnSpc>
                <a:spcPct val="80000"/>
              </a:lnSpc>
              <a:defRPr/>
            </a:pPr>
            <a:r>
              <a:rPr lang="es-US" sz="1800" dirty="0" smtClean="0">
                <a:solidFill>
                  <a:srgbClr val="757575"/>
                </a:solidFill>
                <a:latin typeface="+mn-lt"/>
                <a:ea typeface="ＭＳ Ｐゴシック" charset="-128"/>
                <a:cs typeface="Times" pitchFamily="-108" charset="0"/>
              </a:rPr>
              <a:t>Supuestos: Aportaciones semanales de $25, rendimiento anualizado de 6%. La tasa de rendimiento supuesta no refleja el rendimiento de alguna inversión específica ni tiene por objeto implicar ni garantizar los resultados futuros</a:t>
            </a:r>
            <a:r>
              <a:rPr lang="es-US" sz="1800" dirty="0" smtClean="0">
                <a:solidFill>
                  <a:srgbClr val="757575"/>
                </a:solidFill>
                <a:latin typeface="+mn-lt"/>
              </a:rPr>
              <a:t>. Invertir en cualquier fondo implica riesgo. El rendimiento y valor del principal de una inversión fluctuarán de modo que su participación puede valer más o menos que el costo original. No hay garantía de que un fondo logre su objetivo declarado.</a:t>
            </a:r>
            <a:endParaRPr lang="es-US" sz="1800" dirty="0">
              <a:solidFill>
                <a:srgbClr val="757575"/>
              </a:solidFill>
              <a:latin typeface="+mn-lt"/>
              <a:ea typeface="ＭＳ Ｐゴシック" charset="-128"/>
              <a:cs typeface="ＭＳ Ｐゴシック"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500"/>
                                        <p:tgtEl>
                                          <p:spTgt spid="62"/>
                                        </p:tgtEl>
                                      </p:cBhvr>
                                    </p:animEffect>
                                  </p:childTnLst>
                                </p:cTn>
                              </p:par>
                              <p:par>
                                <p:cTn id="14" presetID="10"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rctx="PPT">
                                        <p:cTn id="20" dur="indefinite"/>
                                        <p:tgtEl>
                                          <p:spTgt spid="62"/>
                                        </p:tgtEl>
                                        <p:attrNameLst>
                                          <p:attrName>style.opacity</p:attrName>
                                        </p:attrNameLst>
                                      </p:cBhvr>
                                      <p:to>
                                        <p:strVal val="0.5"/>
                                      </p:to>
                                    </p:set>
                                    <p:animEffect filter="image" prLst="opacity: 0.5">
                                      <p:cBhvr rctx="IE">
                                        <p:cTn id="21" dur="indefinite"/>
                                        <p:tgtEl>
                                          <p:spTgt spid="62"/>
                                        </p:tgtEl>
                                      </p:cBhvr>
                                    </p:animEffect>
                                  </p:childTnLst>
                                </p:cTn>
                              </p:par>
                              <p:par>
                                <p:cTn id="22" presetID="6" presetClass="emph" presetSubtype="0" fill="hold" nodeType="withEffect">
                                  <p:stCondLst>
                                    <p:cond delay="0"/>
                                  </p:stCondLst>
                                  <p:childTnLst>
                                    <p:animScale>
                                      <p:cBhvr>
                                        <p:cTn id="23" dur="2000" fill="hold"/>
                                        <p:tgtEl>
                                          <p:spTgt spid="58"/>
                                        </p:tgtEl>
                                      </p:cBhvr>
                                      <p:by x="150000" y="150000"/>
                                    </p:animScale>
                                  </p:childTnLst>
                                </p:cTn>
                              </p:par>
                              <p:par>
                                <p:cTn id="24" presetID="8" presetClass="emph" presetSubtype="0" fill="hold" nodeType="withEffect">
                                  <p:stCondLst>
                                    <p:cond delay="0"/>
                                  </p:stCondLst>
                                  <p:childTnLst>
                                    <p:animRot by="21600000">
                                      <p:cBhvr>
                                        <p:cTn id="25" dur="2000" fill="hold"/>
                                        <p:tgtEl>
                                          <p:spTgt spid="58"/>
                                        </p:tgtEl>
                                        <p:attrNameLst>
                                          <p:attrName>r</p:attrName>
                                        </p:attrNameLst>
                                      </p:cBhvr>
                                    </p:animRot>
                                  </p:childTnLst>
                                </p:cTn>
                              </p:par>
                              <p:par>
                                <p:cTn id="26" presetID="0" presetClass="path" presetSubtype="0" accel="50000" decel="50000" fill="hold" nodeType="withEffect">
                                  <p:stCondLst>
                                    <p:cond delay="0"/>
                                  </p:stCondLst>
                                  <p:childTnLst>
                                    <p:animMotion origin="layout" path="M -0.00034 0.00069 L 0.18021 -0.0044 " pathEditMode="relative" ptsTypes="AA">
                                      <p:cBhvr>
                                        <p:cTn id="27" dur="2000" fill="hold"/>
                                        <p:tgtEl>
                                          <p:spTgt spid="58"/>
                                        </p:tgtEl>
                                        <p:attrNameLst>
                                          <p:attrName>ppt_x</p:attrName>
                                          <p:attrName>ppt_y</p:attrName>
                                        </p:attrNameLst>
                                      </p:cBhvr>
                                    </p:animMotion>
                                  </p:childTnLst>
                                </p:cTn>
                              </p:par>
                              <p:par>
                                <p:cTn id="28" presetID="22" presetClass="entr" presetSubtype="8"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2000"/>
                                        <p:tgtEl>
                                          <p:spTgt spid="33"/>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mph" presetSubtype="0" nodeType="clickEffect">
                                  <p:stCondLst>
                                    <p:cond delay="0"/>
                                  </p:stCondLst>
                                  <p:childTnLst>
                                    <p:set>
                                      <p:cBhvr rctx="PPT">
                                        <p:cTn id="38" dur="indefinite"/>
                                        <p:tgtEl>
                                          <p:spTgt spid="58"/>
                                        </p:tgtEl>
                                        <p:attrNameLst>
                                          <p:attrName>style.opacity</p:attrName>
                                        </p:attrNameLst>
                                      </p:cBhvr>
                                      <p:to>
                                        <p:strVal val="0.5"/>
                                      </p:to>
                                    </p:set>
                                    <p:animEffect filter="image" prLst="opacity: 0.5">
                                      <p:cBhvr rctx="IE">
                                        <p:cTn id="39" dur="indefinite"/>
                                        <p:tgtEl>
                                          <p:spTgt spid="58"/>
                                        </p:tgtEl>
                                      </p:cBhvr>
                                    </p:animEffect>
                                  </p:childTnLst>
                                </p:cTn>
                              </p:par>
                              <p:par>
                                <p:cTn id="40" presetID="10" presetClass="entr" presetSubtype="0"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6" presetClass="emph" presetSubtype="0" fill="hold" nodeType="withEffect">
                                  <p:stCondLst>
                                    <p:cond delay="0"/>
                                  </p:stCondLst>
                                  <p:childTnLst>
                                    <p:animScale>
                                      <p:cBhvr>
                                        <p:cTn id="44" dur="2000" fill="hold"/>
                                        <p:tgtEl>
                                          <p:spTgt spid="59"/>
                                        </p:tgtEl>
                                      </p:cBhvr>
                                      <p:by x="150000" y="150000"/>
                                    </p:animScale>
                                  </p:childTnLst>
                                </p:cTn>
                              </p:par>
                              <p:par>
                                <p:cTn id="45" presetID="8" presetClass="emph" presetSubtype="0" fill="hold" nodeType="withEffect">
                                  <p:stCondLst>
                                    <p:cond delay="0"/>
                                  </p:stCondLst>
                                  <p:childTnLst>
                                    <p:animRot by="21600000">
                                      <p:cBhvr>
                                        <p:cTn id="46" dur="2000" fill="hold"/>
                                        <p:tgtEl>
                                          <p:spTgt spid="59"/>
                                        </p:tgtEl>
                                        <p:attrNameLst>
                                          <p:attrName>r</p:attrName>
                                        </p:attrNameLst>
                                      </p:cBhvr>
                                    </p:animRot>
                                  </p:childTnLst>
                                </p:cTn>
                              </p:par>
                              <p:par>
                                <p:cTn id="47" presetID="0" presetClass="path" presetSubtype="0" accel="50000" decel="50000" fill="hold" nodeType="withEffect">
                                  <p:stCondLst>
                                    <p:cond delay="0"/>
                                  </p:stCondLst>
                                  <p:childTnLst>
                                    <p:animMotion origin="layout" path="M -1.11111E-6 -2.53469E-6 L 0.18437 -0.0104 " pathEditMode="relative" ptsTypes="AA">
                                      <p:cBhvr>
                                        <p:cTn id="48" dur="2000" fill="hold"/>
                                        <p:tgtEl>
                                          <p:spTgt spid="59"/>
                                        </p:tgtEl>
                                        <p:attrNameLst>
                                          <p:attrName>ppt_x</p:attrName>
                                          <p:attrName>ppt_y</p:attrName>
                                        </p:attrNameLst>
                                      </p:cBhvr>
                                    </p:animMotion>
                                  </p:childTnLst>
                                </p:cTn>
                              </p:par>
                              <p:par>
                                <p:cTn id="49" presetID="22" presetClass="entr" presetSubtype="8"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left)">
                                      <p:cBhvr>
                                        <p:cTn id="51" dur="2000"/>
                                        <p:tgtEl>
                                          <p:spTgt spid="34"/>
                                        </p:tgtEl>
                                      </p:cBhvr>
                                    </p:animEffect>
                                  </p:childTnLst>
                                </p:cTn>
                              </p:par>
                            </p:childTnLst>
                          </p:cTn>
                        </p:par>
                        <p:par>
                          <p:cTn id="52" fill="hold">
                            <p:stCondLst>
                              <p:cond delay="2000"/>
                            </p:stCondLst>
                            <p:childTnLst>
                              <p:par>
                                <p:cTn id="53" presetID="10" presetClass="entr" presetSubtype="0" fill="hold"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500"/>
                                        <p:tgtEl>
                                          <p:spTgt spid="48"/>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mph" presetSubtype="0" nodeType="clickEffect">
                                  <p:stCondLst>
                                    <p:cond delay="0"/>
                                  </p:stCondLst>
                                  <p:childTnLst>
                                    <p:set>
                                      <p:cBhvr rctx="PPT">
                                        <p:cTn id="59" dur="indefinite"/>
                                        <p:tgtEl>
                                          <p:spTgt spid="59"/>
                                        </p:tgtEl>
                                        <p:attrNameLst>
                                          <p:attrName>style.opacity</p:attrName>
                                        </p:attrNameLst>
                                      </p:cBhvr>
                                      <p:to>
                                        <p:strVal val="0.5"/>
                                      </p:to>
                                    </p:set>
                                    <p:animEffect filter="image" prLst="opacity: 0.5">
                                      <p:cBhvr rctx="IE">
                                        <p:cTn id="60" dur="indefinite"/>
                                        <p:tgtEl>
                                          <p:spTgt spid="59"/>
                                        </p:tgtEl>
                                      </p:cBhvr>
                                    </p:animEffect>
                                  </p:childTnLst>
                                </p:cTn>
                              </p:par>
                              <p:par>
                                <p:cTn id="61" presetID="10"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par>
                                <p:cTn id="64" presetID="6" presetClass="emph" presetSubtype="0" fill="hold" nodeType="withEffect">
                                  <p:stCondLst>
                                    <p:cond delay="0"/>
                                  </p:stCondLst>
                                  <p:childTnLst>
                                    <p:animScale>
                                      <p:cBhvr>
                                        <p:cTn id="65" dur="2000" fill="hold"/>
                                        <p:tgtEl>
                                          <p:spTgt spid="60"/>
                                        </p:tgtEl>
                                      </p:cBhvr>
                                      <p:by x="150000" y="150000"/>
                                    </p:animScale>
                                  </p:childTnLst>
                                </p:cTn>
                              </p:par>
                              <p:par>
                                <p:cTn id="66" presetID="8" presetClass="emph" presetSubtype="0" fill="hold" nodeType="withEffect">
                                  <p:stCondLst>
                                    <p:cond delay="0"/>
                                  </p:stCondLst>
                                  <p:childTnLst>
                                    <p:animRot by="21600000">
                                      <p:cBhvr>
                                        <p:cTn id="67" dur="2000" fill="hold"/>
                                        <p:tgtEl>
                                          <p:spTgt spid="60"/>
                                        </p:tgtEl>
                                        <p:attrNameLst>
                                          <p:attrName>r</p:attrName>
                                        </p:attrNameLst>
                                      </p:cBhvr>
                                    </p:animRot>
                                  </p:childTnLst>
                                </p:cTn>
                              </p:par>
                              <p:par>
                                <p:cTn id="68" presetID="0" presetClass="path" presetSubtype="0" accel="50000" decel="50000" fill="hold" nodeType="withEffect">
                                  <p:stCondLst>
                                    <p:cond delay="0"/>
                                  </p:stCondLst>
                                  <p:childTnLst>
                                    <p:animMotion origin="layout" path="M -0.00052 -0.00023 L 0.18039 -0.00903 " pathEditMode="relative" rAng="0" ptsTypes="AA">
                                      <p:cBhvr>
                                        <p:cTn id="69" dur="2000" fill="hold"/>
                                        <p:tgtEl>
                                          <p:spTgt spid="60"/>
                                        </p:tgtEl>
                                        <p:attrNameLst>
                                          <p:attrName>ppt_x</p:attrName>
                                          <p:attrName>ppt_y</p:attrName>
                                        </p:attrNameLst>
                                      </p:cBhvr>
                                      <p:rCtr x="9045" y="-440"/>
                                    </p:animMotion>
                                  </p:childTnLst>
                                </p:cTn>
                              </p:par>
                              <p:par>
                                <p:cTn id="70" presetID="22" presetClass="entr" presetSubtype="8" fill="hold"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2000"/>
                                        <p:tgtEl>
                                          <p:spTgt spid="36"/>
                                        </p:tgtEl>
                                      </p:cBhvr>
                                    </p:animEffect>
                                  </p:childTnLst>
                                </p:cTn>
                              </p:par>
                            </p:childTnLst>
                          </p:cTn>
                        </p:par>
                        <p:par>
                          <p:cTn id="73" fill="hold">
                            <p:stCondLst>
                              <p:cond delay="2000"/>
                            </p:stCondLst>
                            <p:childTnLst>
                              <p:par>
                                <p:cTn id="74" presetID="10" presetClass="entr" presetSubtype="0" fill="hold" nodeType="after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500"/>
                                        <p:tgtEl>
                                          <p:spTgt spid="51"/>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mph" presetSubtype="0" nodeType="clickEffect">
                                  <p:stCondLst>
                                    <p:cond delay="0"/>
                                  </p:stCondLst>
                                  <p:childTnLst>
                                    <p:set>
                                      <p:cBhvr rctx="PPT">
                                        <p:cTn id="80" dur="indefinite"/>
                                        <p:tgtEl>
                                          <p:spTgt spid="60"/>
                                        </p:tgtEl>
                                        <p:attrNameLst>
                                          <p:attrName>style.opacity</p:attrName>
                                        </p:attrNameLst>
                                      </p:cBhvr>
                                      <p:to>
                                        <p:strVal val="0.5"/>
                                      </p:to>
                                    </p:set>
                                    <p:animEffect filter="image" prLst="opacity: 0.5">
                                      <p:cBhvr rctx="IE">
                                        <p:cTn id="81" dur="indefinite"/>
                                        <p:tgtEl>
                                          <p:spTgt spid="60"/>
                                        </p:tgtEl>
                                      </p:cBhvr>
                                    </p:animEffect>
                                  </p:childTnLst>
                                </p:cTn>
                              </p:par>
                              <p:par>
                                <p:cTn id="82" presetID="10" presetClass="entr" presetSubtype="0" fill="hold" nodeType="withEffect">
                                  <p:stCondLst>
                                    <p:cond delay="0"/>
                                  </p:stCondLst>
                                  <p:childTnLst>
                                    <p:set>
                                      <p:cBhvr>
                                        <p:cTn id="83" dur="1" fill="hold">
                                          <p:stCondLst>
                                            <p:cond delay="0"/>
                                          </p:stCondLst>
                                        </p:cTn>
                                        <p:tgtEl>
                                          <p:spTgt spid="61"/>
                                        </p:tgtEl>
                                        <p:attrNameLst>
                                          <p:attrName>style.visibility</p:attrName>
                                        </p:attrNameLst>
                                      </p:cBhvr>
                                      <p:to>
                                        <p:strVal val="visible"/>
                                      </p:to>
                                    </p:set>
                                    <p:animEffect transition="in" filter="fade">
                                      <p:cBhvr>
                                        <p:cTn id="84" dur="500"/>
                                        <p:tgtEl>
                                          <p:spTgt spid="61"/>
                                        </p:tgtEl>
                                      </p:cBhvr>
                                    </p:animEffect>
                                  </p:childTnLst>
                                </p:cTn>
                              </p:par>
                              <p:par>
                                <p:cTn id="85" presetID="6" presetClass="emph" presetSubtype="0" fill="hold" nodeType="withEffect">
                                  <p:stCondLst>
                                    <p:cond delay="0"/>
                                  </p:stCondLst>
                                  <p:childTnLst>
                                    <p:animScale>
                                      <p:cBhvr>
                                        <p:cTn id="86" dur="2000" fill="hold"/>
                                        <p:tgtEl>
                                          <p:spTgt spid="61"/>
                                        </p:tgtEl>
                                      </p:cBhvr>
                                      <p:by x="150000" y="150000"/>
                                    </p:animScale>
                                  </p:childTnLst>
                                </p:cTn>
                              </p:par>
                              <p:par>
                                <p:cTn id="87" presetID="8" presetClass="emph" presetSubtype="0" fill="hold" nodeType="withEffect">
                                  <p:stCondLst>
                                    <p:cond delay="0"/>
                                  </p:stCondLst>
                                  <p:childTnLst>
                                    <p:animRot by="10800000">
                                      <p:cBhvr>
                                        <p:cTn id="88" dur="2000" fill="hold"/>
                                        <p:tgtEl>
                                          <p:spTgt spid="61"/>
                                        </p:tgtEl>
                                        <p:attrNameLst>
                                          <p:attrName>r</p:attrName>
                                        </p:attrNameLst>
                                      </p:cBhvr>
                                    </p:animRot>
                                  </p:childTnLst>
                                </p:cTn>
                              </p:par>
                              <p:par>
                                <p:cTn id="89" presetID="0" presetClass="path" presetSubtype="0" accel="50000" decel="50000" fill="hold" nodeType="withEffect">
                                  <p:stCondLst>
                                    <p:cond delay="0"/>
                                  </p:stCondLst>
                                  <p:childTnLst>
                                    <p:animMotion origin="layout" path="M -4.16667E-6 0.00092 L 0.17882 -0.03241 " pathEditMode="relative" rAng="0" ptsTypes="AA">
                                      <p:cBhvr>
                                        <p:cTn id="90" dur="2000" fill="hold"/>
                                        <p:tgtEl>
                                          <p:spTgt spid="61"/>
                                        </p:tgtEl>
                                        <p:attrNameLst>
                                          <p:attrName>ppt_x</p:attrName>
                                          <p:attrName>ppt_y</p:attrName>
                                        </p:attrNameLst>
                                      </p:cBhvr>
                                      <p:rCtr x="8941" y="-1667"/>
                                    </p:animMotion>
                                  </p:childTnLst>
                                </p:cTn>
                              </p:par>
                              <p:par>
                                <p:cTn id="91" presetID="22" presetClass="entr" presetSubtype="8" fill="hold" nodeType="with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wipe(left)">
                                      <p:cBhvr>
                                        <p:cTn id="93" dur="2000"/>
                                        <p:tgtEl>
                                          <p:spTgt spid="37"/>
                                        </p:tgtEl>
                                      </p:cBhvr>
                                    </p:animEffect>
                                  </p:childTnLst>
                                </p:cTn>
                              </p:par>
                            </p:childTnLst>
                          </p:cTn>
                        </p:par>
                        <p:par>
                          <p:cTn id="94" fill="hold">
                            <p:stCondLst>
                              <p:cond delay="2000"/>
                            </p:stCondLst>
                            <p:childTnLst>
                              <p:par>
                                <p:cTn id="95" presetID="10" presetClass="entr" presetSubtype="0" fill="hold" nodeType="after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par>
                          <p:cTn id="98" fill="hold">
                            <p:stCondLst>
                              <p:cond delay="2500"/>
                            </p:stCondLst>
                            <p:childTnLst>
                              <p:par>
                                <p:cTn id="99" presetID="10" presetClass="entr" presetSubtype="0" fill="hold" grpId="0" nodeType="afterEffect">
                                  <p:stCondLst>
                                    <p:cond delay="0"/>
                                  </p:stCondLst>
                                  <p:childTnLst>
                                    <p:set>
                                      <p:cBhvr>
                                        <p:cTn id="100" dur="1" fill="hold">
                                          <p:stCondLst>
                                            <p:cond delay="0"/>
                                          </p:stCondLst>
                                        </p:cTn>
                                        <p:tgtEl>
                                          <p:spTgt spid="63"/>
                                        </p:tgtEl>
                                        <p:attrNameLst>
                                          <p:attrName>style.visibility</p:attrName>
                                        </p:attrNameLst>
                                      </p:cBhvr>
                                      <p:to>
                                        <p:strVal val="visible"/>
                                      </p:to>
                                    </p:set>
                                    <p:animEffect transition="in" filter="fade">
                                      <p:cBhvr>
                                        <p:cTn id="10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63" grpId="0"/>
    </p:bldLst>
  </p:timing>
</p:sld>
</file>

<file path=ppt/tags/tag1.xml><?xml version="1.0" encoding="utf-8"?>
<p:tagLst xmlns:a="http://schemas.openxmlformats.org/drawingml/2006/main" xmlns:r="http://schemas.openxmlformats.org/officeDocument/2006/relationships" xmlns:p="http://schemas.openxmlformats.org/presentationml/2006/main">
  <p:tag name="LASTMODE" val="&lt;?xml version=&quot;1.0&quot; encoding=&quot;utf-8&quot;?&gt;&lt;int&gt;0&lt;/int&gt;"/>
</p:tagLst>
</file>

<file path=ppt/theme/theme1.xml><?xml version="1.0" encoding="utf-8"?>
<a:theme xmlns:a="http://schemas.openxmlformats.org/drawingml/2006/main" name="Blank Presentation">
  <a:themeElements>
    <a:clrScheme name="Custom 4">
      <a:dk1>
        <a:srgbClr val="000000"/>
      </a:dk1>
      <a:lt1>
        <a:srgbClr val="FFFFFF"/>
      </a:lt1>
      <a:dk2>
        <a:srgbClr val="000000"/>
      </a:dk2>
      <a:lt2>
        <a:srgbClr val="808080"/>
      </a:lt2>
      <a:accent1>
        <a:srgbClr val="D10023"/>
      </a:accent1>
      <a:accent2>
        <a:srgbClr val="056CD5"/>
      </a:accent2>
      <a:accent3>
        <a:srgbClr val="00A040"/>
      </a:accent3>
      <a:accent4>
        <a:srgbClr val="8758CD"/>
      </a:accent4>
      <a:accent5>
        <a:srgbClr val="F27900"/>
      </a:accent5>
      <a:accent6>
        <a:srgbClr val="00B8A2"/>
      </a:accent6>
      <a:hlink>
        <a:srgbClr val="00A040"/>
      </a:hlink>
      <a:folHlink>
        <a:srgbClr val="056CD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66CC"/>
        </a:hlink>
        <a:folHlink>
          <a:srgbClr val="003399"/>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08080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Custom 4">
      <a:dk1>
        <a:srgbClr val="000000"/>
      </a:dk1>
      <a:lt1>
        <a:srgbClr val="FFFFFF"/>
      </a:lt1>
      <a:dk2>
        <a:srgbClr val="000000"/>
      </a:dk2>
      <a:lt2>
        <a:srgbClr val="808080"/>
      </a:lt2>
      <a:accent1>
        <a:srgbClr val="D10023"/>
      </a:accent1>
      <a:accent2>
        <a:srgbClr val="056CD5"/>
      </a:accent2>
      <a:accent3>
        <a:srgbClr val="00A040"/>
      </a:accent3>
      <a:accent4>
        <a:srgbClr val="8758CD"/>
      </a:accent4>
      <a:accent5>
        <a:srgbClr val="F27900"/>
      </a:accent5>
      <a:accent6>
        <a:srgbClr val="00B8A2"/>
      </a:accent6>
      <a:hlink>
        <a:srgbClr val="00A040"/>
      </a:hlink>
      <a:folHlink>
        <a:srgbClr val="056CD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66CC"/>
        </a:hlink>
        <a:folHlink>
          <a:srgbClr val="003399"/>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08080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Thumbnail xmlns="fad90496-a39a-43c7-b0a8-b848f2fdd9dd">
      <Url xsi:nil="true"/>
      <Description xsi:nil="true"/>
    </Thumbnai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D35032290E494287C9A20069113E2F" ma:contentTypeVersion="4" ma:contentTypeDescription="Create a new document." ma:contentTypeScope="" ma:versionID="5dfe8a9f8825c338d0303574fe27f6a3">
  <xsd:schema xmlns:xsd="http://www.w3.org/2001/XMLSchema" xmlns:xs="http://www.w3.org/2001/XMLSchema" xmlns:p="http://schemas.microsoft.com/office/2006/metadata/properties" xmlns:ns1="http://schemas.microsoft.com/sharepoint/v3" xmlns:ns3="fad90496-a39a-43c7-b0a8-b848f2fdd9dd" targetNamespace="http://schemas.microsoft.com/office/2006/metadata/properties" ma:root="true" ma:fieldsID="825d490fbec3196a8b4bf356d374fbb2" ns1:_="" ns3:_="">
    <xsd:import namespace="http://schemas.microsoft.com/sharepoint/v3"/>
    <xsd:import namespace="fad90496-a39a-43c7-b0a8-b848f2fdd9dd"/>
    <xsd:element name="properties">
      <xsd:complexType>
        <xsd:sequence>
          <xsd:element name="documentManagement">
            <xsd:complexType>
              <xsd:all>
                <xsd:element ref="ns1:PublishingStartDate" minOccurs="0"/>
                <xsd:element ref="ns1:PublishingExpirationDate" minOccurs="0"/>
                <xsd:element ref="ns3: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internalName="PublishingStartDate">
      <xsd:simpleType>
        <xsd:restriction base="dms:Unknown"/>
      </xsd:simpleType>
    </xsd:element>
    <xsd:element name="PublishingExpirationDate" ma:index="11"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ad90496-a39a-43c7-b0a8-b848f2fdd9dd" elementFormDefault="qualified">
    <xsd:import namespace="http://schemas.microsoft.com/office/2006/documentManagement/types"/>
    <xsd:import namespace="http://schemas.microsoft.com/office/infopath/2007/PartnerControls"/>
    <xsd:element name="Thumbnail" ma:index="12"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1" ma:displayName="Title"/>
        <xsd:element ref="dc:subject" minOccurs="0" maxOccurs="1"/>
        <xsd:element ref="dc:description" minOccurs="0" maxOccurs="1" ma:index="3" ma:displayName="Description"/>
        <xsd:element name="keywords" minOccurs="0" maxOccurs="1" type="xsd:string" ma:index="2" ma:displayName="Ta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A25FB6-1505-4F7A-A9B5-CD205E0C2CF7}">
  <ds:schemaRefs>
    <ds:schemaRef ds:uri="http://schemas.microsoft.com/sharepoint/v3/contenttype/forms"/>
  </ds:schemaRefs>
</ds:datastoreItem>
</file>

<file path=customXml/itemProps2.xml><?xml version="1.0" encoding="utf-8"?>
<ds:datastoreItem xmlns:ds="http://schemas.openxmlformats.org/officeDocument/2006/customXml" ds:itemID="{F0EBAB0B-B4ED-40F8-A6FA-1683E486992E}">
  <ds:schemaRefs>
    <ds:schemaRef ds:uri="http://schemas.microsoft.com/office/2006/metadata/properties"/>
    <ds:schemaRef ds:uri="http://www.w3.org/XML/1998/namespace"/>
    <ds:schemaRef ds:uri="http://purl.org/dc/terms/"/>
    <ds:schemaRef ds:uri="fad90496-a39a-43c7-b0a8-b848f2fdd9dd"/>
    <ds:schemaRef ds:uri="http://schemas.microsoft.com/office/2006/documentManagement/types"/>
    <ds:schemaRef ds:uri="http://schemas.microsoft.com/office/infopath/2007/PartnerControls"/>
    <ds:schemaRef ds:uri="http://purl.org/dc/elements/1.1/"/>
    <ds:schemaRef ds:uri="http://purl.org/dc/dcmitype/"/>
    <ds:schemaRef ds:uri="http://schemas.openxmlformats.org/package/2006/metadata/core-properties"/>
    <ds:schemaRef ds:uri="http://schemas.microsoft.com/sharepoint/v3"/>
  </ds:schemaRefs>
</ds:datastoreItem>
</file>

<file path=customXml/itemProps3.xml><?xml version="1.0" encoding="utf-8"?>
<ds:datastoreItem xmlns:ds="http://schemas.openxmlformats.org/officeDocument/2006/customXml" ds:itemID="{F2311F49-5574-41AE-ACD8-4A6FF12924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ad90496-a39a-43c7-b0a8-b848f2fdd9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27062</TotalTime>
  <Words>8766</Words>
  <Application>Microsoft Office PowerPoint</Application>
  <PresentationFormat>On-screen Show (4:3)</PresentationFormat>
  <Paragraphs>466</Paragraphs>
  <Slides>32</Slides>
  <Notes>32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ＭＳ Ｐゴシック</vt:lpstr>
      <vt:lpstr>Times New Roman</vt:lpstr>
      <vt:lpstr>Calibri</vt:lpstr>
      <vt:lpstr>Wingdings</vt:lpstr>
      <vt:lpstr>Times</vt:lpstr>
      <vt:lpstr>Blank Presentation</vt:lpstr>
      <vt:lpstr>1_Blank Presentation</vt:lpstr>
      <vt:lpstr>PowerPoint Presentation</vt:lpstr>
      <vt:lpstr>¿Con qué emoción ve su panorama para el futuro?</vt:lpstr>
      <vt:lpstr>Lo que hace hoy puede tener un impacto en su panorama futuro</vt:lpstr>
      <vt:lpstr>Un beneficio valioso de su empleador</vt:lpstr>
      <vt:lpstr>Un beneficio valioso del gobierno</vt:lpstr>
      <vt:lpstr>Usted elige cuándo aprovechar una de las ventajas tributarias de su plan</vt:lpstr>
      <vt:lpstr>Aproveche ahorros adicionales de impuestos con el Crédito al ahorrador</vt:lpstr>
      <vt:lpstr>¡No deje que escusas nublen su panorama!</vt:lpstr>
      <vt:lpstr>Aun un poco puede sumar mucho </vt:lpstr>
      <vt:lpstr>Cómo una contribución paralela aumenta el efecto de bola de nieve</vt:lpstr>
      <vt:lpstr>Cómo establecer sus metas de ahorro</vt:lpstr>
      <vt:lpstr>Cómo establecer sus metas de ahorro</vt:lpstr>
      <vt:lpstr>Cómo Transamerica le puede ayudar a  aumentar sus ahorros automáticamente</vt:lpstr>
      <vt:lpstr>Aumente sus ahorros con regularidad</vt:lpstr>
      <vt:lpstr>Porqué no vale la pena demorar</vt:lpstr>
      <vt:lpstr>Porqué no vale la pena demorar</vt:lpstr>
      <vt:lpstr>Cómo puede tener acceso a su dinero</vt:lpstr>
      <vt:lpstr>Inversión de una sola elección a través de su plan</vt:lpstr>
      <vt:lpstr>Inversión de una sola elección a través de su plan</vt:lpstr>
      <vt:lpstr>Inversión de una sola elección a través de su plan</vt:lpstr>
      <vt:lpstr>Inversión de una sola elección a través de su plan</vt:lpstr>
      <vt:lpstr>Inversión de una sola elección a través de su plan</vt:lpstr>
      <vt:lpstr>Información importante: PortfolioXpress, Fondos de fecha especificada, Cuenta administrada (Managed Account), Fondos de asignación de activos</vt:lpstr>
      <vt:lpstr>Cómo su plan facilita el seguimiento y administración de sus inversiones</vt:lpstr>
      <vt:lpstr>Cómo su plan facilita mantenerse en camino</vt:lpstr>
      <vt:lpstr>Cómo su plan facilita mantenerse en camino</vt:lpstr>
      <vt:lpstr>Cómo su plan facilita encontrar ayuda profesional</vt:lpstr>
      <vt:lpstr>Cómo su plan facilita tomar acción</vt:lpstr>
      <vt:lpstr>Cómo su plan facilita tomar acción</vt:lpstr>
      <vt:lpstr>¡Mejore su panorama de jubilación hoy!</vt:lpstr>
      <vt:lpstr>Seleccione Like (Me Gusta) en nuestra página en: facebook.com/trsretire   </vt:lpstr>
      <vt:lpstr>Divulgación</vt:lpstr>
    </vt:vector>
  </TitlesOfParts>
  <Company>Adams &amp; Knight Communications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 the Plan Spanish</dc:title>
  <dc:creator>Karen Belletsky</dc:creator>
  <cp:lastModifiedBy>Guzman, Luis</cp:lastModifiedBy>
  <cp:revision>2661</cp:revision>
  <cp:lastPrinted>2011-02-11T16:27:55Z</cp:lastPrinted>
  <dcterms:created xsi:type="dcterms:W3CDTF">2011-01-03T14:48:48Z</dcterms:created>
  <dcterms:modified xsi:type="dcterms:W3CDTF">2014-07-18T22:12:57Z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0x0101004ED35032290E494287C9A20069113E2F</vt:lpwstr>
  </property>
</Properties>
</file>