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400" r:id="rId2"/>
    <p:sldId id="665" r:id="rId3"/>
    <p:sldId id="560" r:id="rId4"/>
    <p:sldId id="702" r:id="rId5"/>
    <p:sldId id="690" r:id="rId6"/>
    <p:sldId id="708" r:id="rId7"/>
    <p:sldId id="670" r:id="rId8"/>
    <p:sldId id="694" r:id="rId9"/>
    <p:sldId id="672" r:id="rId10"/>
    <p:sldId id="701" r:id="rId11"/>
    <p:sldId id="674" r:id="rId12"/>
    <p:sldId id="675" r:id="rId13"/>
    <p:sldId id="706" r:id="rId14"/>
    <p:sldId id="677" r:id="rId15"/>
    <p:sldId id="711" r:id="rId16"/>
    <p:sldId id="713" r:id="rId17"/>
    <p:sldId id="680" r:id="rId18"/>
    <p:sldId id="712" r:id="rId19"/>
    <p:sldId id="704" r:id="rId20"/>
    <p:sldId id="683" r:id="rId21"/>
    <p:sldId id="684" r:id="rId22"/>
    <p:sldId id="685" r:id="rId23"/>
    <p:sldId id="693" r:id="rId24"/>
    <p:sldId id="687" r:id="rId25"/>
    <p:sldId id="666" r:id="rId26"/>
    <p:sldId id="691" r:id="rId27"/>
    <p:sldId id="667" r:id="rId28"/>
    <p:sldId id="645" r:id="rId29"/>
    <p:sldId id="709" r:id="rId30"/>
    <p:sldId id="710" r:id="rId31"/>
    <p:sldId id="663" r:id="rId32"/>
    <p:sldId id="695" r:id="rId33"/>
    <p:sldId id="696" r:id="rId34"/>
    <p:sldId id="697" r:id="rId35"/>
    <p:sldId id="698" r:id="rId36"/>
    <p:sldId id="699" r:id="rId37"/>
    <p:sldId id="700" r:id="rId38"/>
    <p:sldId id="707" r:id="rId39"/>
  </p:sldIdLst>
  <p:sldSz cx="9144000" cy="6858000" type="screen4x3"/>
  <p:notesSz cx="6934200" cy="92329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sh, Lindsay" initials="W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B20"/>
    <a:srgbClr val="C60B20"/>
    <a:srgbClr val="FCFCFC"/>
    <a:srgbClr val="000000"/>
    <a:srgbClr val="D9D9D9"/>
    <a:srgbClr val="62838D"/>
    <a:srgbClr val="267DE6"/>
    <a:srgbClr val="920000"/>
    <a:srgbClr val="99663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70818" autoAdjust="0"/>
  </p:normalViewPr>
  <p:slideViewPr>
    <p:cSldViewPr showGuides="1">
      <p:cViewPr>
        <p:scale>
          <a:sx n="84" d="100"/>
          <a:sy n="84" d="100"/>
        </p:scale>
        <p:origin x="600" y="930"/>
      </p:cViewPr>
      <p:guideLst>
        <p:guide orient="horz" pos="3936"/>
        <p:guide orient="horz"/>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0"/>
    </p:cViewPr>
  </p:sorterViewPr>
  <p:notesViewPr>
    <p:cSldViewPr showGuides="1">
      <p:cViewPr varScale="1">
        <p:scale>
          <a:sx n="76" d="100"/>
          <a:sy n="76" d="100"/>
        </p:scale>
        <p:origin x="-2046" y="-10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243B8685-7D03-4995-80EC-8DE8B49082FC}" type="datetimeFigureOut">
              <a:rPr lang="en-US" smtClean="0"/>
              <a:pPr/>
              <a:t>4/17/2015</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737B3818-BE15-424F-A0BB-62144EDDEEFC}" type="slidenum">
              <a:rPr lang="en-US" smtClean="0"/>
              <a:pPr/>
              <a:t>‹#›</a:t>
            </a:fld>
            <a:endParaRPr lang="en-US" dirty="0"/>
          </a:p>
        </p:txBody>
      </p:sp>
    </p:spTree>
    <p:extLst>
      <p:ext uri="{BB962C8B-B14F-4D97-AF65-F5344CB8AC3E}">
        <p14:creationId xmlns:p14="http://schemas.microsoft.com/office/powerpoint/2010/main" val="237569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EDB7A025-96EE-42F2-B4B5-76FC0A4392FF}" type="datetimeFigureOut">
              <a:rPr lang="en-US" smtClean="0"/>
              <a:pPr/>
              <a:t>4/17/2015</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7CFF8E56-15DF-47AB-A9E3-F44ADACDA18A}" type="slidenum">
              <a:rPr lang="en-US" smtClean="0"/>
              <a:pPr/>
              <a:t>‹#›</a:t>
            </a:fld>
            <a:endParaRPr lang="en-US" dirty="0"/>
          </a:p>
        </p:txBody>
      </p:sp>
    </p:spTree>
    <p:extLst>
      <p:ext uri="{BB962C8B-B14F-4D97-AF65-F5344CB8AC3E}">
        <p14:creationId xmlns:p14="http://schemas.microsoft.com/office/powerpoint/2010/main" val="297634242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FD5F9DB-313E-8B46-A9A3-39AE5C884418}" type="slidenum">
              <a:rPr lang="en-US"/>
              <a:pPr/>
              <a:t>1</a:t>
            </a:fld>
            <a:endParaRPr lang="en-US" dirty="0"/>
          </a:p>
        </p:txBody>
      </p:sp>
      <p:sp>
        <p:nvSpPr>
          <p:cNvPr id="24579" name="Rectangle 2"/>
          <p:cNvSpPr>
            <a:spLocks noGrp="1" noRot="1" noChangeAspect="1" noTextEdit="1"/>
          </p:cNvSpPr>
          <p:nvPr>
            <p:ph type="sldImg"/>
          </p:nvPr>
        </p:nvSpPr>
        <p:spPr bwMode="auto">
          <a:noFill/>
          <a:ln>
            <a:solidFill>
              <a:srgbClr val="000000"/>
            </a:solidFill>
            <a:miter lim="800000"/>
            <a:headEnd/>
            <a:tailEnd/>
          </a:ln>
        </p:spPr>
      </p:sp>
      <p:sp>
        <p:nvSpPr>
          <p:cNvPr id="24580" name="Rectangle 3"/>
          <p:cNvSpPr>
            <a:spLocks noGrp="1"/>
          </p:cNvSpPr>
          <p:nvPr>
            <p:ph type="body" idx="1"/>
          </p:nvPr>
        </p:nvSpPr>
        <p:spPr bwMode="auto">
          <a:noFill/>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Welcome to Budgeting: The Power of “Change.” As we all know, budgeting can be hard. But it’s important to know why it’s necessary and what it can do for us.  Our goal today is to talk about budgeting in ways you’ll find personally useful, so this will be a very interactive meeting. I encourage you to participate and please ask questions.</a:t>
            </a:r>
          </a:p>
          <a:p>
            <a:r>
              <a:rPr lang="en-US" sz="1000" kern="1200" dirty="0" smtClean="0">
                <a:solidFill>
                  <a:schemeClr val="tx1"/>
                </a:solidFill>
                <a:effectLst/>
                <a:latin typeface="Arial" panose="020B0604020202020204" pitchFamily="34" charset="0"/>
                <a:ea typeface="+mn-ea"/>
                <a:cs typeface="Arial" panose="020B0604020202020204" pitchFamily="34" charset="0"/>
              </a:rPr>
              <a:t> </a:t>
            </a:r>
          </a:p>
          <a:p>
            <a:r>
              <a:rPr lang="en-US" sz="1000" kern="1200" dirty="0" smtClean="0">
                <a:solidFill>
                  <a:schemeClr val="tx1"/>
                </a:solidFill>
                <a:effectLst/>
                <a:latin typeface="Arial" panose="020B0604020202020204" pitchFamily="34" charset="0"/>
                <a:ea typeface="+mn-ea"/>
                <a:cs typeface="Arial" panose="020B0604020202020204" pitchFamily="34" charset="0"/>
              </a:rPr>
              <a:t>Speaking of questions, let’s kick off with this one …</a:t>
            </a:r>
          </a:p>
          <a:p>
            <a:endParaRPr lang="en-US" dirty="0" smtClean="0"/>
          </a:p>
          <a:p>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latin typeface="Arial" panose="020B0604020202020204" pitchFamily="34" charset="0"/>
                <a:ea typeface="+mn-ea"/>
                <a:cs typeface="Arial" panose="020B0604020202020204" pitchFamily="34" charset="0"/>
              </a:rPr>
              <a:t>How many of you are familiar with the term “compounding,” also known as compound interest? Albert Einstein called it the eighth wonder of the world. In simple terms, compounding can be thought of as “interest on interest.” It’s when your initial savings earns interest … and then that money (plus your initial savings) earns interest … and then all of </a:t>
            </a:r>
            <a:r>
              <a:rPr lang="en-US" sz="1000" i="1" kern="1200" dirty="0" smtClean="0">
                <a:solidFill>
                  <a:schemeClr val="tx1"/>
                </a:solidFill>
                <a:latin typeface="Arial" panose="020B0604020202020204" pitchFamily="34" charset="0"/>
                <a:ea typeface="+mn-ea"/>
                <a:cs typeface="Arial" panose="020B0604020202020204" pitchFamily="34" charset="0"/>
              </a:rPr>
              <a:t>that</a:t>
            </a:r>
            <a:r>
              <a:rPr lang="en-US" sz="1000" kern="1200" dirty="0" smtClean="0">
                <a:solidFill>
                  <a:schemeClr val="tx1"/>
                </a:solidFill>
                <a:latin typeface="Arial" panose="020B0604020202020204" pitchFamily="34" charset="0"/>
                <a:ea typeface="+mn-ea"/>
                <a:cs typeface="Arial" panose="020B0604020202020204" pitchFamily="34" charset="0"/>
              </a:rPr>
              <a:t> money (plus your initial savings) earns interest … etc., etc. </a:t>
            </a: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With compounding, the younger you start saving, the better. And the next best thing to starting early is starting now.</a:t>
            </a:r>
          </a:p>
          <a:p>
            <a:r>
              <a:rPr lang="en-US" sz="1000" kern="1200" dirty="0" smtClean="0">
                <a:solidFill>
                  <a:schemeClr val="tx1"/>
                </a:solidFill>
                <a:latin typeface="Arial" panose="020B0604020202020204" pitchFamily="34" charset="0"/>
                <a:ea typeface="+mn-ea"/>
                <a:cs typeface="Arial" panose="020B0604020202020204" pitchFamily="34" charset="0"/>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10</a:t>
            </a:fld>
            <a:endParaRPr lang="en-US" dirty="0"/>
          </a:p>
        </p:txBody>
      </p:sp>
    </p:spTree>
    <p:extLst>
      <p:ext uri="{BB962C8B-B14F-4D97-AF65-F5344CB8AC3E}">
        <p14:creationId xmlns:p14="http://schemas.microsoft.com/office/powerpoint/2010/main" val="409507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a:latin typeface="+mn-lt"/>
                <a:cs typeface="+mn-cs"/>
              </a:rPr>
              <a:t>What do you see in this picture? Go ahead … take a minute.</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11</a:t>
            </a:fld>
            <a:endParaRPr lang="en-US"/>
          </a:p>
        </p:txBody>
      </p:sp>
    </p:spTree>
    <p:extLst>
      <p:ext uri="{BB962C8B-B14F-4D97-AF65-F5344CB8AC3E}">
        <p14:creationId xmlns:p14="http://schemas.microsoft.com/office/powerpoint/2010/main" val="404814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mn-cs"/>
              </a:rPr>
              <a:t>Do you see the old woman? … or the young woman? They’re both here. A slight paradigm shift will reveal the alternate figure. Consider a similar paradigm shift when creating your household budget.  </a:t>
            </a:r>
          </a:p>
          <a:p>
            <a:r>
              <a:rPr lang="en-US" sz="1200" dirty="0">
                <a:latin typeface="+mn-lt"/>
                <a:cs typeface="+mn-cs"/>
              </a:rPr>
              <a:t> </a:t>
            </a:r>
          </a:p>
          <a:p>
            <a:r>
              <a:rPr lang="en-US" sz="1200" dirty="0">
                <a:latin typeface="+mn-lt"/>
                <a:cs typeface="+mn-cs"/>
              </a:rPr>
              <a:t>When asked to prepare a budget, most people will use the following logic: I earn X and I spend Y, so on a monthly basis I’m able to save Z. A better way to budget would be: I earn X and I want to save Z, so I will limit my additional monthly expenses to Y. </a:t>
            </a:r>
          </a:p>
          <a:p>
            <a:r>
              <a:rPr lang="en-US" sz="1200" dirty="0">
                <a:latin typeface="+mn-lt"/>
                <a:cs typeface="+mn-cs"/>
              </a:rPr>
              <a:t> </a:t>
            </a:r>
          </a:p>
          <a:p>
            <a:r>
              <a:rPr lang="en-US" sz="1200" dirty="0">
                <a:latin typeface="+mn-lt"/>
                <a:cs typeface="+mn-cs"/>
              </a:rPr>
              <a:t>The big point I’m making is this … (click to next slide)</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12</a:t>
            </a:fld>
            <a:endParaRPr lang="en-US"/>
          </a:p>
        </p:txBody>
      </p:sp>
    </p:spTree>
    <p:extLst>
      <p:ext uri="{BB962C8B-B14F-4D97-AF65-F5344CB8AC3E}">
        <p14:creationId xmlns:p14="http://schemas.microsoft.com/office/powerpoint/2010/main" val="157443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mn-cs"/>
              </a:rPr>
              <a:t>Your retirement savings must be part of your budget. </a:t>
            </a:r>
            <a:r>
              <a:rPr lang="en-US" sz="1200" i="1" dirty="0">
                <a:latin typeface="+mn-lt"/>
                <a:cs typeface="+mn-cs"/>
              </a:rPr>
              <a:t>This is crucial.</a:t>
            </a:r>
            <a:r>
              <a:rPr lang="en-US" sz="1200" dirty="0">
                <a:latin typeface="+mn-lt"/>
                <a:cs typeface="+mn-cs"/>
              </a:rPr>
              <a:t> These 4 basic steps can help.</a:t>
            </a:r>
          </a:p>
          <a:p>
            <a:r>
              <a:rPr lang="en-US" sz="1200" dirty="0">
                <a:latin typeface="+mn-lt"/>
                <a:cs typeface="+mn-cs"/>
              </a:rPr>
              <a:t>(Presenter to read 4 steps.)</a:t>
            </a:r>
          </a:p>
          <a:p>
            <a:r>
              <a:rPr lang="en-US" sz="1200" dirty="0">
                <a:latin typeface="+mn-lt"/>
                <a:cs typeface="+mn-cs"/>
              </a:rPr>
              <a:t> </a:t>
            </a:r>
          </a:p>
          <a:p>
            <a:r>
              <a:rPr lang="en-US" sz="1200" dirty="0">
                <a:latin typeface="+mn-lt"/>
                <a:cs typeface="+mn-cs"/>
              </a:rPr>
              <a:t>Just as you pay $1,500 to the bank for your mortgage, $250 to Honda for your car lease, and $60 to Verizon for your phone bill, you should pay Z amount to yourself for retirement. How much should Z be? Most experts say it should be </a:t>
            </a:r>
            <a:r>
              <a:rPr lang="en-US" sz="1200" i="1" dirty="0">
                <a:latin typeface="+mn-lt"/>
                <a:cs typeface="+mn-cs"/>
              </a:rPr>
              <a:t>a minimum of 10%</a:t>
            </a:r>
            <a:r>
              <a:rPr lang="en-US" sz="1200" dirty="0">
                <a:latin typeface="+mn-lt"/>
                <a:cs typeface="+mn-cs"/>
              </a:rPr>
              <a:t> of your take-home pay. </a:t>
            </a:r>
          </a:p>
          <a:p>
            <a:r>
              <a:rPr lang="en-US" sz="1200" dirty="0">
                <a:latin typeface="+mn-lt"/>
                <a:cs typeface="+mn-cs"/>
              </a:rPr>
              <a:t> </a:t>
            </a:r>
          </a:p>
          <a:p>
            <a:r>
              <a:rPr lang="en-US" sz="1200" dirty="0">
                <a:latin typeface="+mn-lt"/>
                <a:cs typeface="+mn-cs"/>
              </a:rPr>
              <a:t>Finding the right balance between living for today and saving for tomorrow can be tough. But if you develop the habit of paying yourself first, you’ll enjoy the benefits of financial security.</a:t>
            </a:r>
          </a:p>
          <a:p>
            <a:r>
              <a:rPr lang="en-US" sz="1200" dirty="0">
                <a:latin typeface="+mn-lt"/>
                <a:cs typeface="+mn-cs"/>
              </a:rPr>
              <a:t> </a:t>
            </a:r>
          </a:p>
          <a:p>
            <a:r>
              <a:rPr lang="en-US" sz="1200" dirty="0">
                <a:latin typeface="+mn-lt"/>
                <a:cs typeface="+mn-cs"/>
              </a:rPr>
              <a:t>How can you start creating a monthly budget? I’m glad you asked.</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13</a:t>
            </a:fld>
            <a:endParaRPr lang="en-US"/>
          </a:p>
        </p:txBody>
      </p:sp>
    </p:spTree>
    <p:extLst>
      <p:ext uri="{BB962C8B-B14F-4D97-AF65-F5344CB8AC3E}">
        <p14:creationId xmlns:p14="http://schemas.microsoft.com/office/powerpoint/2010/main" val="216174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000" b="1" i="0" kern="1200" dirty="0" smtClean="0">
                <a:solidFill>
                  <a:schemeClr val="tx1"/>
                </a:solidFill>
                <a:effectLst/>
                <a:latin typeface="Arial" panose="020B0604020202020204" pitchFamily="34" charset="0"/>
                <a:ea typeface="+mn-ea"/>
                <a:cs typeface="Arial" panose="020B0604020202020204" pitchFamily="34" charset="0"/>
              </a:rPr>
              <a:t>[RPC: Be sure to order these worksheets off WebCRD and pass them out before or after the presentation.] </a:t>
            </a:r>
            <a:endParaRPr lang="en-US" sz="1200" b="1" i="0" dirty="0" smtClean="0">
              <a:latin typeface="+mn-lt"/>
              <a:cs typeface="+mn-cs"/>
            </a:endParaRPr>
          </a:p>
          <a:p>
            <a:pPr defTabSz="923818">
              <a:defRPr/>
            </a:pPr>
            <a:endParaRPr lang="en-US" sz="1200" dirty="0" smtClean="0">
              <a:latin typeface="+mn-lt"/>
              <a:cs typeface="+mn-cs"/>
            </a:endParaRPr>
          </a:p>
          <a:p>
            <a:pPr defTabSz="923818">
              <a:defRPr/>
            </a:pPr>
            <a:r>
              <a:rPr lang="en-US" sz="1200" dirty="0" smtClean="0">
                <a:latin typeface="+mn-lt"/>
                <a:cs typeface="+mn-cs"/>
              </a:rPr>
              <a:t>This worksheet – Save More Now – will help you examine your essential and discretionary expenses, and where you stand at the end of each month – do you have enough money left over that you could potentially increase your savings rate? Or maybe you’re seeing a negative number at the end of the month, which means you need to think about ways to cut back – and that’s where this worksheet comes in… </a:t>
            </a:r>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14</a:t>
            </a:fld>
            <a:endParaRPr lang="en-US"/>
          </a:p>
        </p:txBody>
      </p:sp>
    </p:spTree>
    <p:extLst>
      <p:ext uri="{BB962C8B-B14F-4D97-AF65-F5344CB8AC3E}">
        <p14:creationId xmlns:p14="http://schemas.microsoft.com/office/powerpoint/2010/main" val="83899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smtClean="0">
                <a:latin typeface="+mn-lt"/>
                <a:cs typeface="+mn-cs"/>
              </a:rPr>
              <a:t>How Much Should I Spend can help you figure out how much you should spend on major items in your monthly budget. And it could help identify areas that should be trimmed back. They’re simple and easy to use. I urge you to spend some time with them. </a:t>
            </a:r>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15</a:t>
            </a:fld>
            <a:endParaRPr lang="en-US"/>
          </a:p>
        </p:txBody>
      </p:sp>
    </p:spTree>
    <p:extLst>
      <p:ext uri="{BB962C8B-B14F-4D97-AF65-F5344CB8AC3E}">
        <p14:creationId xmlns:p14="http://schemas.microsoft.com/office/powerpoint/2010/main" val="83899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latin typeface="+mn-lt"/>
                <a:cs typeface="+mn-cs"/>
              </a:rPr>
              <a:t>[OPTIONAL SLIDE]</a:t>
            </a:r>
          </a:p>
          <a:p>
            <a:endParaRPr lang="en-US" sz="1200" dirty="0">
              <a:latin typeface="+mn-lt"/>
              <a:cs typeface="+mn-cs"/>
            </a:endParaRPr>
          </a:p>
          <a:p>
            <a:r>
              <a:rPr lang="en-US" sz="1200" dirty="0">
                <a:latin typeface="+mn-lt"/>
                <a:cs typeface="+mn-cs"/>
              </a:rPr>
              <a:t>Here’s </a:t>
            </a:r>
            <a:r>
              <a:rPr lang="en-US" sz="1200" dirty="0" smtClean="0">
                <a:latin typeface="+mn-lt"/>
                <a:cs typeface="+mn-cs"/>
              </a:rPr>
              <a:t>another way to make a budget: </a:t>
            </a:r>
            <a:r>
              <a:rPr lang="en-US" sz="1200" dirty="0">
                <a:latin typeface="+mn-lt"/>
                <a:cs typeface="+mn-cs"/>
              </a:rPr>
              <a:t>get a bunch of envelopes. On each one, write the name of a big item—stuff like groceries, restaurants, entertainment, gas, and clothing.</a:t>
            </a:r>
          </a:p>
          <a:p>
            <a:r>
              <a:rPr lang="en-US" sz="1200" dirty="0">
                <a:latin typeface="+mn-lt"/>
                <a:cs typeface="+mn-cs"/>
              </a:rPr>
              <a:t> </a:t>
            </a:r>
          </a:p>
          <a:p>
            <a:r>
              <a:rPr lang="en-US" sz="1200" dirty="0">
                <a:latin typeface="+mn-lt"/>
                <a:cs typeface="+mn-cs"/>
              </a:rPr>
              <a:t>Let’s say you budget $400 a month for groceries. When you get your first paycheck of the month, write yourself a check for $200, cash it, and put the cash in the envelope labeled “Groceries.” When you get paid again, write another $200 check. That’s your $400 for the month for food. No money comes out of that envelope except to pay for groceries. If you have $100 in the envelope and you run up a bill for $120, take some things out of the cart. Put any change back in the envelope. If you want to go to the store but don’t have enough money, then raid the fridge for leftovers. </a:t>
            </a:r>
          </a:p>
          <a:p>
            <a:r>
              <a:rPr lang="en-US" sz="1200" dirty="0">
                <a:latin typeface="+mn-lt"/>
                <a:cs typeface="+mn-cs"/>
              </a:rPr>
              <a:t> </a:t>
            </a:r>
          </a:p>
          <a:p>
            <a:r>
              <a:rPr lang="en-US" sz="1200" dirty="0">
                <a:latin typeface="+mn-lt"/>
                <a:cs typeface="+mn-cs"/>
              </a:rPr>
              <a:t>When the money runs out of an envelope, don’t spend any more until new money goes in there. If you have money left over in an envelope at the end of the month, congratulations! It’s okay to celebrate—within reason. Reward yourself if you’d like by going out to dinner or rolling the money over to the next month so you have a bigger food budget.</a:t>
            </a:r>
          </a:p>
          <a:p>
            <a:r>
              <a:rPr lang="en-US" sz="1200" dirty="0">
                <a:latin typeface="+mn-lt"/>
                <a:cs typeface="+mn-cs"/>
              </a:rPr>
              <a:t> </a:t>
            </a:r>
          </a:p>
          <a:p>
            <a:r>
              <a:rPr lang="en-US" sz="1200" dirty="0">
                <a:latin typeface="+mn-lt"/>
                <a:cs typeface="+mn-cs"/>
              </a:rPr>
              <a:t>Important: Don’t shift money from one envelope to another. It can be tempting. For example, if you use up all your “Eating Out” money, you may want to reach for the one marked “Clothing.” Please don’t do it! The purpose of envelope budgeting is to curb your spending and teach you discipline. It may not be easy—but it works. There’s even an online version …</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16</a:t>
            </a:fld>
            <a:endParaRPr lang="en-US"/>
          </a:p>
        </p:txBody>
      </p:sp>
    </p:spTree>
    <p:extLst>
      <p:ext uri="{BB962C8B-B14F-4D97-AF65-F5344CB8AC3E}">
        <p14:creationId xmlns:p14="http://schemas.microsoft.com/office/powerpoint/2010/main" val="52823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a:latin typeface="+mn-lt"/>
                <a:cs typeface="+mn-cs"/>
              </a:rPr>
              <a:t>If you go online, you’ll find lots of sites and apps that can help you create a budget and save. Some, but not all, are free. Please keep in mind Transamerica is not endorsing any of these tools—we’re sharing this information because it may be useful. </a:t>
            </a:r>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17</a:t>
            </a:fld>
            <a:endParaRPr lang="en-US"/>
          </a:p>
        </p:txBody>
      </p:sp>
    </p:spTree>
    <p:extLst>
      <p:ext uri="{BB962C8B-B14F-4D97-AF65-F5344CB8AC3E}">
        <p14:creationId xmlns:p14="http://schemas.microsoft.com/office/powerpoint/2010/main" val="348671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a:latin typeface="+mn-lt"/>
                <a:cs typeface="+mn-cs"/>
              </a:rPr>
              <a:t>One tip that can help you live on a budget is to not use your credit cards—or at the very least, use them wisely. I know … our society is becoming more and more cashless and it may be impossible to abandon your credit cards. But paying in cash—and using your debit card instead of your credit card—will put you in touch with your expenses and make them real. Credit cards make spending easy because you don’t see the money leaving your wallet. Try, as much as possible, to not use your credit cards. However …</a:t>
            </a:r>
          </a:p>
          <a:p>
            <a:pPr defTabSz="923818">
              <a:defRPr/>
            </a:pPr>
            <a:endParaRPr lang="en-US" sz="1200" dirty="0">
              <a:latin typeface="+mn-lt"/>
              <a:cs typeface="+mn-cs"/>
            </a:endParaRPr>
          </a:p>
          <a:p>
            <a:pPr defTabSz="923818">
              <a:defRPr/>
            </a:pPr>
            <a:r>
              <a:rPr lang="en-US" sz="1200" dirty="0">
                <a:latin typeface="+mn-lt"/>
                <a:cs typeface="+mn-cs"/>
              </a:rPr>
              <a:t>If you’re disciplined and don’t overspend, there could be benefits to using credit cards. I have a friend who was determined to go on a vacation to Europe. Plane tickets are expensive—she knew they were not in her budget. But she and her husband decided to use a credit card with a miles program. They put all their regular shopping on the card—groceries, the occasional movie, everything—</a:t>
            </a:r>
            <a:r>
              <a:rPr lang="en-US" sz="1200" i="1" dirty="0">
                <a:latin typeface="+mn-lt"/>
                <a:cs typeface="+mn-cs"/>
              </a:rPr>
              <a:t>and </a:t>
            </a:r>
            <a:r>
              <a:rPr lang="en-US" sz="1200" dirty="0">
                <a:latin typeface="+mn-lt"/>
                <a:cs typeface="+mn-cs"/>
              </a:rPr>
              <a:t>paid it off every month. It took three years, but they’re going to Italy this summer with </a:t>
            </a:r>
            <a:r>
              <a:rPr lang="en-US" sz="1200" i="1" dirty="0">
                <a:latin typeface="+mn-lt"/>
                <a:cs typeface="+mn-cs"/>
              </a:rPr>
              <a:t>free</a:t>
            </a:r>
            <a:r>
              <a:rPr lang="en-US" sz="1200" dirty="0">
                <a:latin typeface="+mn-lt"/>
                <a:cs typeface="+mn-cs"/>
              </a:rPr>
              <a:t> plane tickets thanks to their smart use of credit cards. </a:t>
            </a:r>
            <a:r>
              <a:rPr lang="en-US" sz="1200" dirty="0" smtClean="0">
                <a:latin typeface="+mn-lt"/>
                <a:cs typeface="+mn-cs"/>
              </a:rPr>
              <a:t> </a:t>
            </a:r>
            <a:r>
              <a:rPr lang="en-US" sz="1200" b="1" dirty="0" smtClean="0">
                <a:latin typeface="+mn-lt"/>
                <a:cs typeface="+mn-cs"/>
              </a:rPr>
              <a:t>[RPC:</a:t>
            </a:r>
            <a:r>
              <a:rPr lang="en-US" sz="1200" b="1" baseline="0" dirty="0" smtClean="0">
                <a:latin typeface="+mn-lt"/>
                <a:cs typeface="+mn-cs"/>
              </a:rPr>
              <a:t> </a:t>
            </a:r>
            <a:r>
              <a:rPr lang="en-US" sz="1000" b="1" kern="1200" dirty="0" smtClean="0">
                <a:solidFill>
                  <a:schemeClr val="tx1"/>
                </a:solidFill>
                <a:effectLst/>
                <a:latin typeface="Arial" panose="020B0604020202020204" pitchFamily="34" charset="0"/>
                <a:ea typeface="+mn-ea"/>
                <a:cs typeface="Arial" panose="020B0604020202020204" pitchFamily="34" charset="0"/>
              </a:rPr>
              <a:t>ask if anyone else has “positive” credit card stories like this.] </a:t>
            </a:r>
            <a:endParaRPr lang="en-US" sz="1200" b="1" dirty="0">
              <a:latin typeface="+mn-lt"/>
              <a:cs typeface="+mn-cs"/>
            </a:endParaRPr>
          </a:p>
          <a:p>
            <a:endParaRPr lang="en-US" b="0" dirty="0"/>
          </a:p>
        </p:txBody>
      </p:sp>
      <p:sp>
        <p:nvSpPr>
          <p:cNvPr id="4" name="Slide Number Placeholder 3"/>
          <p:cNvSpPr>
            <a:spLocks noGrp="1"/>
          </p:cNvSpPr>
          <p:nvPr>
            <p:ph type="sldNum" sz="quarter" idx="10"/>
          </p:nvPr>
        </p:nvSpPr>
        <p:spPr/>
        <p:txBody>
          <a:bodyPr/>
          <a:lstStyle/>
          <a:p>
            <a:fld id="{10C99956-6141-49DB-88E6-002A9BF46C20}" type="slidenum">
              <a:rPr lang="en-US" smtClean="0"/>
              <a:t>18</a:t>
            </a:fld>
            <a:endParaRPr lang="en-US"/>
          </a:p>
        </p:txBody>
      </p:sp>
    </p:spTree>
    <p:extLst>
      <p:ext uri="{BB962C8B-B14F-4D97-AF65-F5344CB8AC3E}">
        <p14:creationId xmlns:p14="http://schemas.microsoft.com/office/powerpoint/2010/main" val="188951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000" kern="1200" dirty="0" smtClean="0">
                <a:solidFill>
                  <a:schemeClr val="tx1"/>
                </a:solidFill>
                <a:latin typeface="Arial" panose="020B0604020202020204" pitchFamily="34" charset="0"/>
                <a:ea typeface="+mn-ea"/>
                <a:cs typeface="Arial" panose="020B0604020202020204" pitchFamily="34" charset="0"/>
              </a:rPr>
              <a:t>Budgeting takes discipline. Here’s an exercise that will help build it: For an entire month, keep a written record of every dollar and dime you spend. Ask for receipts of</a:t>
            </a:r>
            <a:r>
              <a:rPr lang="en-US" sz="1000" i="1" kern="1200" dirty="0" smtClean="0">
                <a:solidFill>
                  <a:schemeClr val="tx1"/>
                </a:solidFill>
                <a:latin typeface="Arial" panose="020B0604020202020204" pitchFamily="34" charset="0"/>
                <a:ea typeface="+mn-ea"/>
                <a:cs typeface="Arial" panose="020B0604020202020204" pitchFamily="34" charset="0"/>
              </a:rPr>
              <a:t> everything</a:t>
            </a:r>
            <a:r>
              <a:rPr lang="en-US" sz="1000" kern="1200" dirty="0" smtClean="0">
                <a:solidFill>
                  <a:schemeClr val="tx1"/>
                </a:solidFill>
                <a:latin typeface="Arial" panose="020B0604020202020204" pitchFamily="34" charset="0"/>
                <a:ea typeface="+mn-ea"/>
                <a:cs typeface="Arial" panose="020B0604020202020204" pitchFamily="34" charset="0"/>
              </a:rPr>
              <a:t>, and save them. At the end of the month, examine your spending record, along with your credit card statement. What you’ll see is not only how you spend money, but how you may be wasting it.</a:t>
            </a:r>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19</a:t>
            </a:fld>
            <a:endParaRPr lang="en-US" dirty="0"/>
          </a:p>
        </p:txBody>
      </p:sp>
    </p:spTree>
    <p:extLst>
      <p:ext uri="{BB962C8B-B14F-4D97-AF65-F5344CB8AC3E}">
        <p14:creationId xmlns:p14="http://schemas.microsoft.com/office/powerpoint/2010/main" val="384253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FD5F9DB-313E-8B46-A9A3-39AE5C884418}" type="slidenum">
              <a:rPr lang="en-US"/>
              <a:pPr/>
              <a:t>2</a:t>
            </a:fld>
            <a:endParaRPr lang="en-US" dirty="0"/>
          </a:p>
        </p:txBody>
      </p:sp>
      <p:sp>
        <p:nvSpPr>
          <p:cNvPr id="24579" name="Rectangle 2"/>
          <p:cNvSpPr>
            <a:spLocks noGrp="1" noRot="1" noChangeAspect="1" noTextEdit="1"/>
          </p:cNvSpPr>
          <p:nvPr>
            <p:ph type="sldImg"/>
          </p:nvPr>
        </p:nvSpPr>
        <p:spPr bwMode="auto">
          <a:noFill/>
          <a:ln>
            <a:solidFill>
              <a:srgbClr val="000000"/>
            </a:solidFill>
            <a:miter lim="800000"/>
            <a:headEnd/>
            <a:tailEnd/>
          </a:ln>
        </p:spPr>
      </p:sp>
      <p:sp>
        <p:nvSpPr>
          <p:cNvPr id="24580" name="Rectangle 3"/>
          <p:cNvSpPr>
            <a:spLocks noGrp="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Why even talk about budgeting?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To help us make small spending changes that can make a big difference in our savings and in our lives—especially in our financial well-being.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mn-cs"/>
              </a:rPr>
              <a:t>When you go shopping—especially for something not essential—figure out how many hours of work it will take to earn what the item will cost. Then ask yourself this simple question: Is it really worth it? Is the item worth all the hours you’ll have to work in order to earn it?</a:t>
            </a:r>
          </a:p>
          <a:p>
            <a:endParaRPr lang="en-US" sz="1200" dirty="0">
              <a:latin typeface="+mn-lt"/>
              <a:cs typeface="+mn-cs"/>
            </a:endParaRPr>
          </a:p>
          <a:p>
            <a:r>
              <a:rPr lang="en-US" sz="1200" dirty="0">
                <a:latin typeface="+mn-lt"/>
                <a:cs typeface="+mn-cs"/>
              </a:rPr>
              <a:t>For example:  If you want to buy a guitar for $300 and you earn $15/hour, then the guitar will cost you 20 hours of working.</a:t>
            </a:r>
          </a:p>
          <a:p>
            <a:r>
              <a:rPr lang="en-US" sz="1200" dirty="0">
                <a:latin typeface="+mn-lt"/>
                <a:cs typeface="+mn-cs"/>
              </a:rPr>
              <a:t>If you want to take a $1,500 vacation and earn $25/hour, then the vacation will cost you 60 hours, or a week and a half of working.</a:t>
            </a:r>
          </a:p>
          <a:p>
            <a:r>
              <a:rPr lang="en-US" sz="1200" dirty="0">
                <a:latin typeface="+mn-lt"/>
                <a:cs typeface="+mn-cs"/>
              </a:rPr>
              <a:t> </a:t>
            </a:r>
          </a:p>
          <a:p>
            <a:r>
              <a:rPr lang="en-US" sz="1200" dirty="0">
                <a:latin typeface="+mn-lt"/>
                <a:cs typeface="+mn-cs"/>
              </a:rPr>
              <a:t>Saving even small amounts of money is important. Here’s a big reason why …</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20</a:t>
            </a:fld>
            <a:endParaRPr lang="en-US"/>
          </a:p>
        </p:txBody>
      </p:sp>
    </p:spTree>
    <p:extLst>
      <p:ext uri="{BB962C8B-B14F-4D97-AF65-F5344CB8AC3E}">
        <p14:creationId xmlns:p14="http://schemas.microsoft.com/office/powerpoint/2010/main" val="245879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mn-lt"/>
                <a:cs typeface="+mn-cs"/>
              </a:rPr>
              <a:t>[RPC: </a:t>
            </a:r>
            <a:r>
              <a:rPr lang="en-US" sz="1000" b="1" kern="1200" dirty="0" smtClean="0">
                <a:solidFill>
                  <a:schemeClr val="tx1"/>
                </a:solidFill>
                <a:effectLst/>
                <a:latin typeface="Arial" panose="020B0604020202020204" pitchFamily="34" charset="0"/>
                <a:ea typeface="+mn-ea"/>
                <a:cs typeface="Arial" panose="020B0604020202020204" pitchFamily="34" charset="0"/>
              </a:rPr>
              <a:t>ask how much time they think their emergency fund should cover.] </a:t>
            </a:r>
            <a:endParaRPr lang="en-US" sz="1200" b="1" dirty="0" smtClean="0">
              <a:latin typeface="+mn-lt"/>
              <a:cs typeface="+mn-cs"/>
            </a:endParaRPr>
          </a:p>
          <a:p>
            <a:endParaRPr lang="en-US" sz="1200" dirty="0" smtClean="0">
              <a:latin typeface="+mn-lt"/>
              <a:cs typeface="+mn-cs"/>
            </a:endParaRPr>
          </a:p>
          <a:p>
            <a:r>
              <a:rPr lang="en-US" sz="1200" dirty="0" smtClean="0">
                <a:latin typeface="+mn-lt"/>
                <a:cs typeface="+mn-cs"/>
              </a:rPr>
              <a:t>With </a:t>
            </a:r>
            <a:r>
              <a:rPr lang="en-US" sz="1200" dirty="0">
                <a:latin typeface="+mn-lt"/>
                <a:cs typeface="+mn-cs"/>
              </a:rPr>
              <a:t>the money you have on hand, how long could you last if you lost your job tomorrow? If you don’t have an emergency fund, building one is very important. How much money should be in it? </a:t>
            </a:r>
            <a:r>
              <a:rPr lang="en-US" sz="1200" i="1" dirty="0">
                <a:latin typeface="+mn-lt"/>
                <a:cs typeface="+mn-cs"/>
              </a:rPr>
              <a:t>In a two-income household, your emergency fund should equal 3 to 6 months of expenses. In a one-income household, it should equal 6 to 12 months of expenses.</a:t>
            </a:r>
            <a:r>
              <a:rPr lang="en-US" sz="1200" dirty="0">
                <a:latin typeface="+mn-lt"/>
                <a:cs typeface="+mn-cs"/>
              </a:rPr>
              <a:t> Emergencies happen—your emergency fund may help you get through them without going into debt.</a:t>
            </a:r>
          </a:p>
          <a:p>
            <a:r>
              <a:rPr lang="en-US" sz="1200" dirty="0">
                <a:latin typeface="+mn-lt"/>
                <a:cs typeface="+mn-cs"/>
              </a:rPr>
              <a:t> </a:t>
            </a:r>
          </a:p>
          <a:p>
            <a:r>
              <a:rPr lang="en-US" sz="1200" dirty="0">
                <a:latin typeface="+mn-lt"/>
                <a:cs typeface="+mn-cs"/>
              </a:rPr>
              <a:t>How can you start saving money immediately? Here are some tried and true methods.</a:t>
            </a:r>
          </a:p>
          <a:p>
            <a:r>
              <a:rPr lang="en-US" sz="1200" dirty="0">
                <a:latin typeface="+mn-lt"/>
                <a:cs typeface="+mn-cs"/>
              </a:rPr>
              <a:t> </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21</a:t>
            </a:fld>
            <a:endParaRPr lang="en-US"/>
          </a:p>
        </p:txBody>
      </p:sp>
    </p:spTree>
    <p:extLst>
      <p:ext uri="{BB962C8B-B14F-4D97-AF65-F5344CB8AC3E}">
        <p14:creationId xmlns:p14="http://schemas.microsoft.com/office/powerpoint/2010/main" val="4287856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a:latin typeface="+mn-lt"/>
                <a:cs typeface="+mn-cs"/>
              </a:rPr>
              <a:t>If you go online and Google “how to save money” you’ll find dozens and dozens of tips—here are a just few. It’s important to always look at your spending for ways to save. Who has another saving tip they want to share with the group? </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22</a:t>
            </a:fld>
            <a:endParaRPr lang="en-US"/>
          </a:p>
        </p:txBody>
      </p:sp>
    </p:spTree>
    <p:extLst>
      <p:ext uri="{BB962C8B-B14F-4D97-AF65-F5344CB8AC3E}">
        <p14:creationId xmlns:p14="http://schemas.microsoft.com/office/powerpoint/2010/main" val="416393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a:latin typeface="+mn-lt"/>
                <a:cs typeface="+mn-cs"/>
              </a:rPr>
              <a:t>Abraham Lincoln said, “You cannot escape the responsibility of tomorrow by evading it today.” There are lots of obstacles to budgeting and saving—most can be overcome. What are some of </a:t>
            </a:r>
            <a:r>
              <a:rPr lang="en-US" sz="1200" i="1" dirty="0">
                <a:latin typeface="+mn-lt"/>
                <a:cs typeface="+mn-cs"/>
              </a:rPr>
              <a:t>your</a:t>
            </a:r>
            <a:r>
              <a:rPr lang="en-US" sz="1200" dirty="0">
                <a:latin typeface="+mn-lt"/>
                <a:cs typeface="+mn-cs"/>
              </a:rPr>
              <a:t> reasons for not budgeting and saving?</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23</a:t>
            </a:fld>
            <a:endParaRPr lang="en-US"/>
          </a:p>
        </p:txBody>
      </p:sp>
    </p:spTree>
    <p:extLst>
      <p:ext uri="{BB962C8B-B14F-4D97-AF65-F5344CB8AC3E}">
        <p14:creationId xmlns:p14="http://schemas.microsoft.com/office/powerpoint/2010/main" val="324230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a:latin typeface="+mn-lt"/>
                <a:cs typeface="+mn-cs"/>
              </a:rPr>
              <a:t>Ultimately, how you spend, how you budget, and how you save is up to you. (I know … your spouse has a big say in these matters!) You’re the one who has to decide how seriously you’re going to take this. It’s your life. It’s your retirement. The more thought and effort you’re willing to put into budgeting and saving, the more successful you’ll be.</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24</a:t>
            </a:fld>
            <a:endParaRPr lang="en-US"/>
          </a:p>
        </p:txBody>
      </p:sp>
    </p:spTree>
    <p:extLst>
      <p:ext uri="{BB962C8B-B14F-4D97-AF65-F5344CB8AC3E}">
        <p14:creationId xmlns:p14="http://schemas.microsoft.com/office/powerpoint/2010/main" val="915860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notes:</a:t>
            </a:r>
          </a:p>
          <a:p>
            <a:endParaRPr lang="en-US" dirty="0" smtClean="0"/>
          </a:p>
          <a:p>
            <a:r>
              <a:rPr lang="en-US" dirty="0" smtClean="0"/>
              <a:t>I’d also like to mention some of the many ways Transamerica can help you prepare for retirement.</a:t>
            </a:r>
          </a:p>
          <a:p>
            <a:endParaRPr lang="en-US" dirty="0" smtClean="0"/>
          </a:p>
          <a:p>
            <a:r>
              <a:rPr lang="en-US" dirty="0" smtClean="0"/>
              <a:t>Easy Access - log on any time to [my.trsretire.com] [TA-Retirement.com] [custom URL] to access your account. </a:t>
            </a:r>
          </a:p>
          <a:p>
            <a:endParaRPr lang="en-US" dirty="0" smtClean="0"/>
          </a:p>
          <a:p>
            <a:r>
              <a:rPr lang="en-US" i="1" dirty="0" err="1" smtClean="0"/>
              <a:t>OnTrack</a:t>
            </a:r>
            <a:r>
              <a:rPr lang="en-US" baseline="30000" dirty="0" smtClean="0"/>
              <a:t>®</a:t>
            </a:r>
            <a:r>
              <a:rPr lang="en-US" dirty="0" smtClean="0"/>
              <a:t> – a comprehensive online tool that gives you a personalized look at your finances and shows if you’re on course toward meeting your goals. Everyone in a Transamerica retirement plan can tell if they are on track to meet their goals</a:t>
            </a:r>
            <a:r>
              <a:rPr lang="en-US" baseline="0" dirty="0" smtClean="0"/>
              <a:t> by using this tool. </a:t>
            </a:r>
            <a:endParaRPr lang="en-US" dirty="0" smtClean="0"/>
          </a:p>
          <a:p>
            <a:endParaRPr lang="en-US" dirty="0" smtClean="0"/>
          </a:p>
          <a:p>
            <a:r>
              <a:rPr lang="en-US" dirty="0" smtClean="0"/>
              <a:t>Calculators and apps – easy to use online tools and apps that tailor advice to your needs, no matter where you are in your journey to retirement.  </a:t>
            </a:r>
          </a:p>
          <a:p>
            <a:endParaRPr lang="en-US" dirty="0" smtClean="0"/>
          </a:p>
          <a:p>
            <a:r>
              <a:rPr lang="en-US" dirty="0" smtClean="0"/>
              <a:t>Trained experts for personalized help –  I’m here for you as a resource, and am happy to help you one-on-one with some the big and little decisions you’ll need to make on the road to retirement. </a:t>
            </a:r>
          </a:p>
          <a:p>
            <a:endParaRPr lang="en-US" dirty="0" smtClean="0"/>
          </a:p>
          <a:p>
            <a:r>
              <a:rPr lang="en-US" dirty="0" smtClean="0"/>
              <a:t>IF THE PLAN INCLUDES AUTO-INCREASE, mention that your contributions will increase automatically every year.  IF NO</a:t>
            </a:r>
            <a:r>
              <a:rPr lang="en-US" baseline="0" dirty="0" smtClean="0"/>
              <a:t> AUTO-INCREASE, delete the disclosure in the slide. </a:t>
            </a:r>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25</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I’d like to close by asking you to please not wait to take action. (Presenter to read actions on slide.)</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26</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Thank you all for attending. (If time permits:) Are there any questions? </a:t>
            </a:r>
            <a:r>
              <a:rPr lang="en-US" sz="1000" i="1" kern="1200" dirty="0" smtClean="0">
                <a:solidFill>
                  <a:schemeClr val="tx1"/>
                </a:solidFill>
                <a:effectLst/>
                <a:latin typeface="Arial" panose="020B0604020202020204" pitchFamily="34" charset="0"/>
                <a:ea typeface="+mn-ea"/>
                <a:cs typeface="Arial" panose="020B0604020202020204" pitchFamily="34" charset="0"/>
              </a:rPr>
              <a:t>(Remember to offer the two worksheets.)</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27</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28</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29</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goals are pretty simple. We’ll talk about:</a:t>
            </a:r>
          </a:p>
          <a:p>
            <a:pPr marL="171450" indent="-171450">
              <a:buFont typeface="Arial" panose="020B0604020202020204" pitchFamily="34" charset="0"/>
              <a:buChar char="•"/>
            </a:pPr>
            <a:r>
              <a:rPr lang="en-US" dirty="0" smtClean="0"/>
              <a:t>The</a:t>
            </a:r>
            <a:r>
              <a:rPr lang="en-US" baseline="0" dirty="0" smtClean="0"/>
              <a:t> benefits of budgeting</a:t>
            </a:r>
          </a:p>
          <a:p>
            <a:pPr marL="171450" indent="-171450">
              <a:buFont typeface="Arial" panose="020B0604020202020204" pitchFamily="34" charset="0"/>
              <a:buChar char="•"/>
            </a:pPr>
            <a:r>
              <a:rPr lang="en-US" baseline="0" dirty="0" smtClean="0"/>
              <a:t>We’ll take a closer look at what your spending habits are </a:t>
            </a:r>
          </a:p>
          <a:p>
            <a:pPr marL="171450" indent="-171450">
              <a:buFont typeface="Arial" panose="020B0604020202020204" pitchFamily="34" charset="0"/>
              <a:buChar char="•"/>
            </a:pPr>
            <a:r>
              <a:rPr lang="en-US" baseline="0" dirty="0" smtClean="0"/>
              <a:t>We’ll discuss strategies for making and sticking to a budget</a:t>
            </a:r>
          </a:p>
          <a:p>
            <a:pPr marL="171450" indent="-171450">
              <a:buFont typeface="Arial" panose="020B0604020202020204" pitchFamily="34" charset="0"/>
              <a:buChar char="•"/>
            </a:pPr>
            <a:r>
              <a:rPr lang="en-US" baseline="0" dirty="0" smtClean="0"/>
              <a:t>And last but not least – I’ll tell you how Transamerica can help. </a:t>
            </a:r>
            <a:endParaRPr lang="en-US"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30</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b="1" i="0" baseline="0" dirty="0" smtClean="0"/>
              <a:t>RPC: choose one URL and one phone number to insert to slide:</a:t>
            </a:r>
          </a:p>
          <a:p>
            <a:pPr defTabSz="923722">
              <a:defRPr/>
            </a:pPr>
            <a:endParaRPr lang="en-US" b="1" i="0" baseline="0" dirty="0" smtClean="0"/>
          </a:p>
          <a:p>
            <a:pPr defTabSz="923722">
              <a:defRPr/>
            </a:pPr>
            <a:r>
              <a:rPr lang="en-US" dirty="0" smtClean="0">
                <a:solidFill>
                  <a:schemeClr val="bg1"/>
                </a:solidFill>
              </a:rPr>
              <a:t>my.trsretire.com </a:t>
            </a:r>
            <a:r>
              <a:rPr lang="en-US" b="1" dirty="0" smtClean="0">
                <a:solidFill>
                  <a:schemeClr val="bg1"/>
                </a:solidFill>
              </a:rPr>
              <a:t>or</a:t>
            </a:r>
            <a:r>
              <a:rPr lang="en-US" dirty="0" smtClean="0">
                <a:solidFill>
                  <a:schemeClr val="bg1"/>
                </a:solidFill>
              </a:rPr>
              <a:t> TA-retirement.com </a:t>
            </a:r>
            <a:r>
              <a:rPr lang="en-US" b="1" dirty="0" smtClean="0">
                <a:solidFill>
                  <a:schemeClr val="bg1"/>
                </a:solidFill>
              </a:rPr>
              <a:t>or</a:t>
            </a:r>
            <a:r>
              <a:rPr lang="en-US" dirty="0" smtClean="0">
                <a:solidFill>
                  <a:schemeClr val="bg1"/>
                </a:solidFill>
              </a:rPr>
              <a:t> custom URL</a:t>
            </a:r>
          </a:p>
          <a:p>
            <a:pPr defTabSz="923722">
              <a:defRPr/>
            </a:pPr>
            <a:endParaRPr lang="en-US" b="1" i="0" baseline="0" dirty="0" smtClean="0"/>
          </a:p>
          <a:p>
            <a:pPr defTabSz="923722">
              <a:defRPr/>
            </a:pPr>
            <a:r>
              <a:rPr lang="pt-BR" b="0" i="0" baseline="0" dirty="0" smtClean="0"/>
              <a:t>IM: 800-755-5801  (or custom #)</a:t>
            </a:r>
          </a:p>
          <a:p>
            <a:pPr defTabSz="923722">
              <a:defRPr/>
            </a:pPr>
            <a:r>
              <a:rPr lang="pt-BR" b="0" i="0" baseline="0" smtClean="0"/>
              <a:t>EM: 800- 401-8726 </a:t>
            </a:r>
          </a:p>
          <a:p>
            <a:pPr defTabSz="923722">
              <a:defRPr/>
            </a:pPr>
            <a:endParaRPr lang="en-US" b="1" i="0" baseline="0" dirty="0" smtClean="0"/>
          </a:p>
          <a:p>
            <a:pPr defTabSz="923722">
              <a:defRPr/>
            </a:pPr>
            <a:endParaRPr lang="en-US" b="1"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31</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the </a:t>
            </a:r>
            <a:r>
              <a:rPr lang="en-US" b="1" baseline="0" dirty="0" smtClean="0"/>
              <a:t>icon to go back to the main slide.]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notes:</a:t>
            </a:r>
          </a:p>
          <a:p>
            <a:endParaRPr lang="en-US" sz="1000" b="1" kern="1200" dirty="0" smtClean="0">
              <a:solidFill>
                <a:schemeClr val="tx1"/>
              </a:solidFill>
              <a:latin typeface="Arial" panose="020B0604020202020204" pitchFamily="34" charset="0"/>
              <a:ea typeface="+mn-ea"/>
              <a:cs typeface="Arial" panose="020B0604020202020204" pitchFamily="34" charset="0"/>
            </a:endParaRPr>
          </a:p>
          <a:p>
            <a:r>
              <a:rPr lang="en-US" sz="1000" b="1" kern="1200" dirty="0" smtClean="0">
                <a:solidFill>
                  <a:schemeClr val="tx1"/>
                </a:solidFill>
                <a:latin typeface="Arial" panose="020B0604020202020204" pitchFamily="34" charset="0"/>
                <a:ea typeface="+mn-ea"/>
                <a:cs typeface="Arial" panose="020B0604020202020204" pitchFamily="34" charset="0"/>
              </a:rPr>
              <a:t>GROCERIES</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Weekly expense: </a:t>
            </a:r>
            <a:r>
              <a:rPr lang="en-US" sz="1000" b="1" kern="1200" dirty="0" smtClean="0">
                <a:solidFill>
                  <a:schemeClr val="tx1"/>
                </a:solidFill>
                <a:latin typeface="Arial" panose="020B0604020202020204" pitchFamily="34" charset="0"/>
                <a:ea typeface="+mn-ea"/>
                <a:cs typeface="Arial" panose="020B0604020202020204" pitchFamily="34" charset="0"/>
              </a:rPr>
              <a:t>$200</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spent by retirement: </a:t>
            </a:r>
            <a:r>
              <a:rPr lang="en-US" sz="1000" b="1" kern="1200" dirty="0" smtClean="0">
                <a:solidFill>
                  <a:schemeClr val="tx1"/>
                </a:solidFill>
                <a:latin typeface="Arial" panose="020B0604020202020204" pitchFamily="34" charset="0"/>
                <a:ea typeface="+mn-ea"/>
                <a:cs typeface="Arial" panose="020B0604020202020204" pitchFamily="34" charset="0"/>
              </a:rPr>
              <a:t>$391,871</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earned by retirement if invested: </a:t>
            </a:r>
            <a:r>
              <a:rPr lang="en-US" sz="1000" b="1" kern="1200" dirty="0" smtClean="0">
                <a:solidFill>
                  <a:schemeClr val="tx1"/>
                </a:solidFill>
                <a:latin typeface="Arial" panose="020B0604020202020204" pitchFamily="34" charset="0"/>
                <a:ea typeface="+mn-ea"/>
                <a:cs typeface="Arial" panose="020B0604020202020204" pitchFamily="34" charset="0"/>
              </a:rPr>
              <a:t>$805,259</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Assumptions:</a:t>
            </a:r>
          </a:p>
          <a:p>
            <a:r>
              <a:rPr lang="en-US" sz="1000" kern="1200" dirty="0" smtClean="0">
                <a:solidFill>
                  <a:schemeClr val="tx1"/>
                </a:solidFill>
                <a:latin typeface="Arial" panose="020B0604020202020204" pitchFamily="34" charset="0"/>
                <a:ea typeface="+mn-ea"/>
                <a:cs typeface="Arial" panose="020B0604020202020204" pitchFamily="34" charset="0"/>
              </a:rPr>
              <a:t>Retirement timeline: 25 years</a:t>
            </a:r>
          </a:p>
          <a:p>
            <a:r>
              <a:rPr lang="en-US" sz="1000" kern="1200" dirty="0" smtClean="0">
                <a:solidFill>
                  <a:schemeClr val="tx1"/>
                </a:solidFill>
                <a:latin typeface="Arial" panose="020B0604020202020204" pitchFamily="34" charset="0"/>
                <a:ea typeface="+mn-ea"/>
                <a:cs typeface="Arial" panose="020B0604020202020204" pitchFamily="34" charset="0"/>
              </a:rPr>
              <a:t>Retirement age: 65 </a:t>
            </a:r>
          </a:p>
          <a:p>
            <a:r>
              <a:rPr lang="en-US" sz="1000" kern="1200" dirty="0" smtClean="0">
                <a:solidFill>
                  <a:schemeClr val="tx1"/>
                </a:solidFill>
                <a:latin typeface="Arial" panose="020B0604020202020204" pitchFamily="34" charset="0"/>
                <a:ea typeface="+mn-ea"/>
                <a:cs typeface="Arial" panose="020B0604020202020204" pitchFamily="34" charset="0"/>
              </a:rPr>
              <a:t>Rate of return: 6%</a:t>
            </a:r>
          </a:p>
          <a:p>
            <a:r>
              <a:rPr lang="en-US" sz="1000" kern="1200" dirty="0" smtClean="0">
                <a:solidFill>
                  <a:schemeClr val="tx1"/>
                </a:solidFill>
                <a:latin typeface="Arial" panose="020B0604020202020204" pitchFamily="34" charset="0"/>
                <a:ea typeface="+mn-ea"/>
                <a:cs typeface="Arial" panose="020B0604020202020204" pitchFamily="34" charset="0"/>
              </a:rPr>
              <a:t>Annual inflation: 3.25%</a:t>
            </a:r>
          </a:p>
        </p:txBody>
      </p:sp>
      <p:sp>
        <p:nvSpPr>
          <p:cNvPr id="4" name="Slide Number Placeholder 3"/>
          <p:cNvSpPr>
            <a:spLocks noGrp="1"/>
          </p:cNvSpPr>
          <p:nvPr>
            <p:ph type="sldNum" sz="quarter" idx="10"/>
          </p:nvPr>
        </p:nvSpPr>
        <p:spPr/>
        <p:txBody>
          <a:bodyPr/>
          <a:lstStyle/>
          <a:p>
            <a:fld id="{7CFF8E56-15DF-47AB-A9E3-F44ADACDA18A}" type="slidenum">
              <a:rPr lang="en-US" smtClean="0"/>
              <a:pPr/>
              <a:t>32</a:t>
            </a:fld>
            <a:endParaRPr lang="en-US" dirty="0"/>
          </a:p>
        </p:txBody>
      </p:sp>
    </p:spTree>
    <p:extLst>
      <p:ext uri="{BB962C8B-B14F-4D97-AF65-F5344CB8AC3E}">
        <p14:creationId xmlns:p14="http://schemas.microsoft.com/office/powerpoint/2010/main" val="2653336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the </a:t>
            </a:r>
            <a:r>
              <a:rPr lang="en-US" b="1" baseline="0" dirty="0" smtClean="0"/>
              <a:t>icon to go back to the main slide.]</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notes:</a:t>
            </a:r>
          </a:p>
          <a:p>
            <a:endParaRPr lang="en-US" baseline="0" dirty="0" smtClean="0"/>
          </a:p>
          <a:p>
            <a:r>
              <a:rPr lang="en-US" sz="1000" b="1" kern="1200" dirty="0" smtClean="0">
                <a:solidFill>
                  <a:schemeClr val="tx1"/>
                </a:solidFill>
                <a:latin typeface="Arial" panose="020B0604020202020204" pitchFamily="34" charset="0"/>
                <a:ea typeface="+mn-ea"/>
                <a:cs typeface="Arial" panose="020B0604020202020204" pitchFamily="34" charset="0"/>
              </a:rPr>
              <a:t>VACATIONS</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Annual expense: </a:t>
            </a:r>
            <a:r>
              <a:rPr lang="en-US" sz="1000" b="1" kern="1200" dirty="0" smtClean="0">
                <a:solidFill>
                  <a:schemeClr val="tx1"/>
                </a:solidFill>
                <a:latin typeface="Arial" panose="020B0604020202020204" pitchFamily="34" charset="0"/>
                <a:ea typeface="+mn-ea"/>
                <a:cs typeface="Arial" panose="020B0604020202020204" pitchFamily="34" charset="0"/>
              </a:rPr>
              <a:t>$4,580 </a:t>
            </a:r>
            <a:r>
              <a:rPr lang="en-US" sz="1000" kern="1200" dirty="0" smtClean="0">
                <a:solidFill>
                  <a:schemeClr val="tx1"/>
                </a:solidFill>
                <a:latin typeface="Arial" panose="020B0604020202020204" pitchFamily="34" charset="0"/>
                <a:ea typeface="+mn-ea"/>
                <a:cs typeface="Arial" panose="020B0604020202020204" pitchFamily="34" charset="0"/>
              </a:rPr>
              <a:t>(according to Amex study)</a:t>
            </a:r>
          </a:p>
          <a:p>
            <a:r>
              <a:rPr lang="en-US" sz="1000" kern="1200" dirty="0" smtClean="0">
                <a:solidFill>
                  <a:schemeClr val="tx1"/>
                </a:solidFill>
                <a:latin typeface="Arial" panose="020B0604020202020204" pitchFamily="34" charset="0"/>
                <a:ea typeface="+mn-ea"/>
                <a:cs typeface="Arial" panose="020B0604020202020204" pitchFamily="34" charset="0"/>
              </a:rPr>
              <a:t>Total spent by retirement: </a:t>
            </a:r>
            <a:r>
              <a:rPr lang="en-US" sz="1000" b="1" kern="1200" dirty="0" smtClean="0">
                <a:solidFill>
                  <a:schemeClr val="tx1"/>
                </a:solidFill>
                <a:latin typeface="Arial" panose="020B0604020202020204" pitchFamily="34" charset="0"/>
                <a:ea typeface="+mn-ea"/>
                <a:cs typeface="Arial" panose="020B0604020202020204" pitchFamily="34" charset="0"/>
              </a:rPr>
              <a:t>$172,574</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earned by retirement if invested: </a:t>
            </a:r>
            <a:r>
              <a:rPr lang="en-US" sz="1000" b="1" kern="1200" dirty="0" smtClean="0">
                <a:solidFill>
                  <a:schemeClr val="tx1"/>
                </a:solidFill>
                <a:latin typeface="Arial" panose="020B0604020202020204" pitchFamily="34" charset="0"/>
                <a:ea typeface="+mn-ea"/>
                <a:cs typeface="Arial" panose="020B0604020202020204" pitchFamily="34" charset="0"/>
              </a:rPr>
              <a:t>$354,623</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Assumptions:</a:t>
            </a:r>
          </a:p>
          <a:p>
            <a:r>
              <a:rPr lang="en-US" sz="1000" kern="1200" dirty="0" smtClean="0">
                <a:solidFill>
                  <a:schemeClr val="tx1"/>
                </a:solidFill>
                <a:latin typeface="Arial" panose="020B0604020202020204" pitchFamily="34" charset="0"/>
                <a:ea typeface="+mn-ea"/>
                <a:cs typeface="Arial" panose="020B0604020202020204" pitchFamily="34" charset="0"/>
              </a:rPr>
              <a:t>Retirement timeline: 25 years</a:t>
            </a:r>
          </a:p>
          <a:p>
            <a:r>
              <a:rPr lang="en-US" sz="1000" kern="1200" dirty="0" smtClean="0">
                <a:solidFill>
                  <a:schemeClr val="tx1"/>
                </a:solidFill>
                <a:latin typeface="Arial" panose="020B0604020202020204" pitchFamily="34" charset="0"/>
                <a:ea typeface="+mn-ea"/>
                <a:cs typeface="Arial" panose="020B0604020202020204" pitchFamily="34" charset="0"/>
              </a:rPr>
              <a:t>Retirement age: 65</a:t>
            </a:r>
          </a:p>
          <a:p>
            <a:r>
              <a:rPr lang="en-US" sz="1000" kern="1200" dirty="0" smtClean="0">
                <a:solidFill>
                  <a:schemeClr val="tx1"/>
                </a:solidFill>
                <a:latin typeface="Arial" panose="020B0604020202020204" pitchFamily="34" charset="0"/>
                <a:ea typeface="+mn-ea"/>
                <a:cs typeface="Arial" panose="020B0604020202020204" pitchFamily="34" charset="0"/>
              </a:rPr>
              <a:t>Rate of return: 6%</a:t>
            </a:r>
          </a:p>
          <a:p>
            <a:r>
              <a:rPr lang="en-US" sz="1000" kern="1200" dirty="0" smtClean="0">
                <a:solidFill>
                  <a:schemeClr val="tx1"/>
                </a:solidFill>
                <a:latin typeface="Arial" panose="020B0604020202020204" pitchFamily="34" charset="0"/>
                <a:ea typeface="+mn-ea"/>
                <a:cs typeface="Arial" panose="020B0604020202020204" pitchFamily="34" charset="0"/>
              </a:rPr>
              <a:t>Annual inflation: 3.25%</a:t>
            </a:r>
          </a:p>
          <a:p>
            <a:endParaRPr lang="en-US" b="1"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33</a:t>
            </a:fld>
            <a:endParaRPr lang="en-US" dirty="0"/>
          </a:p>
        </p:txBody>
      </p:sp>
    </p:spTree>
    <p:extLst>
      <p:ext uri="{BB962C8B-B14F-4D97-AF65-F5344CB8AC3E}">
        <p14:creationId xmlns:p14="http://schemas.microsoft.com/office/powerpoint/2010/main" val="2348268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the </a:t>
            </a:r>
            <a:r>
              <a:rPr lang="en-US" b="1" baseline="0" dirty="0" smtClean="0"/>
              <a:t>icon to go back to the main slide.]</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notes:</a:t>
            </a:r>
          </a:p>
          <a:p>
            <a:endParaRPr lang="en-US" baseline="0" dirty="0" smtClean="0"/>
          </a:p>
          <a:p>
            <a:r>
              <a:rPr lang="en-US" sz="1000" b="1" kern="1200" dirty="0" smtClean="0">
                <a:solidFill>
                  <a:schemeClr val="tx1"/>
                </a:solidFill>
                <a:latin typeface="Arial" panose="020B0604020202020204" pitchFamily="34" charset="0"/>
                <a:ea typeface="+mn-ea"/>
                <a:cs typeface="Arial" panose="020B0604020202020204" pitchFamily="34" charset="0"/>
              </a:rPr>
              <a:t>GOLF</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Weekly expense: </a:t>
            </a:r>
            <a:r>
              <a:rPr lang="en-US" sz="1000" b="1" kern="1200" dirty="0" smtClean="0">
                <a:solidFill>
                  <a:schemeClr val="tx1"/>
                </a:solidFill>
                <a:latin typeface="Arial" panose="020B0604020202020204" pitchFamily="34" charset="0"/>
                <a:ea typeface="+mn-ea"/>
                <a:cs typeface="Arial" panose="020B0604020202020204" pitchFamily="34" charset="0"/>
              </a:rPr>
              <a:t>$80</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spent by retirement: </a:t>
            </a:r>
            <a:r>
              <a:rPr lang="en-US" sz="1000" b="1" kern="1200" dirty="0" smtClean="0">
                <a:solidFill>
                  <a:schemeClr val="tx1"/>
                </a:solidFill>
                <a:latin typeface="Arial" panose="020B0604020202020204" pitchFamily="34" charset="0"/>
                <a:ea typeface="+mn-ea"/>
                <a:cs typeface="Arial" panose="020B0604020202020204" pitchFamily="34" charset="0"/>
              </a:rPr>
              <a:t>$156,748</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earned by retirement if invested: </a:t>
            </a:r>
            <a:r>
              <a:rPr lang="en-US" sz="1000" b="1" kern="1200" dirty="0" smtClean="0">
                <a:solidFill>
                  <a:schemeClr val="tx1"/>
                </a:solidFill>
                <a:latin typeface="Arial" panose="020B0604020202020204" pitchFamily="34" charset="0"/>
                <a:ea typeface="+mn-ea"/>
                <a:cs typeface="Arial" panose="020B0604020202020204" pitchFamily="34" charset="0"/>
              </a:rPr>
              <a:t>$322,103</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Assumptions:</a:t>
            </a:r>
          </a:p>
          <a:p>
            <a:r>
              <a:rPr lang="en-US" sz="1000" kern="1200" dirty="0" smtClean="0">
                <a:solidFill>
                  <a:schemeClr val="tx1"/>
                </a:solidFill>
                <a:latin typeface="Arial" panose="020B0604020202020204" pitchFamily="34" charset="0"/>
                <a:ea typeface="+mn-ea"/>
                <a:cs typeface="Arial" panose="020B0604020202020204" pitchFamily="34" charset="0"/>
              </a:rPr>
              <a:t>Retirement timeline: 25 years</a:t>
            </a:r>
          </a:p>
          <a:p>
            <a:r>
              <a:rPr lang="en-US" sz="1000" kern="1200" dirty="0" smtClean="0">
                <a:solidFill>
                  <a:schemeClr val="tx1"/>
                </a:solidFill>
                <a:latin typeface="Arial" panose="020B0604020202020204" pitchFamily="34" charset="0"/>
                <a:ea typeface="+mn-ea"/>
                <a:cs typeface="Arial" panose="020B0604020202020204" pitchFamily="34" charset="0"/>
              </a:rPr>
              <a:t>Retirement age: 65</a:t>
            </a:r>
          </a:p>
          <a:p>
            <a:r>
              <a:rPr lang="en-US" sz="1000" kern="1200" dirty="0" smtClean="0">
                <a:solidFill>
                  <a:schemeClr val="tx1"/>
                </a:solidFill>
                <a:latin typeface="Arial" panose="020B0604020202020204" pitchFamily="34" charset="0"/>
                <a:ea typeface="+mn-ea"/>
                <a:cs typeface="Arial" panose="020B0604020202020204" pitchFamily="34" charset="0"/>
              </a:rPr>
              <a:t>Rate of return: 6%</a:t>
            </a:r>
          </a:p>
          <a:p>
            <a:r>
              <a:rPr lang="en-US" sz="1000" kern="1200" dirty="0" smtClean="0">
                <a:solidFill>
                  <a:schemeClr val="tx1"/>
                </a:solidFill>
                <a:latin typeface="Arial" panose="020B0604020202020204" pitchFamily="34" charset="0"/>
                <a:ea typeface="+mn-ea"/>
                <a:cs typeface="Arial" panose="020B0604020202020204" pitchFamily="34" charset="0"/>
              </a:rPr>
              <a:t>Annual inflation: 3.25%</a:t>
            </a:r>
          </a:p>
          <a:p>
            <a:endParaRPr lang="en-US" dirty="0" smtClean="0"/>
          </a:p>
          <a:p>
            <a:endParaRPr lang="en-US" b="1"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34</a:t>
            </a:fld>
            <a:endParaRPr lang="en-US" dirty="0"/>
          </a:p>
        </p:txBody>
      </p:sp>
    </p:spTree>
    <p:extLst>
      <p:ext uri="{BB962C8B-B14F-4D97-AF65-F5344CB8AC3E}">
        <p14:creationId xmlns:p14="http://schemas.microsoft.com/office/powerpoint/2010/main" val="289841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the </a:t>
            </a:r>
            <a:r>
              <a:rPr lang="en-US" b="1" baseline="0" dirty="0" smtClean="0"/>
              <a:t>icon to go back to the main slide.]</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notes:</a:t>
            </a:r>
          </a:p>
          <a:p>
            <a:endParaRPr lang="en-US" baseline="0" dirty="0" smtClean="0"/>
          </a:p>
          <a:p>
            <a:r>
              <a:rPr lang="en-US" sz="1000" b="1" kern="1200" dirty="0" smtClean="0">
                <a:solidFill>
                  <a:schemeClr val="tx1"/>
                </a:solidFill>
                <a:latin typeface="Arial" panose="020B0604020202020204" pitchFamily="34" charset="0"/>
                <a:ea typeface="+mn-ea"/>
                <a:cs typeface="Arial" panose="020B0604020202020204" pitchFamily="34" charset="0"/>
              </a:rPr>
              <a:t>LUNCH AT WORK</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Cost per work day: </a:t>
            </a:r>
            <a:r>
              <a:rPr lang="en-US" sz="1000" b="1" kern="1200" dirty="0" smtClean="0">
                <a:solidFill>
                  <a:schemeClr val="tx1"/>
                </a:solidFill>
                <a:latin typeface="Arial" panose="020B0604020202020204" pitchFamily="34" charset="0"/>
                <a:ea typeface="+mn-ea"/>
                <a:cs typeface="Arial" panose="020B0604020202020204" pitchFamily="34" charset="0"/>
              </a:rPr>
              <a:t>$8</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spent by retirement: </a:t>
            </a:r>
            <a:r>
              <a:rPr lang="en-US" sz="1000" b="1" kern="1200" dirty="0" smtClean="0">
                <a:solidFill>
                  <a:schemeClr val="tx1"/>
                </a:solidFill>
                <a:latin typeface="Arial" panose="020B0604020202020204" pitchFamily="34" charset="0"/>
                <a:ea typeface="+mn-ea"/>
                <a:cs typeface="Arial" panose="020B0604020202020204" pitchFamily="34" charset="0"/>
              </a:rPr>
              <a:t>$78,374</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earned by retirement if invested: </a:t>
            </a:r>
            <a:r>
              <a:rPr lang="en-US" sz="1000" b="1" kern="1200" dirty="0" smtClean="0">
                <a:solidFill>
                  <a:schemeClr val="tx1"/>
                </a:solidFill>
                <a:latin typeface="Arial" panose="020B0604020202020204" pitchFamily="34" charset="0"/>
                <a:ea typeface="+mn-ea"/>
                <a:cs typeface="Arial" panose="020B0604020202020204" pitchFamily="34" charset="0"/>
              </a:rPr>
              <a:t>$161,051</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Assumptions:</a:t>
            </a:r>
          </a:p>
          <a:p>
            <a:r>
              <a:rPr lang="en-US" sz="1000" kern="1200" dirty="0" smtClean="0">
                <a:solidFill>
                  <a:schemeClr val="tx1"/>
                </a:solidFill>
                <a:latin typeface="Arial" panose="020B0604020202020204" pitchFamily="34" charset="0"/>
                <a:ea typeface="+mn-ea"/>
                <a:cs typeface="Arial" panose="020B0604020202020204" pitchFamily="34" charset="0"/>
              </a:rPr>
              <a:t>Retirement timeline: 25 years</a:t>
            </a:r>
          </a:p>
          <a:p>
            <a:r>
              <a:rPr lang="en-US" sz="1000" kern="1200" dirty="0" smtClean="0">
                <a:solidFill>
                  <a:schemeClr val="tx1"/>
                </a:solidFill>
                <a:latin typeface="Arial" panose="020B0604020202020204" pitchFamily="34" charset="0"/>
                <a:ea typeface="+mn-ea"/>
                <a:cs typeface="Arial" panose="020B0604020202020204" pitchFamily="34" charset="0"/>
              </a:rPr>
              <a:t>Retirement age: 65</a:t>
            </a:r>
          </a:p>
          <a:p>
            <a:r>
              <a:rPr lang="en-US" sz="1000" kern="1200" dirty="0" smtClean="0">
                <a:solidFill>
                  <a:schemeClr val="tx1"/>
                </a:solidFill>
                <a:latin typeface="Arial" panose="020B0604020202020204" pitchFamily="34" charset="0"/>
                <a:ea typeface="+mn-ea"/>
                <a:cs typeface="Arial" panose="020B0604020202020204" pitchFamily="34" charset="0"/>
              </a:rPr>
              <a:t>Rate of return: 6%</a:t>
            </a:r>
          </a:p>
          <a:p>
            <a:r>
              <a:rPr lang="en-US" sz="1000" kern="1200" dirty="0" smtClean="0">
                <a:solidFill>
                  <a:schemeClr val="tx1"/>
                </a:solidFill>
                <a:latin typeface="Arial" panose="020B0604020202020204" pitchFamily="34" charset="0"/>
                <a:ea typeface="+mn-ea"/>
                <a:cs typeface="Arial" panose="020B0604020202020204" pitchFamily="34" charset="0"/>
              </a:rPr>
              <a:t>Annual inflation: 3.25%</a:t>
            </a:r>
          </a:p>
          <a:p>
            <a:endParaRPr lang="en-US" dirty="0" smtClean="0"/>
          </a:p>
          <a:p>
            <a:endParaRPr lang="en-US" b="1"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35</a:t>
            </a:fld>
            <a:endParaRPr lang="en-US" dirty="0"/>
          </a:p>
        </p:txBody>
      </p:sp>
    </p:spTree>
    <p:extLst>
      <p:ext uri="{BB962C8B-B14F-4D97-AF65-F5344CB8AC3E}">
        <p14:creationId xmlns:p14="http://schemas.microsoft.com/office/powerpoint/2010/main" val="263744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the </a:t>
            </a:r>
            <a:r>
              <a:rPr lang="en-US" b="1" baseline="0" dirty="0" smtClean="0"/>
              <a:t>icon to go back to the main slide.]</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notes:</a:t>
            </a:r>
          </a:p>
          <a:p>
            <a:endParaRPr lang="en-US" sz="1000" b="1" kern="1200" dirty="0" smtClean="0">
              <a:solidFill>
                <a:schemeClr val="tx1"/>
              </a:solidFill>
              <a:latin typeface="Arial" panose="020B0604020202020204" pitchFamily="34" charset="0"/>
              <a:ea typeface="+mn-ea"/>
              <a:cs typeface="Arial" panose="020B0604020202020204" pitchFamily="34" charset="0"/>
            </a:endParaRPr>
          </a:p>
          <a:p>
            <a:r>
              <a:rPr lang="en-US" sz="1000" b="1" kern="1200" dirty="0" smtClean="0">
                <a:solidFill>
                  <a:schemeClr val="tx1"/>
                </a:solidFill>
                <a:latin typeface="Arial" panose="020B0604020202020204" pitchFamily="34" charset="0"/>
                <a:ea typeface="+mn-ea"/>
                <a:cs typeface="Arial" panose="020B0604020202020204" pitchFamily="34" charset="0"/>
              </a:rPr>
              <a:t>COFFEE</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Daily expense: </a:t>
            </a:r>
            <a:r>
              <a:rPr lang="en-US" sz="1000" b="1" kern="1200" dirty="0" smtClean="0">
                <a:solidFill>
                  <a:schemeClr val="tx1"/>
                </a:solidFill>
                <a:latin typeface="Arial" panose="020B0604020202020204" pitchFamily="34" charset="0"/>
                <a:ea typeface="+mn-ea"/>
                <a:cs typeface="Arial" panose="020B0604020202020204" pitchFamily="34" charset="0"/>
              </a:rPr>
              <a:t>$3</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spent by retirement: </a:t>
            </a:r>
            <a:r>
              <a:rPr lang="en-US" sz="1000" b="1" kern="1200" dirty="0" smtClean="0">
                <a:solidFill>
                  <a:schemeClr val="tx1"/>
                </a:solidFill>
                <a:latin typeface="Arial" panose="020B0604020202020204" pitchFamily="34" charset="0"/>
                <a:ea typeface="+mn-ea"/>
                <a:cs typeface="Arial" panose="020B0604020202020204" pitchFamily="34" charset="0"/>
              </a:rPr>
              <a:t>$41,259</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earned by retirement if invested: </a:t>
            </a:r>
            <a:r>
              <a:rPr lang="en-US" sz="1000" b="1" kern="1200" dirty="0" smtClean="0">
                <a:solidFill>
                  <a:schemeClr val="tx1"/>
                </a:solidFill>
                <a:latin typeface="Arial" panose="020B0604020202020204" pitchFamily="34" charset="0"/>
                <a:ea typeface="+mn-ea"/>
                <a:cs typeface="Arial" panose="020B0604020202020204" pitchFamily="34" charset="0"/>
              </a:rPr>
              <a:t>$84,784</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Assumptions:</a:t>
            </a:r>
          </a:p>
          <a:p>
            <a:r>
              <a:rPr lang="en-US" sz="1000" kern="1200" dirty="0" smtClean="0">
                <a:solidFill>
                  <a:schemeClr val="tx1"/>
                </a:solidFill>
                <a:latin typeface="Arial" panose="020B0604020202020204" pitchFamily="34" charset="0"/>
                <a:ea typeface="+mn-ea"/>
                <a:cs typeface="Arial" panose="020B0604020202020204" pitchFamily="34" charset="0"/>
              </a:rPr>
              <a:t>Retirement timeline: 25 years</a:t>
            </a:r>
          </a:p>
          <a:p>
            <a:r>
              <a:rPr lang="en-US" sz="1000" kern="1200" dirty="0" smtClean="0">
                <a:solidFill>
                  <a:schemeClr val="tx1"/>
                </a:solidFill>
                <a:latin typeface="Arial" panose="020B0604020202020204" pitchFamily="34" charset="0"/>
                <a:ea typeface="+mn-ea"/>
                <a:cs typeface="Arial" panose="020B0604020202020204" pitchFamily="34" charset="0"/>
              </a:rPr>
              <a:t>Retirement age: 65</a:t>
            </a:r>
          </a:p>
          <a:p>
            <a:r>
              <a:rPr lang="en-US" sz="1000" kern="1200" dirty="0" smtClean="0">
                <a:solidFill>
                  <a:schemeClr val="tx1"/>
                </a:solidFill>
                <a:latin typeface="Arial" panose="020B0604020202020204" pitchFamily="34" charset="0"/>
                <a:ea typeface="+mn-ea"/>
                <a:cs typeface="Arial" panose="020B0604020202020204" pitchFamily="34" charset="0"/>
              </a:rPr>
              <a:t>Rate of return: 6%</a:t>
            </a:r>
          </a:p>
          <a:p>
            <a:r>
              <a:rPr lang="en-US" sz="1000" kern="1200" dirty="0" smtClean="0">
                <a:solidFill>
                  <a:schemeClr val="tx1"/>
                </a:solidFill>
                <a:latin typeface="Arial" panose="020B0604020202020204" pitchFamily="34" charset="0"/>
                <a:ea typeface="+mn-ea"/>
                <a:cs typeface="Arial" panose="020B0604020202020204" pitchFamily="34" charset="0"/>
              </a:rPr>
              <a:t>Annual inflation: 3.25%</a:t>
            </a:r>
          </a:p>
          <a:p>
            <a:endParaRPr lang="en-US" b="1" baseline="0" dirty="0" smtClean="0"/>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36</a:t>
            </a:fld>
            <a:endParaRPr lang="en-US" dirty="0"/>
          </a:p>
        </p:txBody>
      </p:sp>
    </p:spTree>
    <p:extLst>
      <p:ext uri="{BB962C8B-B14F-4D97-AF65-F5344CB8AC3E}">
        <p14:creationId xmlns:p14="http://schemas.microsoft.com/office/powerpoint/2010/main" val="3954466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 the </a:t>
            </a:r>
            <a:r>
              <a:rPr lang="en-US" b="1" baseline="0" dirty="0" smtClean="0"/>
              <a:t>icon to go back to the main slide.]</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000" b="1" kern="1200" dirty="0" smtClean="0">
                <a:solidFill>
                  <a:schemeClr val="tx1"/>
                </a:solidFill>
                <a:latin typeface="Arial" panose="020B0604020202020204" pitchFamily="34" charset="0"/>
                <a:ea typeface="+mn-ea"/>
                <a:cs typeface="Arial" panose="020B0604020202020204" pitchFamily="34" charset="0"/>
              </a:rPr>
              <a:t>MOVIES &amp; ENTERTAINMENT</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Weekly expense: </a:t>
            </a:r>
            <a:r>
              <a:rPr lang="en-US" sz="1000" b="1" kern="1200" dirty="0" smtClean="0">
                <a:solidFill>
                  <a:schemeClr val="tx1"/>
                </a:solidFill>
                <a:latin typeface="Arial" panose="020B0604020202020204" pitchFamily="34" charset="0"/>
                <a:ea typeface="+mn-ea"/>
                <a:cs typeface="Arial" panose="020B0604020202020204" pitchFamily="34" charset="0"/>
              </a:rPr>
              <a:t>$25</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spent by retirement: </a:t>
            </a:r>
            <a:r>
              <a:rPr lang="en-US" sz="1000" b="1" kern="1200" dirty="0" smtClean="0">
                <a:solidFill>
                  <a:schemeClr val="tx1"/>
                </a:solidFill>
                <a:latin typeface="Arial" panose="020B0604020202020204" pitchFamily="34" charset="0"/>
                <a:ea typeface="+mn-ea"/>
                <a:cs typeface="Arial" panose="020B0604020202020204" pitchFamily="34" charset="0"/>
              </a:rPr>
              <a:t>$48,983</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Total earned by retirement if invested: </a:t>
            </a:r>
            <a:r>
              <a:rPr lang="en-US" sz="1000" b="1" kern="1200" dirty="0" smtClean="0">
                <a:solidFill>
                  <a:schemeClr val="tx1"/>
                </a:solidFill>
                <a:latin typeface="Arial" panose="020B0604020202020204" pitchFamily="34" charset="0"/>
                <a:ea typeface="+mn-ea"/>
                <a:cs typeface="Arial" panose="020B0604020202020204" pitchFamily="34" charset="0"/>
              </a:rPr>
              <a:t>$100,657</a:t>
            </a:r>
            <a:endParaRPr lang="en-US" sz="1000" kern="1200" dirty="0" smtClean="0">
              <a:solidFill>
                <a:schemeClr val="tx1"/>
              </a:solidFill>
              <a:latin typeface="Arial" panose="020B0604020202020204" pitchFamily="34" charset="0"/>
              <a:ea typeface="+mn-ea"/>
              <a:cs typeface="Arial" panose="020B0604020202020204" pitchFamily="34" charset="0"/>
            </a:endParaRP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Assumptions:</a:t>
            </a:r>
          </a:p>
          <a:p>
            <a:r>
              <a:rPr lang="en-US" sz="1000" kern="1200" dirty="0" smtClean="0">
                <a:solidFill>
                  <a:schemeClr val="tx1"/>
                </a:solidFill>
                <a:latin typeface="Arial" panose="020B0604020202020204" pitchFamily="34" charset="0"/>
                <a:ea typeface="+mn-ea"/>
                <a:cs typeface="Arial" panose="020B0604020202020204" pitchFamily="34" charset="0"/>
              </a:rPr>
              <a:t>Retirement timeline: 25 years</a:t>
            </a:r>
          </a:p>
          <a:p>
            <a:r>
              <a:rPr lang="en-US" sz="1000" kern="1200" dirty="0" smtClean="0">
                <a:solidFill>
                  <a:schemeClr val="tx1"/>
                </a:solidFill>
                <a:latin typeface="Arial" panose="020B0604020202020204" pitchFamily="34" charset="0"/>
                <a:ea typeface="+mn-ea"/>
                <a:cs typeface="Arial" panose="020B0604020202020204" pitchFamily="34" charset="0"/>
              </a:rPr>
              <a:t>Retirement age: 65</a:t>
            </a:r>
          </a:p>
          <a:p>
            <a:r>
              <a:rPr lang="en-US" sz="1000" kern="1200" dirty="0" smtClean="0">
                <a:solidFill>
                  <a:schemeClr val="tx1"/>
                </a:solidFill>
                <a:latin typeface="Arial" panose="020B0604020202020204" pitchFamily="34" charset="0"/>
                <a:ea typeface="+mn-ea"/>
                <a:cs typeface="Arial" panose="020B0604020202020204" pitchFamily="34" charset="0"/>
              </a:rPr>
              <a:t>Rate of return: 6%</a:t>
            </a:r>
          </a:p>
          <a:p>
            <a:r>
              <a:rPr lang="en-US" sz="1000" kern="1200" dirty="0" smtClean="0">
                <a:solidFill>
                  <a:schemeClr val="tx1"/>
                </a:solidFill>
                <a:latin typeface="Arial" panose="020B0604020202020204" pitchFamily="34" charset="0"/>
                <a:ea typeface="+mn-ea"/>
                <a:cs typeface="Arial" panose="020B0604020202020204" pitchFamily="34" charset="0"/>
              </a:rPr>
              <a:t>Annual inflation: 3.25%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1"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37</a:t>
            </a:fld>
            <a:endParaRPr lang="en-US" dirty="0"/>
          </a:p>
        </p:txBody>
      </p:sp>
    </p:spTree>
    <p:extLst>
      <p:ext uri="{BB962C8B-B14F-4D97-AF65-F5344CB8AC3E}">
        <p14:creationId xmlns:p14="http://schemas.microsoft.com/office/powerpoint/2010/main" val="2254626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[Click</a:t>
            </a:r>
            <a:r>
              <a:rPr lang="en-US" b="1" baseline="0" dirty="0" smtClean="0"/>
              <a:t> on each icon symbol to launch the corresponding explanation slide] </a:t>
            </a:r>
          </a:p>
          <a:p>
            <a:endParaRPr lang="en-US" dirty="0" smtClean="0"/>
          </a:p>
          <a:p>
            <a:r>
              <a:rPr lang="en-US" dirty="0" smtClean="0"/>
              <a:t>For the slide:</a:t>
            </a:r>
          </a:p>
          <a:p>
            <a:r>
              <a:rPr lang="en-US" sz="1200" b="1" dirty="0">
                <a:latin typeface="+mn-lt"/>
                <a:cs typeface="+mn-cs"/>
              </a:rPr>
              <a:t>GROCERIES</a:t>
            </a:r>
            <a:endParaRPr lang="en-US" sz="1200" dirty="0">
              <a:latin typeface="+mn-lt"/>
              <a:cs typeface="+mn-cs"/>
            </a:endParaRPr>
          </a:p>
          <a:p>
            <a:r>
              <a:rPr lang="en-US" sz="1200" dirty="0">
                <a:latin typeface="+mn-lt"/>
                <a:cs typeface="+mn-cs"/>
              </a:rPr>
              <a:t>Weekly expense: </a:t>
            </a:r>
            <a:r>
              <a:rPr lang="en-US" sz="1200" b="1" dirty="0">
                <a:latin typeface="+mn-lt"/>
                <a:cs typeface="+mn-cs"/>
              </a:rPr>
              <a:t>$200</a:t>
            </a:r>
            <a:endParaRPr lang="en-US" sz="1200" dirty="0">
              <a:latin typeface="+mn-lt"/>
              <a:cs typeface="+mn-cs"/>
            </a:endParaRPr>
          </a:p>
          <a:p>
            <a:r>
              <a:rPr lang="en-US" sz="1200" dirty="0">
                <a:latin typeface="+mn-lt"/>
                <a:cs typeface="+mn-cs"/>
              </a:rPr>
              <a:t>Total spent by retirement: </a:t>
            </a:r>
            <a:r>
              <a:rPr lang="en-US" sz="1200" b="1" dirty="0">
                <a:latin typeface="+mn-lt"/>
                <a:cs typeface="+mn-cs"/>
              </a:rPr>
              <a:t>$391,871</a:t>
            </a:r>
            <a:endParaRPr lang="en-US" sz="1200" dirty="0">
              <a:latin typeface="+mn-lt"/>
              <a:cs typeface="+mn-cs"/>
            </a:endParaRPr>
          </a:p>
          <a:p>
            <a:r>
              <a:rPr lang="en-US" sz="1200" dirty="0">
                <a:latin typeface="+mn-lt"/>
                <a:cs typeface="+mn-cs"/>
              </a:rPr>
              <a:t>Total earned by retirement if invested: </a:t>
            </a:r>
            <a:r>
              <a:rPr lang="en-US" sz="1200" b="1" dirty="0">
                <a:latin typeface="+mn-lt"/>
                <a:cs typeface="+mn-cs"/>
              </a:rPr>
              <a:t>$805,259</a:t>
            </a:r>
            <a:endParaRPr lang="en-US" sz="1200" dirty="0">
              <a:latin typeface="+mn-lt"/>
              <a:cs typeface="+mn-cs"/>
            </a:endParaRPr>
          </a:p>
          <a:p>
            <a:r>
              <a:rPr lang="en-US" sz="1200" dirty="0">
                <a:latin typeface="+mn-lt"/>
                <a:cs typeface="+mn-cs"/>
              </a:rPr>
              <a:t> </a:t>
            </a:r>
          </a:p>
          <a:p>
            <a:r>
              <a:rPr lang="en-US" sz="1200" dirty="0">
                <a:latin typeface="+mn-lt"/>
                <a:cs typeface="+mn-cs"/>
              </a:rPr>
              <a:t>Assumptions:</a:t>
            </a:r>
          </a:p>
          <a:p>
            <a:r>
              <a:rPr lang="en-US" sz="1200" dirty="0">
                <a:latin typeface="+mn-lt"/>
                <a:cs typeface="+mn-cs"/>
              </a:rPr>
              <a:t>Retirement timeline: 25 years</a:t>
            </a:r>
          </a:p>
          <a:p>
            <a:r>
              <a:rPr lang="en-US" sz="1200" dirty="0">
                <a:latin typeface="+mn-lt"/>
                <a:cs typeface="+mn-cs"/>
              </a:rPr>
              <a:t>Retirement age: 65 </a:t>
            </a:r>
          </a:p>
          <a:p>
            <a:r>
              <a:rPr lang="en-US" sz="1200" dirty="0">
                <a:latin typeface="+mn-lt"/>
                <a:cs typeface="+mn-cs"/>
              </a:rPr>
              <a:t>Rate of return: 6%</a:t>
            </a:r>
          </a:p>
          <a:p>
            <a:r>
              <a:rPr lang="en-US" sz="1200" dirty="0">
                <a:latin typeface="+mn-lt"/>
                <a:cs typeface="+mn-cs"/>
              </a:rPr>
              <a:t>Annual inflation: 3.25%</a:t>
            </a:r>
          </a:p>
          <a:p>
            <a:r>
              <a:rPr lang="en-US" sz="1200" b="1" dirty="0">
                <a:latin typeface="+mn-lt"/>
                <a:cs typeface="+mn-cs"/>
              </a:rPr>
              <a:t> </a:t>
            </a:r>
            <a:endParaRPr lang="en-US" sz="1200" dirty="0">
              <a:latin typeface="+mn-lt"/>
              <a:cs typeface="+mn-cs"/>
            </a:endParaRPr>
          </a:p>
          <a:p>
            <a:r>
              <a:rPr lang="en-US" sz="1200" b="1" dirty="0" smtClean="0">
                <a:latin typeface="+mn-lt"/>
                <a:cs typeface="+mn-cs"/>
              </a:rPr>
              <a:t>VACATIONS</a:t>
            </a:r>
            <a:endParaRPr lang="en-US" sz="1200" dirty="0">
              <a:latin typeface="+mn-lt"/>
              <a:cs typeface="+mn-cs"/>
            </a:endParaRPr>
          </a:p>
          <a:p>
            <a:r>
              <a:rPr lang="en-US" sz="1200" dirty="0">
                <a:latin typeface="+mn-lt"/>
                <a:cs typeface="+mn-cs"/>
              </a:rPr>
              <a:t>Annual expense: </a:t>
            </a:r>
            <a:r>
              <a:rPr lang="en-US" sz="1200" b="1" dirty="0">
                <a:latin typeface="+mn-lt"/>
                <a:cs typeface="+mn-cs"/>
              </a:rPr>
              <a:t>$4,580 </a:t>
            </a:r>
            <a:r>
              <a:rPr lang="en-US" sz="1200" dirty="0">
                <a:latin typeface="+mn-lt"/>
                <a:cs typeface="+mn-cs"/>
              </a:rPr>
              <a:t>(according to Amex study)</a:t>
            </a:r>
          </a:p>
          <a:p>
            <a:r>
              <a:rPr lang="en-US" sz="1200" dirty="0">
                <a:latin typeface="+mn-lt"/>
                <a:cs typeface="+mn-cs"/>
              </a:rPr>
              <a:t>Total spent by retirement: </a:t>
            </a:r>
            <a:r>
              <a:rPr lang="en-US" sz="1200" b="1" dirty="0">
                <a:latin typeface="+mn-lt"/>
                <a:cs typeface="+mn-cs"/>
              </a:rPr>
              <a:t>$172,574</a:t>
            </a:r>
            <a:endParaRPr lang="en-US" sz="1200" dirty="0">
              <a:latin typeface="+mn-lt"/>
              <a:cs typeface="+mn-cs"/>
            </a:endParaRPr>
          </a:p>
          <a:p>
            <a:r>
              <a:rPr lang="en-US" sz="1200" dirty="0">
                <a:latin typeface="+mn-lt"/>
                <a:cs typeface="+mn-cs"/>
              </a:rPr>
              <a:t>Total earned by retirement if invested: </a:t>
            </a:r>
            <a:r>
              <a:rPr lang="en-US" sz="1200" b="1" dirty="0">
                <a:latin typeface="+mn-lt"/>
                <a:cs typeface="+mn-cs"/>
              </a:rPr>
              <a:t>$354,623</a:t>
            </a:r>
            <a:endParaRPr lang="en-US" sz="1200" dirty="0">
              <a:latin typeface="+mn-lt"/>
              <a:cs typeface="+mn-cs"/>
            </a:endParaRPr>
          </a:p>
          <a:p>
            <a:r>
              <a:rPr lang="en-US" sz="1200" dirty="0">
                <a:latin typeface="+mn-lt"/>
                <a:cs typeface="+mn-cs"/>
              </a:rPr>
              <a:t> </a:t>
            </a:r>
          </a:p>
          <a:p>
            <a:r>
              <a:rPr lang="en-US" sz="1200" dirty="0">
                <a:latin typeface="+mn-lt"/>
                <a:cs typeface="+mn-cs"/>
              </a:rPr>
              <a:t>Assumptions:</a:t>
            </a:r>
          </a:p>
          <a:p>
            <a:r>
              <a:rPr lang="en-US" sz="1200" dirty="0">
                <a:latin typeface="+mn-lt"/>
                <a:cs typeface="+mn-cs"/>
              </a:rPr>
              <a:t>Retirement timeline: 25 years</a:t>
            </a:r>
          </a:p>
          <a:p>
            <a:r>
              <a:rPr lang="en-US" sz="1200" dirty="0">
                <a:latin typeface="+mn-lt"/>
                <a:cs typeface="+mn-cs"/>
              </a:rPr>
              <a:t>Retirement age: 65</a:t>
            </a:r>
          </a:p>
          <a:p>
            <a:r>
              <a:rPr lang="en-US" sz="1200" dirty="0">
                <a:latin typeface="+mn-lt"/>
                <a:cs typeface="+mn-cs"/>
              </a:rPr>
              <a:t>Rate of return: 6%</a:t>
            </a:r>
          </a:p>
          <a:p>
            <a:r>
              <a:rPr lang="en-US" sz="1200" dirty="0">
                <a:latin typeface="+mn-lt"/>
                <a:cs typeface="+mn-cs"/>
              </a:rPr>
              <a:t>Annual inflation: 3.25%</a:t>
            </a:r>
          </a:p>
          <a:p>
            <a:r>
              <a:rPr lang="en-US" sz="1200" b="1" dirty="0">
                <a:latin typeface="+mn-lt"/>
                <a:cs typeface="+mn-cs"/>
              </a:rPr>
              <a:t> </a:t>
            </a:r>
            <a:endParaRPr lang="en-US" sz="1200" dirty="0">
              <a:latin typeface="+mn-lt"/>
              <a:cs typeface="+mn-cs"/>
            </a:endParaRPr>
          </a:p>
          <a:p>
            <a:r>
              <a:rPr lang="en-US" sz="1200" b="1" dirty="0">
                <a:latin typeface="+mn-lt"/>
                <a:cs typeface="+mn-cs"/>
              </a:rPr>
              <a:t>GOLF</a:t>
            </a:r>
            <a:endParaRPr lang="en-US" sz="1200" dirty="0">
              <a:latin typeface="+mn-lt"/>
              <a:cs typeface="+mn-cs"/>
            </a:endParaRPr>
          </a:p>
          <a:p>
            <a:r>
              <a:rPr lang="en-US" sz="1200" dirty="0">
                <a:latin typeface="+mn-lt"/>
                <a:cs typeface="+mn-cs"/>
              </a:rPr>
              <a:t>Weekly expense: </a:t>
            </a:r>
            <a:r>
              <a:rPr lang="en-US" sz="1200" b="1" dirty="0">
                <a:latin typeface="+mn-lt"/>
                <a:cs typeface="+mn-cs"/>
              </a:rPr>
              <a:t>$80</a:t>
            </a:r>
            <a:endParaRPr lang="en-US" sz="1200" dirty="0">
              <a:latin typeface="+mn-lt"/>
              <a:cs typeface="+mn-cs"/>
            </a:endParaRPr>
          </a:p>
          <a:p>
            <a:r>
              <a:rPr lang="en-US" sz="1200" dirty="0">
                <a:latin typeface="+mn-lt"/>
                <a:cs typeface="+mn-cs"/>
              </a:rPr>
              <a:t>Total spent by retirement: </a:t>
            </a:r>
            <a:r>
              <a:rPr lang="en-US" sz="1200" b="1" dirty="0">
                <a:latin typeface="+mn-lt"/>
                <a:cs typeface="+mn-cs"/>
              </a:rPr>
              <a:t>$156,748</a:t>
            </a:r>
            <a:endParaRPr lang="en-US" sz="1200" dirty="0">
              <a:latin typeface="+mn-lt"/>
              <a:cs typeface="+mn-cs"/>
            </a:endParaRPr>
          </a:p>
          <a:p>
            <a:r>
              <a:rPr lang="en-US" sz="1200" dirty="0">
                <a:latin typeface="+mn-lt"/>
                <a:cs typeface="+mn-cs"/>
              </a:rPr>
              <a:t>Total earned by retirement if invested: </a:t>
            </a:r>
            <a:r>
              <a:rPr lang="en-US" sz="1200" b="1" dirty="0">
                <a:latin typeface="+mn-lt"/>
                <a:cs typeface="+mn-cs"/>
              </a:rPr>
              <a:t>$322,103</a:t>
            </a:r>
            <a:endParaRPr lang="en-US" sz="1200" dirty="0">
              <a:latin typeface="+mn-lt"/>
              <a:cs typeface="+mn-cs"/>
            </a:endParaRPr>
          </a:p>
          <a:p>
            <a:r>
              <a:rPr lang="en-US" sz="1200" dirty="0">
                <a:latin typeface="+mn-lt"/>
                <a:cs typeface="+mn-cs"/>
              </a:rPr>
              <a:t> </a:t>
            </a:r>
          </a:p>
          <a:p>
            <a:r>
              <a:rPr lang="en-US" sz="1200" dirty="0">
                <a:latin typeface="+mn-lt"/>
                <a:cs typeface="+mn-cs"/>
              </a:rPr>
              <a:t>Assumptions:</a:t>
            </a:r>
          </a:p>
          <a:p>
            <a:r>
              <a:rPr lang="en-US" sz="1200" dirty="0">
                <a:latin typeface="+mn-lt"/>
                <a:cs typeface="+mn-cs"/>
              </a:rPr>
              <a:t>Retirement timeline: 25 years</a:t>
            </a:r>
          </a:p>
          <a:p>
            <a:r>
              <a:rPr lang="en-US" sz="1200" dirty="0">
                <a:latin typeface="+mn-lt"/>
                <a:cs typeface="+mn-cs"/>
              </a:rPr>
              <a:t>Retirement age: 65</a:t>
            </a:r>
          </a:p>
          <a:p>
            <a:r>
              <a:rPr lang="en-US" sz="1200" dirty="0">
                <a:latin typeface="+mn-lt"/>
                <a:cs typeface="+mn-cs"/>
              </a:rPr>
              <a:t>Rate of return: 6%</a:t>
            </a:r>
          </a:p>
          <a:p>
            <a:r>
              <a:rPr lang="en-US" sz="1200" dirty="0">
                <a:latin typeface="+mn-lt"/>
                <a:cs typeface="+mn-cs"/>
              </a:rPr>
              <a:t>Annual inflation: 3.25%</a:t>
            </a:r>
          </a:p>
          <a:p>
            <a:r>
              <a:rPr lang="en-US" sz="1200" dirty="0">
                <a:latin typeface="+mn-lt"/>
                <a:cs typeface="+mn-cs"/>
              </a:rPr>
              <a:t> </a:t>
            </a:r>
          </a:p>
          <a:p>
            <a:r>
              <a:rPr lang="en-US" sz="1200" b="1" dirty="0">
                <a:latin typeface="+mn-lt"/>
                <a:cs typeface="+mn-cs"/>
              </a:rPr>
              <a:t>LUNCH AT WORK</a:t>
            </a:r>
            <a:endParaRPr lang="en-US" sz="1200" dirty="0">
              <a:latin typeface="+mn-lt"/>
              <a:cs typeface="+mn-cs"/>
            </a:endParaRPr>
          </a:p>
          <a:p>
            <a:r>
              <a:rPr lang="en-US" sz="1200" dirty="0">
                <a:latin typeface="+mn-lt"/>
                <a:cs typeface="+mn-cs"/>
              </a:rPr>
              <a:t>Cost per work day: </a:t>
            </a:r>
            <a:r>
              <a:rPr lang="en-US" sz="1200" b="1" dirty="0">
                <a:latin typeface="+mn-lt"/>
                <a:cs typeface="+mn-cs"/>
              </a:rPr>
              <a:t>$8</a:t>
            </a:r>
            <a:endParaRPr lang="en-US" sz="1200" dirty="0">
              <a:latin typeface="+mn-lt"/>
              <a:cs typeface="+mn-cs"/>
            </a:endParaRPr>
          </a:p>
          <a:p>
            <a:r>
              <a:rPr lang="en-US" sz="1200" dirty="0">
                <a:latin typeface="+mn-lt"/>
                <a:cs typeface="+mn-cs"/>
              </a:rPr>
              <a:t>Total spent by retirement: </a:t>
            </a:r>
            <a:r>
              <a:rPr lang="en-US" sz="1200" b="1" dirty="0">
                <a:latin typeface="+mn-lt"/>
                <a:cs typeface="+mn-cs"/>
              </a:rPr>
              <a:t>$78,374</a:t>
            </a:r>
            <a:endParaRPr lang="en-US" sz="1200" dirty="0">
              <a:latin typeface="+mn-lt"/>
              <a:cs typeface="+mn-cs"/>
            </a:endParaRPr>
          </a:p>
          <a:p>
            <a:r>
              <a:rPr lang="en-US" sz="1200" dirty="0">
                <a:latin typeface="+mn-lt"/>
                <a:cs typeface="+mn-cs"/>
              </a:rPr>
              <a:t>Total earned by retirement if invested: </a:t>
            </a:r>
            <a:r>
              <a:rPr lang="en-US" sz="1200" b="1" dirty="0">
                <a:latin typeface="+mn-lt"/>
                <a:cs typeface="+mn-cs"/>
              </a:rPr>
              <a:t>$161,051</a:t>
            </a:r>
            <a:endParaRPr lang="en-US" sz="1200" dirty="0">
              <a:latin typeface="+mn-lt"/>
              <a:cs typeface="+mn-cs"/>
            </a:endParaRPr>
          </a:p>
          <a:p>
            <a:r>
              <a:rPr lang="en-US" sz="1200" dirty="0">
                <a:latin typeface="+mn-lt"/>
                <a:cs typeface="+mn-cs"/>
              </a:rPr>
              <a:t> </a:t>
            </a:r>
          </a:p>
          <a:p>
            <a:r>
              <a:rPr lang="en-US" sz="1200" dirty="0">
                <a:latin typeface="+mn-lt"/>
                <a:cs typeface="+mn-cs"/>
              </a:rPr>
              <a:t>Assumptions:</a:t>
            </a:r>
          </a:p>
          <a:p>
            <a:r>
              <a:rPr lang="en-US" sz="1200" dirty="0">
                <a:latin typeface="+mn-lt"/>
                <a:cs typeface="+mn-cs"/>
              </a:rPr>
              <a:t>Retirement timeline: 25 years</a:t>
            </a:r>
          </a:p>
          <a:p>
            <a:r>
              <a:rPr lang="en-US" sz="1200" dirty="0">
                <a:latin typeface="+mn-lt"/>
                <a:cs typeface="+mn-cs"/>
              </a:rPr>
              <a:t>Retirement age: 65</a:t>
            </a:r>
          </a:p>
          <a:p>
            <a:r>
              <a:rPr lang="en-US" sz="1200" dirty="0">
                <a:latin typeface="+mn-lt"/>
                <a:cs typeface="+mn-cs"/>
              </a:rPr>
              <a:t>Rate of return: 6%</a:t>
            </a:r>
          </a:p>
          <a:p>
            <a:r>
              <a:rPr lang="en-US" sz="1200" dirty="0">
                <a:latin typeface="+mn-lt"/>
                <a:cs typeface="+mn-cs"/>
              </a:rPr>
              <a:t>Annual inflation: 3.25%</a:t>
            </a:r>
          </a:p>
          <a:p>
            <a:r>
              <a:rPr lang="en-US" sz="1200" dirty="0">
                <a:latin typeface="+mn-lt"/>
                <a:cs typeface="+mn-cs"/>
              </a:rPr>
              <a:t> </a:t>
            </a:r>
          </a:p>
          <a:p>
            <a:r>
              <a:rPr lang="en-US" sz="1200" b="1" dirty="0">
                <a:latin typeface="+mn-lt"/>
                <a:cs typeface="+mn-cs"/>
              </a:rPr>
              <a:t>COFFEE</a:t>
            </a:r>
            <a:endParaRPr lang="en-US" sz="1200" dirty="0">
              <a:latin typeface="+mn-lt"/>
              <a:cs typeface="+mn-cs"/>
            </a:endParaRPr>
          </a:p>
          <a:p>
            <a:r>
              <a:rPr lang="en-US" sz="1200" dirty="0">
                <a:latin typeface="+mn-lt"/>
                <a:cs typeface="+mn-cs"/>
              </a:rPr>
              <a:t>Daily expense: </a:t>
            </a:r>
            <a:r>
              <a:rPr lang="en-US" sz="1200" b="1" dirty="0">
                <a:latin typeface="+mn-lt"/>
                <a:cs typeface="+mn-cs"/>
              </a:rPr>
              <a:t>$3</a:t>
            </a:r>
            <a:endParaRPr lang="en-US" sz="1200" dirty="0">
              <a:latin typeface="+mn-lt"/>
              <a:cs typeface="+mn-cs"/>
            </a:endParaRPr>
          </a:p>
          <a:p>
            <a:r>
              <a:rPr lang="en-US" sz="1200" dirty="0">
                <a:latin typeface="+mn-lt"/>
                <a:cs typeface="+mn-cs"/>
              </a:rPr>
              <a:t>Total spent by retirement: </a:t>
            </a:r>
            <a:r>
              <a:rPr lang="en-US" sz="1200" b="1" dirty="0">
                <a:latin typeface="+mn-lt"/>
                <a:cs typeface="+mn-cs"/>
              </a:rPr>
              <a:t>$41,259</a:t>
            </a:r>
            <a:endParaRPr lang="en-US" sz="1200" dirty="0">
              <a:latin typeface="+mn-lt"/>
              <a:cs typeface="+mn-cs"/>
            </a:endParaRPr>
          </a:p>
          <a:p>
            <a:r>
              <a:rPr lang="en-US" sz="1200" dirty="0">
                <a:latin typeface="+mn-lt"/>
                <a:cs typeface="+mn-cs"/>
              </a:rPr>
              <a:t>Total earned by retirement if invested: </a:t>
            </a:r>
            <a:r>
              <a:rPr lang="en-US" sz="1200" b="1" dirty="0">
                <a:latin typeface="+mn-lt"/>
                <a:cs typeface="+mn-cs"/>
              </a:rPr>
              <a:t>$84,784</a:t>
            </a:r>
            <a:endParaRPr lang="en-US" sz="1200" dirty="0">
              <a:latin typeface="+mn-lt"/>
              <a:cs typeface="+mn-cs"/>
            </a:endParaRPr>
          </a:p>
          <a:p>
            <a:r>
              <a:rPr lang="en-US" sz="1200" dirty="0">
                <a:latin typeface="+mn-lt"/>
                <a:cs typeface="+mn-cs"/>
              </a:rPr>
              <a:t> </a:t>
            </a:r>
          </a:p>
          <a:p>
            <a:r>
              <a:rPr lang="en-US" sz="1200" dirty="0">
                <a:latin typeface="+mn-lt"/>
                <a:cs typeface="+mn-cs"/>
              </a:rPr>
              <a:t>Assumptions:</a:t>
            </a:r>
          </a:p>
          <a:p>
            <a:r>
              <a:rPr lang="en-US" sz="1200" dirty="0">
                <a:latin typeface="+mn-lt"/>
                <a:cs typeface="+mn-cs"/>
              </a:rPr>
              <a:t>Retirement timeline: 25 years</a:t>
            </a:r>
          </a:p>
          <a:p>
            <a:r>
              <a:rPr lang="en-US" sz="1200" dirty="0">
                <a:latin typeface="+mn-lt"/>
                <a:cs typeface="+mn-cs"/>
              </a:rPr>
              <a:t>Retirement age: 65</a:t>
            </a:r>
          </a:p>
          <a:p>
            <a:r>
              <a:rPr lang="en-US" sz="1200" dirty="0">
                <a:latin typeface="+mn-lt"/>
                <a:cs typeface="+mn-cs"/>
              </a:rPr>
              <a:t>Rate of return: 6%</a:t>
            </a:r>
          </a:p>
          <a:p>
            <a:r>
              <a:rPr lang="en-US" sz="1200" dirty="0">
                <a:latin typeface="+mn-lt"/>
                <a:cs typeface="+mn-cs"/>
              </a:rPr>
              <a:t>Annual inflation: 3.25%</a:t>
            </a:r>
          </a:p>
          <a:p>
            <a:r>
              <a:rPr lang="en-US" sz="1200" dirty="0">
                <a:latin typeface="+mn-lt"/>
                <a:cs typeface="+mn-cs"/>
              </a:rPr>
              <a:t> </a:t>
            </a:r>
          </a:p>
          <a:p>
            <a:r>
              <a:rPr lang="en-US" sz="1200" b="1" dirty="0">
                <a:latin typeface="+mn-lt"/>
                <a:cs typeface="+mn-cs"/>
              </a:rPr>
              <a:t>MOVIES &amp; ENTERTAINMENT</a:t>
            </a:r>
            <a:endParaRPr lang="en-US" sz="1200" dirty="0">
              <a:latin typeface="+mn-lt"/>
              <a:cs typeface="+mn-cs"/>
            </a:endParaRPr>
          </a:p>
          <a:p>
            <a:r>
              <a:rPr lang="en-US" sz="1200" dirty="0">
                <a:latin typeface="+mn-lt"/>
                <a:cs typeface="+mn-cs"/>
              </a:rPr>
              <a:t>Weekly expense: </a:t>
            </a:r>
            <a:r>
              <a:rPr lang="en-US" sz="1200" b="1" dirty="0">
                <a:latin typeface="+mn-lt"/>
                <a:cs typeface="+mn-cs"/>
              </a:rPr>
              <a:t>$25</a:t>
            </a:r>
            <a:endParaRPr lang="en-US" sz="1200" dirty="0">
              <a:latin typeface="+mn-lt"/>
              <a:cs typeface="+mn-cs"/>
            </a:endParaRPr>
          </a:p>
          <a:p>
            <a:r>
              <a:rPr lang="en-US" sz="1200" dirty="0">
                <a:latin typeface="+mn-lt"/>
                <a:cs typeface="+mn-cs"/>
              </a:rPr>
              <a:t>Total spent by retirement: </a:t>
            </a:r>
            <a:r>
              <a:rPr lang="en-US" sz="1200" b="1" dirty="0">
                <a:latin typeface="+mn-lt"/>
                <a:cs typeface="+mn-cs"/>
              </a:rPr>
              <a:t>$48,983</a:t>
            </a:r>
            <a:endParaRPr lang="en-US" sz="1200" dirty="0">
              <a:latin typeface="+mn-lt"/>
              <a:cs typeface="+mn-cs"/>
            </a:endParaRPr>
          </a:p>
          <a:p>
            <a:r>
              <a:rPr lang="en-US" sz="1200" dirty="0">
                <a:latin typeface="+mn-lt"/>
                <a:cs typeface="+mn-cs"/>
              </a:rPr>
              <a:t>Total earned by retirement if invested: </a:t>
            </a:r>
            <a:r>
              <a:rPr lang="en-US" sz="1200" b="1" dirty="0">
                <a:latin typeface="+mn-lt"/>
                <a:cs typeface="+mn-cs"/>
              </a:rPr>
              <a:t>$100,657</a:t>
            </a:r>
            <a:endParaRPr lang="en-US" sz="1200" dirty="0">
              <a:latin typeface="+mn-lt"/>
              <a:cs typeface="+mn-cs"/>
            </a:endParaRPr>
          </a:p>
          <a:p>
            <a:r>
              <a:rPr lang="en-US" sz="1200" dirty="0">
                <a:latin typeface="+mn-lt"/>
                <a:cs typeface="+mn-cs"/>
              </a:rPr>
              <a:t> </a:t>
            </a:r>
          </a:p>
          <a:p>
            <a:r>
              <a:rPr lang="en-US" sz="1200" dirty="0">
                <a:latin typeface="+mn-lt"/>
                <a:cs typeface="+mn-cs"/>
              </a:rPr>
              <a:t>Assumptions:</a:t>
            </a:r>
          </a:p>
          <a:p>
            <a:r>
              <a:rPr lang="en-US" sz="1200" dirty="0">
                <a:latin typeface="+mn-lt"/>
                <a:cs typeface="+mn-cs"/>
              </a:rPr>
              <a:t>Retirement timeline: 25 years</a:t>
            </a:r>
          </a:p>
          <a:p>
            <a:r>
              <a:rPr lang="en-US" sz="1200" dirty="0">
                <a:latin typeface="+mn-lt"/>
                <a:cs typeface="+mn-cs"/>
              </a:rPr>
              <a:t>Retirement age: 65</a:t>
            </a:r>
          </a:p>
          <a:p>
            <a:r>
              <a:rPr lang="en-US" sz="1200" dirty="0">
                <a:latin typeface="+mn-lt"/>
                <a:cs typeface="+mn-cs"/>
              </a:rPr>
              <a:t>Rate of return: 6%</a:t>
            </a:r>
          </a:p>
          <a:p>
            <a:r>
              <a:rPr lang="en-US" sz="1200" dirty="0">
                <a:latin typeface="+mn-lt"/>
                <a:cs typeface="+mn-cs"/>
              </a:rPr>
              <a:t>Annual inflation: 3.25%</a:t>
            </a:r>
          </a:p>
          <a:p>
            <a:endParaRPr lang="en-US" dirty="0" smtClean="0"/>
          </a:p>
          <a:p>
            <a:endParaRPr lang="en-US" dirty="0" smtClean="0"/>
          </a:p>
          <a:p>
            <a:r>
              <a:rPr lang="en-US" dirty="0" smtClean="0"/>
              <a:t>Script notes:</a:t>
            </a:r>
          </a:p>
          <a:p>
            <a:endParaRPr lang="en-US" dirty="0" smtClean="0"/>
          </a:p>
          <a:p>
            <a:r>
              <a:rPr lang="en-US" sz="1200" dirty="0">
                <a:latin typeface="+mn-lt"/>
                <a:cs typeface="+mn-cs"/>
              </a:rPr>
              <a:t>There are lots of ways we overspend. It could be on groceries … vacations … golf (although some people would say there’s no such thing as too much golf!) … buying lunch every day at work … pricey coffee … handbags and clothes we don’t really need … and on and on … the list is endless.</a:t>
            </a:r>
          </a:p>
          <a:p>
            <a:r>
              <a:rPr lang="en-US" sz="1200" dirty="0">
                <a:latin typeface="+mn-lt"/>
                <a:cs typeface="+mn-cs"/>
              </a:rPr>
              <a:t> </a:t>
            </a:r>
          </a:p>
          <a:p>
            <a:r>
              <a:rPr lang="en-US" sz="1200" dirty="0">
                <a:latin typeface="+mn-lt"/>
                <a:cs typeface="+mn-cs"/>
              </a:rPr>
              <a:t>How much could you save if you didn’t spend money on those things? It can add up in a big way. Take a look at some rough calculations based on some standard assumptions. (Click some items and discuss.)</a:t>
            </a:r>
          </a:p>
          <a:p>
            <a:r>
              <a:rPr lang="en-US" sz="1200" dirty="0">
                <a:latin typeface="+mn-lt"/>
                <a:cs typeface="+mn-cs"/>
              </a:rPr>
              <a:t> </a:t>
            </a:r>
          </a:p>
          <a:p>
            <a:r>
              <a:rPr lang="en-US" sz="1200" dirty="0">
                <a:latin typeface="+mn-lt"/>
                <a:cs typeface="+mn-cs"/>
              </a:rPr>
              <a:t>Now that we’ve taken a look at how we spend, and maybe overspend, let’s begin building a plan that will allow us to experience the power of change. To start budgeting and saving, it helps to change our perspective. Here’s what I’m talking about …</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38</a:t>
            </a:fld>
            <a:endParaRPr lang="en-US"/>
          </a:p>
        </p:txBody>
      </p:sp>
    </p:spTree>
    <p:extLst>
      <p:ext uri="{BB962C8B-B14F-4D97-AF65-F5344CB8AC3E}">
        <p14:creationId xmlns:p14="http://schemas.microsoft.com/office/powerpoint/2010/main" val="166081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anose="020B0604020202020204" pitchFamily="34" charset="0"/>
                <a:ea typeface="+mn-ea"/>
                <a:cs typeface="Arial" panose="020B0604020202020204" pitchFamily="34" charset="0"/>
              </a:rPr>
              <a:t>Here are a few benefits to living on a budget suggested by the National Financial Educators Council. </a:t>
            </a:r>
          </a:p>
          <a:p>
            <a:r>
              <a:rPr lang="en-US" sz="1000" kern="1200" dirty="0" smtClean="0">
                <a:solidFill>
                  <a:schemeClr val="tx1"/>
                </a:solidFill>
                <a:effectLst/>
                <a:latin typeface="Arial" panose="020B0604020202020204" pitchFamily="34" charset="0"/>
                <a:ea typeface="+mn-ea"/>
                <a:cs typeface="Arial" panose="020B0604020202020204" pitchFamily="34" charset="0"/>
              </a:rPr>
              <a:t>Is there one you can think of that’s not here? (Pause) How about the peace of mind that comes from having some money socked away and from not living hand to mouth? Would you sleep better if you could save more money? To be a good saver, it helps to understand how we spend.</a:t>
            </a:r>
          </a:p>
          <a:p>
            <a:endParaRPr lang="en-US" dirty="0"/>
          </a:p>
        </p:txBody>
      </p:sp>
      <p:sp>
        <p:nvSpPr>
          <p:cNvPr id="4" name="Slide Number Placeholder 3"/>
          <p:cNvSpPr>
            <a:spLocks noGrp="1"/>
          </p:cNvSpPr>
          <p:nvPr>
            <p:ph type="sldNum" sz="quarter" idx="10"/>
          </p:nvPr>
        </p:nvSpPr>
        <p:spPr/>
        <p:txBody>
          <a:bodyPr/>
          <a:lstStyle/>
          <a:p>
            <a:pPr>
              <a:defRPr/>
            </a:pPr>
            <a:fld id="{48989F35-6DCF-334B-B0DC-F98F761E9165}" type="slidenum">
              <a:rPr lang="en-US" smtClean="0"/>
              <a:pPr>
                <a:defRPr/>
              </a:pPr>
              <a:t>4</a:t>
            </a:fld>
            <a:endParaRPr lang="en-US" dirty="0"/>
          </a:p>
        </p:txBody>
      </p:sp>
    </p:spTree>
    <p:extLst>
      <p:ext uri="{BB962C8B-B14F-4D97-AF65-F5344CB8AC3E}">
        <p14:creationId xmlns:p14="http://schemas.microsoft.com/office/powerpoint/2010/main" val="213461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mn-cs"/>
              </a:rPr>
              <a:t>Living </a:t>
            </a:r>
            <a:r>
              <a:rPr lang="en-US" sz="1200" i="1" dirty="0">
                <a:latin typeface="+mn-lt"/>
                <a:cs typeface="+mn-cs"/>
              </a:rPr>
              <a:t>beyond</a:t>
            </a:r>
            <a:r>
              <a:rPr lang="en-US" sz="1200" dirty="0">
                <a:latin typeface="+mn-lt"/>
                <a:cs typeface="+mn-cs"/>
              </a:rPr>
              <a:t> your means is when you outspend your income. In other words, when you buy the BMW you </a:t>
            </a:r>
            <a:r>
              <a:rPr lang="en-US" sz="1200" i="1" dirty="0">
                <a:latin typeface="+mn-lt"/>
                <a:cs typeface="+mn-cs"/>
              </a:rPr>
              <a:t>can’t</a:t>
            </a:r>
            <a:r>
              <a:rPr lang="en-US" sz="1200" dirty="0">
                <a:latin typeface="+mn-lt"/>
                <a:cs typeface="+mn-cs"/>
              </a:rPr>
              <a:t> afford instead of the Chevy or Honda you </a:t>
            </a:r>
            <a:r>
              <a:rPr lang="en-US" sz="1200" i="1" dirty="0">
                <a:latin typeface="+mn-lt"/>
                <a:cs typeface="+mn-cs"/>
              </a:rPr>
              <a:t>can</a:t>
            </a:r>
            <a:r>
              <a:rPr lang="en-US" sz="1200" dirty="0">
                <a:latin typeface="+mn-lt"/>
                <a:cs typeface="+mn-cs"/>
              </a:rPr>
              <a:t> afford. </a:t>
            </a:r>
          </a:p>
          <a:p>
            <a:r>
              <a:rPr lang="en-US" sz="1200" dirty="0">
                <a:latin typeface="+mn-lt"/>
                <a:cs typeface="+mn-cs"/>
              </a:rPr>
              <a:t> </a:t>
            </a:r>
          </a:p>
          <a:p>
            <a:r>
              <a:rPr lang="en-US" sz="1200" dirty="0">
                <a:latin typeface="+mn-lt"/>
                <a:cs typeface="+mn-cs"/>
              </a:rPr>
              <a:t>Living </a:t>
            </a:r>
            <a:r>
              <a:rPr lang="en-US" sz="1200" i="1" dirty="0">
                <a:latin typeface="+mn-lt"/>
                <a:cs typeface="+mn-cs"/>
              </a:rPr>
              <a:t>at</a:t>
            </a:r>
            <a:r>
              <a:rPr lang="en-US" sz="1200" dirty="0">
                <a:latin typeface="+mn-lt"/>
                <a:cs typeface="+mn-cs"/>
              </a:rPr>
              <a:t> your means is when you spend everything you earn. Not any more, not any less. </a:t>
            </a:r>
          </a:p>
          <a:p>
            <a:r>
              <a:rPr lang="en-US" sz="1200" dirty="0">
                <a:latin typeface="+mn-lt"/>
                <a:cs typeface="+mn-cs"/>
              </a:rPr>
              <a:t> </a:t>
            </a:r>
          </a:p>
          <a:p>
            <a:r>
              <a:rPr lang="en-US" sz="1200" dirty="0">
                <a:latin typeface="+mn-lt"/>
                <a:cs typeface="+mn-cs"/>
              </a:rPr>
              <a:t>Living </a:t>
            </a:r>
            <a:r>
              <a:rPr lang="en-US" sz="1200" i="1" dirty="0">
                <a:latin typeface="+mn-lt"/>
                <a:cs typeface="+mn-cs"/>
              </a:rPr>
              <a:t>beneath</a:t>
            </a:r>
            <a:r>
              <a:rPr lang="en-US" sz="1200" dirty="0">
                <a:latin typeface="+mn-lt"/>
                <a:cs typeface="+mn-cs"/>
              </a:rPr>
              <a:t> your means is when you have money left over. In other words, you don’t always spend every dollar you earn.</a:t>
            </a:r>
          </a:p>
          <a:p>
            <a:r>
              <a:rPr lang="en-US" sz="1200" dirty="0">
                <a:latin typeface="+mn-lt"/>
                <a:cs typeface="+mn-cs"/>
              </a:rPr>
              <a:t> </a:t>
            </a:r>
          </a:p>
          <a:p>
            <a:r>
              <a:rPr lang="en-US" sz="1200" dirty="0">
                <a:latin typeface="+mn-lt"/>
                <a:cs typeface="+mn-cs"/>
              </a:rPr>
              <a:t>What type of spender are you? Let’s try to find out.</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5</a:t>
            </a:fld>
            <a:endParaRPr lang="en-US"/>
          </a:p>
        </p:txBody>
      </p:sp>
    </p:spTree>
    <p:extLst>
      <p:ext uri="{BB962C8B-B14F-4D97-AF65-F5344CB8AC3E}">
        <p14:creationId xmlns:p14="http://schemas.microsoft.com/office/powerpoint/2010/main" val="40548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kern="1200" dirty="0" smtClean="0">
                <a:solidFill>
                  <a:schemeClr val="tx1"/>
                </a:solidFill>
                <a:effectLst/>
                <a:latin typeface="Arial" panose="020B0604020202020204" pitchFamily="34" charset="0"/>
                <a:ea typeface="+mn-ea"/>
                <a:cs typeface="Arial" panose="020B0604020202020204" pitchFamily="34" charset="0"/>
              </a:rPr>
              <a:t>[RPC: Ask each of the questions on the slide; an audience member should say what kind of “spender” that habit falls under. Then reveal the answer.] </a:t>
            </a:r>
          </a:p>
          <a:p>
            <a:endParaRPr lang="en-US" sz="1200" dirty="0" smtClean="0">
              <a:latin typeface="+mn-lt"/>
              <a:cs typeface="+mn-cs"/>
            </a:endParaRPr>
          </a:p>
          <a:p>
            <a:r>
              <a:rPr lang="en-US" sz="1200" dirty="0" smtClean="0">
                <a:latin typeface="+mn-lt"/>
                <a:cs typeface="+mn-cs"/>
              </a:rPr>
              <a:t>Do </a:t>
            </a:r>
            <a:r>
              <a:rPr lang="en-US" sz="1200" dirty="0">
                <a:latin typeface="+mn-lt"/>
                <a:cs typeface="+mn-cs"/>
              </a:rPr>
              <a:t>you identify with any of the three groups? Are you a combination of two? Maybe even a combination of all three?!</a:t>
            </a:r>
          </a:p>
          <a:p>
            <a:r>
              <a:rPr lang="en-US" sz="1200" dirty="0">
                <a:latin typeface="+mn-lt"/>
                <a:cs typeface="+mn-cs"/>
              </a:rPr>
              <a:t> </a:t>
            </a:r>
          </a:p>
          <a:p>
            <a:r>
              <a:rPr lang="en-US" sz="1200" dirty="0">
                <a:latin typeface="+mn-lt"/>
                <a:cs typeface="+mn-cs"/>
              </a:rPr>
              <a:t>Here’s another useful way to look at spending …</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6</a:t>
            </a:fld>
            <a:endParaRPr lang="en-US"/>
          </a:p>
        </p:txBody>
      </p:sp>
    </p:spTree>
    <p:extLst>
      <p:ext uri="{BB962C8B-B14F-4D97-AF65-F5344CB8AC3E}">
        <p14:creationId xmlns:p14="http://schemas.microsoft.com/office/powerpoint/2010/main" val="271703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sz="1200" dirty="0">
                <a:latin typeface="+mn-lt"/>
                <a:cs typeface="+mn-cs"/>
              </a:rPr>
              <a:t>Look at your spending and ask this question: Is this </a:t>
            </a:r>
            <a:r>
              <a:rPr lang="en-US" sz="1200" dirty="0" smtClean="0">
                <a:latin typeface="+mn-lt"/>
                <a:cs typeface="+mn-cs"/>
              </a:rPr>
              <a:t>purchase essential—in </a:t>
            </a:r>
            <a:r>
              <a:rPr lang="en-US" sz="1200" dirty="0">
                <a:latin typeface="+mn-lt"/>
                <a:cs typeface="+mn-cs"/>
              </a:rPr>
              <a:t>other words, is it for something you </a:t>
            </a:r>
            <a:r>
              <a:rPr lang="en-US" sz="1200" i="1" dirty="0">
                <a:latin typeface="+mn-lt"/>
                <a:cs typeface="+mn-cs"/>
              </a:rPr>
              <a:t>must</a:t>
            </a:r>
            <a:r>
              <a:rPr lang="en-US" sz="1200" dirty="0">
                <a:latin typeface="+mn-lt"/>
                <a:cs typeface="+mn-cs"/>
              </a:rPr>
              <a:t> have? Or is it discretionary—is it for something you </a:t>
            </a:r>
            <a:r>
              <a:rPr lang="en-US" sz="1200" i="1" dirty="0">
                <a:latin typeface="+mn-lt"/>
                <a:cs typeface="+mn-cs"/>
              </a:rPr>
              <a:t>want </a:t>
            </a:r>
            <a:r>
              <a:rPr lang="en-US" sz="1200" dirty="0">
                <a:latin typeface="+mn-lt"/>
                <a:cs typeface="+mn-cs"/>
              </a:rPr>
              <a:t>to have? Ask that question of all your expenses, even if the cost is small. Discretionary spending is where you can cut back and save money. Here are some ways we sometimes overspend.</a:t>
            </a:r>
          </a:p>
          <a:p>
            <a:pPr defTabSz="923818">
              <a:defRPr/>
            </a:pPr>
            <a:endParaRPr lang="en-US" sz="1200" dirty="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7</a:t>
            </a:fld>
            <a:endParaRPr lang="en-US"/>
          </a:p>
        </p:txBody>
      </p:sp>
    </p:spTree>
    <p:extLst>
      <p:ext uri="{BB962C8B-B14F-4D97-AF65-F5344CB8AC3E}">
        <p14:creationId xmlns:p14="http://schemas.microsoft.com/office/powerpoint/2010/main" val="40053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[RPC: T</a:t>
            </a:r>
            <a:r>
              <a:rPr lang="en-US" sz="1000" b="1" kern="1200" dirty="0" smtClean="0">
                <a:solidFill>
                  <a:schemeClr val="tx1"/>
                </a:solidFill>
                <a:effectLst/>
                <a:latin typeface="Arial" panose="020B0604020202020204" pitchFamily="34" charset="0"/>
                <a:ea typeface="+mn-ea"/>
                <a:cs typeface="Arial" panose="020B0604020202020204" pitchFamily="34" charset="0"/>
              </a:rPr>
              <a:t>his is the “home slide” for a conversation about over-spending. It covers six areas: groceries, vacations, golf, buying lunch, coffee, entertainment. Ask audience what areas they may be over-spending in. Call on someone and you can click on the icon for that specific topic. You’ll then see a new slide with a breakdown of how that spending adds up over time. To get back to the home slide, click on the colored icon. To move past the home slide, click in the white area (not on any of the icons).] </a:t>
            </a:r>
            <a:endParaRPr lang="en-US" b="1" dirty="0" smtClean="0"/>
          </a:p>
          <a:p>
            <a:endParaRPr lang="en-US" dirty="0" smtClean="0"/>
          </a:p>
          <a:p>
            <a:r>
              <a:rPr lang="en-US" sz="1000" kern="1200" dirty="0" smtClean="0">
                <a:solidFill>
                  <a:schemeClr val="tx1"/>
                </a:solidFill>
                <a:latin typeface="Arial" panose="020B0604020202020204" pitchFamily="34" charset="0"/>
                <a:ea typeface="+mn-ea"/>
                <a:cs typeface="Arial" panose="020B0604020202020204" pitchFamily="34" charset="0"/>
              </a:rPr>
              <a:t>There are lots of ways we overspend. It could be on groceries … vacations … golf (although some people would say there’s no such thing as too much golf!) … buying lunch every day at work … pricey coffee … handbags and clothes we don’t really need … and on and on … the list is endless.</a:t>
            </a: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How much could you save if you didn’t spend money on those things? It can add up in a big way. Take a look at some rough calculations based on some standard assumptions. (Click some items and discuss.)</a:t>
            </a:r>
          </a:p>
          <a:p>
            <a:r>
              <a:rPr lang="en-US" sz="1000" kern="1200" dirty="0" smtClean="0">
                <a:solidFill>
                  <a:schemeClr val="tx1"/>
                </a:solidFill>
                <a:latin typeface="Arial" panose="020B0604020202020204" pitchFamily="34" charset="0"/>
                <a:ea typeface="+mn-ea"/>
                <a:cs typeface="Arial" panose="020B0604020202020204" pitchFamily="34" charset="0"/>
              </a:rPr>
              <a:t> </a:t>
            </a:r>
          </a:p>
          <a:p>
            <a:r>
              <a:rPr lang="en-US" sz="1000" kern="1200" dirty="0" smtClean="0">
                <a:solidFill>
                  <a:schemeClr val="tx1"/>
                </a:solidFill>
                <a:latin typeface="Arial" panose="020B0604020202020204" pitchFamily="34" charset="0"/>
                <a:ea typeface="+mn-ea"/>
                <a:cs typeface="Arial" panose="020B0604020202020204" pitchFamily="34" charset="0"/>
              </a:rPr>
              <a:t>Now that we’ve taken a look at how we spend, and maybe overspend, let’s begin building a plan that will allow us to experience the power of change. To start budgeting and saving, it helps to change our perspective. Here’s what I’m talking about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8</a:t>
            </a:fld>
            <a:endParaRPr lang="en-US"/>
          </a:p>
        </p:txBody>
      </p:sp>
    </p:spTree>
    <p:extLst>
      <p:ext uri="{BB962C8B-B14F-4D97-AF65-F5344CB8AC3E}">
        <p14:creationId xmlns:p14="http://schemas.microsoft.com/office/powerpoint/2010/main" val="166081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latin typeface="Arial" panose="020B0604020202020204" pitchFamily="34" charset="0"/>
                <a:ea typeface="+mn-ea"/>
                <a:cs typeface="Arial" panose="020B0604020202020204" pitchFamily="34" charset="0"/>
              </a:rPr>
              <a:t>[FOR EM PLANS ONLY]</a:t>
            </a:r>
          </a:p>
          <a:p>
            <a:endParaRPr lang="en-US" sz="1200" dirty="0" smtClean="0">
              <a:latin typeface="+mn-lt"/>
              <a:cs typeface="+mn-cs"/>
            </a:endParaRPr>
          </a:p>
          <a:p>
            <a:r>
              <a:rPr lang="en-US" sz="1200" dirty="0" smtClean="0">
                <a:latin typeface="+mn-lt"/>
                <a:cs typeface="+mn-cs"/>
              </a:rPr>
              <a:t>If you’re still not</a:t>
            </a:r>
            <a:r>
              <a:rPr lang="en-US" sz="1200" baseline="0" dirty="0" smtClean="0">
                <a:latin typeface="+mn-lt"/>
                <a:cs typeface="+mn-cs"/>
              </a:rPr>
              <a:t> buying it – try it out yourself with t</a:t>
            </a:r>
            <a:r>
              <a:rPr lang="en-US" sz="1200" dirty="0" smtClean="0">
                <a:latin typeface="+mn-lt"/>
                <a:cs typeface="+mn-cs"/>
              </a:rPr>
              <a:t>his </a:t>
            </a:r>
            <a:r>
              <a:rPr lang="en-US" sz="1200" dirty="0">
                <a:latin typeface="+mn-lt"/>
                <a:cs typeface="+mn-cs"/>
              </a:rPr>
              <a:t>simple online </a:t>
            </a:r>
            <a:r>
              <a:rPr lang="en-US" sz="1200" dirty="0" smtClean="0">
                <a:latin typeface="+mn-lt"/>
                <a:cs typeface="+mn-cs"/>
              </a:rPr>
              <a:t>calculator</a:t>
            </a:r>
            <a:r>
              <a:rPr lang="en-US" sz="1200" baseline="0" dirty="0" smtClean="0">
                <a:latin typeface="+mn-lt"/>
                <a:cs typeface="+mn-cs"/>
              </a:rPr>
              <a:t> called Loose Change. </a:t>
            </a:r>
            <a:r>
              <a:rPr lang="en-US" sz="1200" dirty="0" smtClean="0">
                <a:latin typeface="+mn-lt"/>
                <a:cs typeface="+mn-cs"/>
              </a:rPr>
              <a:t> It </a:t>
            </a:r>
            <a:r>
              <a:rPr lang="en-US" sz="1200" dirty="0">
                <a:latin typeface="+mn-lt"/>
                <a:cs typeface="+mn-cs"/>
              </a:rPr>
              <a:t>can show you how small savings can make a </a:t>
            </a:r>
            <a:r>
              <a:rPr lang="en-US" sz="1200" i="1" dirty="0">
                <a:latin typeface="+mn-lt"/>
                <a:cs typeface="+mn-cs"/>
              </a:rPr>
              <a:t>big</a:t>
            </a:r>
            <a:r>
              <a:rPr lang="en-US" sz="1200" dirty="0">
                <a:latin typeface="+mn-lt"/>
                <a:cs typeface="+mn-cs"/>
              </a:rPr>
              <a:t> difference.  </a:t>
            </a:r>
          </a:p>
          <a:p>
            <a:r>
              <a:rPr lang="en-US" sz="1200" dirty="0">
                <a:latin typeface="+mn-lt"/>
                <a:cs typeface="+mn-cs"/>
              </a:rPr>
              <a:t> </a:t>
            </a:r>
          </a:p>
          <a:p>
            <a:r>
              <a:rPr lang="en-US" sz="1200" dirty="0">
                <a:latin typeface="+mn-lt"/>
                <a:cs typeface="+mn-cs"/>
              </a:rPr>
              <a:t>The key is something Albert Einstein called “the eighth wonder of the world.”</a:t>
            </a:r>
          </a:p>
          <a:p>
            <a:endParaRPr lang="en-US" dirty="0"/>
          </a:p>
        </p:txBody>
      </p:sp>
      <p:sp>
        <p:nvSpPr>
          <p:cNvPr id="4" name="Slide Number Placeholder 3"/>
          <p:cNvSpPr>
            <a:spLocks noGrp="1"/>
          </p:cNvSpPr>
          <p:nvPr>
            <p:ph type="sldNum" sz="quarter" idx="10"/>
          </p:nvPr>
        </p:nvSpPr>
        <p:spPr/>
        <p:txBody>
          <a:bodyPr/>
          <a:lstStyle/>
          <a:p>
            <a:fld id="{10C99956-6141-49DB-88E6-002A9BF46C20}" type="slidenum">
              <a:rPr lang="en-US" smtClean="0"/>
              <a:t>9</a:t>
            </a:fld>
            <a:endParaRPr lang="en-US"/>
          </a:p>
        </p:txBody>
      </p:sp>
    </p:spTree>
    <p:extLst>
      <p:ext uri="{BB962C8B-B14F-4D97-AF65-F5344CB8AC3E}">
        <p14:creationId xmlns:p14="http://schemas.microsoft.com/office/powerpoint/2010/main" val="21552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71275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629400"/>
            <a:ext cx="2133600" cy="2127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7FDC568-FA9F-3345-A111-3A556D179D9A}"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5257" y="1709383"/>
            <a:ext cx="7859485" cy="4081109"/>
          </a:xfrm>
          <a:prstGeom prst="rect">
            <a:avLst/>
          </a:prstGeom>
        </p:spPr>
        <p:txBody>
          <a:bodyPr/>
          <a:lstStyle>
            <a:lvl1pPr marL="231775" indent="-231775">
              <a:buFont typeface="Arial" panose="020B0604020202020204" pitchFamily="34" charset="0"/>
              <a:buChar char="•"/>
              <a:defRPr sz="2800" b="0" i="0">
                <a:solidFill>
                  <a:srgbClr val="414141"/>
                </a:solidFill>
                <a:latin typeface="Arial" panose="020B0604020202020204" pitchFamily="34" charset="0"/>
                <a:cs typeface="Arial" panose="020B0604020202020204" pitchFamily="34" charset="0"/>
              </a:defRPr>
            </a:lvl1pPr>
            <a:lvl2pPr marL="461963" indent="-230188">
              <a:defRPr sz="2600" b="0" i="0">
                <a:solidFill>
                  <a:srgbClr val="414141"/>
                </a:solidFill>
                <a:latin typeface="Arial" panose="020B0604020202020204" pitchFamily="34" charset="0"/>
                <a:cs typeface="Arial" panose="020B0604020202020204" pitchFamily="34" charset="0"/>
              </a:defRPr>
            </a:lvl2pPr>
            <a:lvl3pPr marL="682625" indent="-220663">
              <a:defRPr sz="2400" b="0" i="0">
                <a:solidFill>
                  <a:srgbClr val="414141"/>
                </a:solidFill>
                <a:latin typeface="Arial" panose="020B0604020202020204" pitchFamily="34" charset="0"/>
                <a:cs typeface="Arial" panose="020B0604020202020204" pitchFamily="34" charset="0"/>
              </a:defRPr>
            </a:lvl3pPr>
            <a:lvl4pPr marL="914400" indent="-231775">
              <a:defRPr sz="2200" b="0" i="0">
                <a:solidFill>
                  <a:srgbClr val="414141"/>
                </a:solidFill>
                <a:latin typeface="Arial" panose="020B0604020202020204" pitchFamily="34" charset="0"/>
                <a:cs typeface="Arial" panose="020B0604020202020204" pitchFamily="34" charset="0"/>
              </a:defRPr>
            </a:lvl4pPr>
            <a:lvl5pPr marL="1146175" indent="-231775">
              <a:defRPr sz="2000" b="0" i="0">
                <a:solidFill>
                  <a:srgbClr val="41414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hasCustomPrompt="1"/>
          </p:nvPr>
        </p:nvSpPr>
        <p:spPr>
          <a:xfrm>
            <a:off x="529918" y="633674"/>
            <a:ext cx="7888366" cy="746525"/>
          </a:xfrm>
          <a:prstGeom prst="rect">
            <a:avLst/>
          </a:prstGeom>
        </p:spPr>
        <p:txBody>
          <a:bodyPr/>
          <a:lstStyle>
            <a:lvl1pPr algn="l">
              <a:lnSpc>
                <a:spcPts val="2800"/>
              </a:lnSpc>
              <a:spcBef>
                <a:spcPts val="0"/>
              </a:spcBef>
              <a:defRPr sz="3600" b="0" baseline="0">
                <a:solidFill>
                  <a:srgbClr val="144586"/>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Title of slide</a:t>
            </a:r>
          </a:p>
        </p:txBody>
      </p:sp>
    </p:spTree>
    <p:extLst>
      <p:ext uri="{BB962C8B-B14F-4D97-AF65-F5344CB8AC3E}">
        <p14:creationId xmlns:p14="http://schemas.microsoft.com/office/powerpoint/2010/main" val="40197127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7529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77050452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LOSURE w copyright dat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Rectangle 6"/>
          <p:cNvSpPr/>
          <p:nvPr userDrawn="1"/>
        </p:nvSpPr>
        <p:spPr>
          <a:xfrm>
            <a:off x="517574" y="5975874"/>
            <a:ext cx="4572000" cy="230832"/>
          </a:xfrm>
          <a:prstGeom prst="rect">
            <a:avLst/>
          </a:prstGeom>
        </p:spPr>
        <p:txBody>
          <a:bodyPr>
            <a:spAutoFit/>
          </a:bodyPr>
          <a:lstStyle/>
          <a:p>
            <a:r>
              <a:rPr lang="en-GB" sz="900" dirty="0">
                <a:solidFill>
                  <a:srgbClr val="282828"/>
                </a:solidFill>
                <a:latin typeface="Arial" panose="020B0604020202020204" pitchFamily="34" charset="0"/>
                <a:cs typeface="Arial" panose="020B0604020202020204" pitchFamily="34" charset="0"/>
              </a:rPr>
              <a:t>© </a:t>
            </a:r>
            <a:r>
              <a:rPr lang="en-GB" sz="900" dirty="0" smtClean="0">
                <a:solidFill>
                  <a:srgbClr val="282828"/>
                </a:solidFill>
                <a:latin typeface="Arial" panose="020B0604020202020204" pitchFamily="34" charset="0"/>
                <a:cs typeface="Arial" panose="020B0604020202020204" pitchFamily="34" charset="0"/>
              </a:rPr>
              <a:t>2015 </a:t>
            </a:r>
            <a:r>
              <a:rPr lang="en-GB" sz="900" dirty="0">
                <a:solidFill>
                  <a:srgbClr val="282828"/>
                </a:solidFill>
                <a:latin typeface="Arial" panose="020B0604020202020204" pitchFamily="34" charset="0"/>
                <a:cs typeface="Arial" panose="020B0604020202020204" pitchFamily="34" charset="0"/>
              </a:rPr>
              <a:t>Transamerica Retirement Solutions Corporation</a:t>
            </a:r>
          </a:p>
        </p:txBody>
      </p:sp>
    </p:spTree>
    <p:extLst>
      <p:ext uri="{BB962C8B-B14F-4D97-AF65-F5344CB8AC3E}">
        <p14:creationId xmlns:p14="http://schemas.microsoft.com/office/powerpoint/2010/main" val="253988637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d 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130"/>
          <a:stretch/>
        </p:blipFill>
        <p:spPr>
          <a:xfrm>
            <a:off x="0" y="0"/>
            <a:ext cx="9144000" cy="6227763"/>
          </a:xfrm>
          <a:prstGeom prst="rect">
            <a:avLst/>
          </a:prstGeom>
        </p:spPr>
      </p:pic>
    </p:spTree>
    <p:extLst>
      <p:ext uri="{BB962C8B-B14F-4D97-AF65-F5344CB8AC3E}">
        <p14:creationId xmlns:p14="http://schemas.microsoft.com/office/powerpoint/2010/main" val="3496447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ue Blank">
    <p:spTree>
      <p:nvGrpSpPr>
        <p:cNvPr id="1" name=""/>
        <p:cNvGrpSpPr/>
        <p:nvPr/>
      </p:nvGrpSpPr>
      <p:grpSpPr>
        <a:xfrm>
          <a:off x="0" y="0"/>
          <a:ext cx="0" cy="0"/>
          <a:chOff x="0" y="0"/>
          <a:chExt cx="0" cy="0"/>
        </a:xfrm>
      </p:grpSpPr>
      <p:sp>
        <p:nvSpPr>
          <p:cNvPr id="3" name="Rectangle 2"/>
          <p:cNvSpPr/>
          <p:nvPr userDrawn="1"/>
        </p:nvSpPr>
        <p:spPr>
          <a:xfrm>
            <a:off x="0" y="0"/>
            <a:ext cx="9144000" cy="62277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cxnSp>
        <p:nvCxnSpPr>
          <p:cNvPr id="5" name="Straight Connector 4"/>
          <p:cNvCxnSpPr/>
          <p:nvPr userDrawn="1"/>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76453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8874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043" y="6288140"/>
            <a:ext cx="1179630" cy="468137"/>
          </a:xfrm>
          <a:prstGeom prst="rect">
            <a:avLst/>
          </a:prstGeom>
        </p:spPr>
      </p:pic>
      <p:cxnSp>
        <p:nvCxnSpPr>
          <p:cNvPr id="9" name="Straight Connector 8"/>
          <p:cNvCxnSpPr/>
          <p:nvPr/>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678" y="6423436"/>
            <a:ext cx="360380" cy="246221"/>
          </a:xfrm>
          <a:prstGeom prst="rect">
            <a:avLst/>
          </a:prstGeom>
          <a:noFill/>
        </p:spPr>
        <p:txBody>
          <a:bodyPr wrap="square" rtlCol="0">
            <a:spAutoFit/>
          </a:bodyPr>
          <a:lstStyle/>
          <a:p>
            <a:fld id="{0E73DF72-1093-FB4A-B45D-51D22F5C0F63}" type="slidenum">
              <a:rPr lang="en-US" sz="1000" b="0" i="0" smtClean="0">
                <a:solidFill>
                  <a:srgbClr val="A6A698"/>
                </a:solidFill>
                <a:latin typeface="Arial" panose="020B0604020202020204" pitchFamily="34" charset="0"/>
                <a:cs typeface="Arial" panose="020B0604020202020204" pitchFamily="34" charset="0"/>
              </a:rPr>
              <a:pPr/>
              <a:t>‹#›</a:t>
            </a:fld>
            <a:endParaRPr lang="en-US" b="0" i="0" dirty="0">
              <a:solidFill>
                <a:srgbClr val="A6A698"/>
              </a:solidFill>
              <a:latin typeface="Arial" panose="020B0604020202020204" pitchFamily="34" charset="0"/>
              <a:cs typeface="Arial" panose="020B0604020202020204" pitchFamily="34" charset="0"/>
            </a:endParaRPr>
          </a:p>
        </p:txBody>
      </p:sp>
      <p:sp>
        <p:nvSpPr>
          <p:cNvPr id="11" name="TextBox 10"/>
          <p:cNvSpPr txBox="1"/>
          <p:nvPr/>
        </p:nvSpPr>
        <p:spPr>
          <a:xfrm>
            <a:off x="651405" y="6434667"/>
            <a:ext cx="3879496" cy="246221"/>
          </a:xfrm>
          <a:prstGeom prst="rect">
            <a:avLst/>
          </a:prstGeom>
          <a:noFill/>
        </p:spPr>
        <p:txBody>
          <a:bodyPr wrap="square" rtlCol="0">
            <a:spAutoFit/>
          </a:bodyPr>
          <a:lstStyle/>
          <a:p>
            <a:r>
              <a:rPr lang="en-US" sz="1000" b="0" i="0" dirty="0" smtClean="0">
                <a:solidFill>
                  <a:srgbClr val="A6A698"/>
                </a:solidFill>
                <a:latin typeface="Arial" panose="020B0604020202020204" pitchFamily="34" charset="0"/>
                <a:cs typeface="Arial" panose="020B0604020202020204" pitchFamily="34" charset="0"/>
              </a:rPr>
              <a:t>Budgeting: </a:t>
            </a:r>
            <a:r>
              <a:rPr lang="en-US" sz="1000" b="0" i="0" baseline="0" dirty="0" smtClean="0">
                <a:solidFill>
                  <a:srgbClr val="A6A698"/>
                </a:solidFill>
                <a:latin typeface="Arial" panose="020B0604020202020204" pitchFamily="34" charset="0"/>
                <a:cs typeface="Arial" panose="020B0604020202020204" pitchFamily="34" charset="0"/>
              </a:rPr>
              <a:t>The Power of  “Change”</a:t>
            </a:r>
            <a:endParaRPr lang="en-US" sz="800" b="0" i="0" baseline="30000" dirty="0">
              <a:solidFill>
                <a:srgbClr val="A6A6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087478"/>
      </p:ext>
    </p:extLst>
  </p:cSld>
  <p:clrMap bg1="lt1" tx1="dk1" bg2="lt2" tx2="dk2" accent1="accent1" accent2="accent2" accent3="accent3" accent4="accent4" accent5="accent5" accent6="accent6" hlink="hlink" folHlink="folHlink"/>
  <p:sldLayoutIdLst>
    <p:sldLayoutId id="2147483652" r:id="rId1"/>
    <p:sldLayoutId id="2147483670" r:id="rId2"/>
    <p:sldLayoutId id="2147483690" r:id="rId3"/>
    <p:sldLayoutId id="2147483711" r:id="rId4"/>
    <p:sldLayoutId id="2147483712" r:id="rId5"/>
    <p:sldLayoutId id="2147483721" r:id="rId6"/>
    <p:sldLayoutId id="2147483716" r:id="rId7"/>
    <p:sldLayoutId id="2147483722" r:id="rId8"/>
    <p:sldLayoutId id="2147483723" r:id="rId9"/>
  </p:sldLayoutIdLst>
  <p:transition>
    <p:fade/>
  </p:transition>
  <p:timing>
    <p:tnLst>
      <p:par>
        <p:cTn id="1" dur="indefinite" restart="never" nodeType="tmRoot"/>
      </p:par>
    </p:tnLst>
  </p:timing>
  <p:txStyles>
    <p:titleStyle>
      <a:lvl1pPr algn="l" defTabSz="457200" rtl="0" eaLnBrk="1" latinLnBrk="0" hangingPunct="1">
        <a:spcBef>
          <a:spcPct val="0"/>
        </a:spcBef>
        <a:buNone/>
        <a:defRPr sz="4000" b="1" kern="1200">
          <a:solidFill>
            <a:schemeClr val="bg1">
              <a:lumMod val="95000"/>
            </a:schemeClr>
          </a:solidFill>
          <a:effectLst>
            <a:outerShdw blurRad="50800" dist="38100" dir="2700000" algn="tl" rotWithShape="0">
              <a:schemeClr val="accent5">
                <a:lumMod val="75000"/>
                <a:alpha val="43000"/>
              </a:schemeClr>
            </a:outerShdw>
          </a:effectLst>
          <a:latin typeface="Calibri"/>
          <a:ea typeface="+mj-ea"/>
          <a:cs typeface="Calibri"/>
        </a:defRPr>
      </a:lvl1pPr>
    </p:titleStyle>
    <p:body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8.xml"/><Relationship Id="rId7"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34.xml"/><Relationship Id="rId7" Type="http://schemas.openxmlformats.org/officeDocument/2006/relationships/slide" Target="slide3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32.xml"/><Relationship Id="rId5" Type="http://schemas.openxmlformats.org/officeDocument/2006/relationships/slide" Target="slide37.xml"/><Relationship Id="rId4" Type="http://schemas.openxmlformats.org/officeDocument/2006/relationships/slide" Target="slide3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2277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6" name="Rectangle 5"/>
          <p:cNvSpPr/>
          <p:nvPr/>
        </p:nvSpPr>
        <p:spPr>
          <a:xfrm>
            <a:off x="0" y="4267200"/>
            <a:ext cx="9144000" cy="1960563"/>
          </a:xfrm>
          <a:prstGeom prst="rect">
            <a:avLst/>
          </a:prstGeom>
          <a:solidFill>
            <a:srgbClr val="6794CA"/>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9" name="Rectangle 8"/>
          <p:cNvSpPr/>
          <p:nvPr/>
        </p:nvSpPr>
        <p:spPr>
          <a:xfrm>
            <a:off x="0" y="0"/>
            <a:ext cx="9144000" cy="209973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8" name="Text Box 7"/>
          <p:cNvSpPr txBox="1">
            <a:spLocks noChangeArrowheads="1"/>
          </p:cNvSpPr>
          <p:nvPr/>
        </p:nvSpPr>
        <p:spPr bwMode="auto">
          <a:xfrm>
            <a:off x="152400" y="152400"/>
            <a:ext cx="7630615" cy="1785104"/>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11000" b="1" dirty="0" smtClean="0">
                <a:solidFill>
                  <a:srgbClr val="FFFFFF"/>
                </a:solidFill>
                <a:latin typeface="Arial"/>
                <a:cs typeface="Arial"/>
              </a:rPr>
              <a:t>Budgeting:</a:t>
            </a:r>
            <a:endParaRPr lang="en-US" sz="11000" b="1" dirty="0">
              <a:solidFill>
                <a:srgbClr val="FFFFFF"/>
              </a:solidFill>
              <a:latin typeface="Arial"/>
              <a:cs typeface="Arial"/>
            </a:endParaRPr>
          </a:p>
        </p:txBody>
      </p:sp>
      <p:sp>
        <p:nvSpPr>
          <p:cNvPr id="12" name="TextBox 11"/>
          <p:cNvSpPr txBox="1"/>
          <p:nvPr/>
        </p:nvSpPr>
        <p:spPr>
          <a:xfrm>
            <a:off x="457200" y="5115580"/>
            <a:ext cx="3788228" cy="523220"/>
          </a:xfrm>
          <a:prstGeom prst="rect">
            <a:avLst/>
          </a:prstGeom>
          <a:noFill/>
        </p:spPr>
        <p:txBody>
          <a:bodyPr wrap="square" rtlCol="0">
            <a:spAutoFit/>
          </a:bodyPr>
          <a:lstStyle/>
          <a:p>
            <a:r>
              <a:rPr lang="en-US" sz="1400" b="1" cap="all" dirty="0" smtClean="0">
                <a:solidFill>
                  <a:srgbClr val="13277B"/>
                </a:solidFill>
                <a:latin typeface="Arial" panose="020B0604020202020204" pitchFamily="34" charset="0"/>
                <a:cs typeface="Arial" panose="020B0604020202020204" pitchFamily="34" charset="0"/>
              </a:rPr>
              <a:t>Presenter’s Name  </a:t>
            </a:r>
            <a:r>
              <a:rPr lang="en-US" sz="1400" cap="all" dirty="0" smtClean="0">
                <a:solidFill>
                  <a:srgbClr val="13277B"/>
                </a:solidFill>
                <a:latin typeface="Arial" panose="020B0604020202020204" pitchFamily="34" charset="0"/>
                <a:cs typeface="Arial" panose="020B0604020202020204" pitchFamily="34" charset="0"/>
              </a:rPr>
              <a:t/>
            </a:r>
            <a:br>
              <a:rPr lang="en-US" sz="1400" cap="all" dirty="0" smtClean="0">
                <a:solidFill>
                  <a:srgbClr val="13277B"/>
                </a:solidFill>
                <a:latin typeface="Arial" panose="020B0604020202020204" pitchFamily="34" charset="0"/>
                <a:cs typeface="Arial" panose="020B0604020202020204" pitchFamily="34" charset="0"/>
              </a:rPr>
            </a:br>
            <a:r>
              <a:rPr lang="en-US" sz="1400" cap="all" dirty="0" smtClean="0">
                <a:solidFill>
                  <a:srgbClr val="13277B"/>
                </a:solidFill>
                <a:latin typeface="Arial" panose="020B0604020202020204" pitchFamily="34" charset="0"/>
                <a:cs typeface="Arial" panose="020B0604020202020204" pitchFamily="34" charset="0"/>
              </a:rPr>
              <a:t>TITLE</a:t>
            </a:r>
            <a:endParaRPr lang="en-US" sz="1400" cap="all" dirty="0">
              <a:solidFill>
                <a:srgbClr val="13277B"/>
              </a:solidFill>
              <a:latin typeface="Arial" panose="020B0604020202020204" pitchFamily="34" charset="0"/>
              <a:cs typeface="Arial" panose="020B0604020202020204" pitchFamily="34" charset="0"/>
            </a:endParaRPr>
          </a:p>
        </p:txBody>
      </p:sp>
      <p:pic>
        <p:nvPicPr>
          <p:cNvPr id="13" name="Picture 12" descr="BYPO_RedBa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53968"/>
            <a:ext cx="9144000" cy="273795"/>
          </a:xfrm>
          <a:prstGeom prst="rect">
            <a:avLst/>
          </a:prstGeom>
          <a:solidFill>
            <a:scrgbClr r="0" g="0" b="0"/>
          </a:solidFill>
        </p:spPr>
      </p:pic>
      <p:sp>
        <p:nvSpPr>
          <p:cNvPr id="18" name="TextBox 17"/>
          <p:cNvSpPr txBox="1"/>
          <p:nvPr/>
        </p:nvSpPr>
        <p:spPr>
          <a:xfrm>
            <a:off x="3581400" y="4419600"/>
            <a:ext cx="4953000" cy="461665"/>
          </a:xfrm>
          <a:prstGeom prst="rect">
            <a:avLst/>
          </a:prstGeom>
          <a:noFill/>
        </p:spPr>
        <p:txBody>
          <a:bodyPr wrap="square" rtlCol="0">
            <a:spAutoFit/>
          </a:bodyPr>
          <a:lstStyle/>
          <a:p>
            <a:pPr algn="r"/>
            <a:r>
              <a:rPr lang="en-US" sz="2400" i="1" dirty="0" smtClean="0">
                <a:solidFill>
                  <a:srgbClr val="FFFFFF"/>
                </a:solidFill>
                <a:latin typeface="Arial"/>
                <a:cs typeface="Arial"/>
              </a:rPr>
              <a:t>Plan name here</a:t>
            </a:r>
            <a:endParaRPr lang="en-US" sz="2400" i="1" kern="1200" dirty="0">
              <a:solidFill>
                <a:srgbClr val="FFFFFF"/>
              </a:solidFill>
              <a:latin typeface="Arial"/>
              <a:cs typeface="Arial"/>
            </a:endParaRPr>
          </a:p>
        </p:txBody>
      </p:sp>
      <p:sp>
        <p:nvSpPr>
          <p:cNvPr id="10" name="Text Box 7"/>
          <p:cNvSpPr txBox="1">
            <a:spLocks noChangeArrowheads="1"/>
          </p:cNvSpPr>
          <p:nvPr/>
        </p:nvSpPr>
        <p:spPr bwMode="auto">
          <a:xfrm>
            <a:off x="228600" y="2625804"/>
            <a:ext cx="9278502" cy="1107996"/>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6600" b="1" spc="-300" dirty="0" smtClean="0">
                <a:solidFill>
                  <a:srgbClr val="FFFFFF"/>
                </a:solidFill>
                <a:latin typeface="Arial"/>
                <a:cs typeface="Arial"/>
              </a:rPr>
              <a:t>The Power of “Change”  </a:t>
            </a:r>
            <a:endParaRPr lang="en-US" sz="6600" b="1" spc="-300" dirty="0">
              <a:solidFill>
                <a:srgbClr val="FFFFFF"/>
              </a:solidFill>
              <a:latin typeface="Arial"/>
              <a:cs typeface="Aria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025" y="5687067"/>
            <a:ext cx="2201047" cy="542925"/>
          </a:xfrm>
          <a:prstGeom prst="rect">
            <a:avLst/>
          </a:prstGeom>
        </p:spPr>
      </p:pic>
      <p:sp>
        <p:nvSpPr>
          <p:cNvPr id="2" name="Rectangle 1"/>
          <p:cNvSpPr/>
          <p:nvPr/>
        </p:nvSpPr>
        <p:spPr>
          <a:xfrm>
            <a:off x="152400" y="6400800"/>
            <a:ext cx="246063"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30555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TextBox 136"/>
          <p:cNvSpPr txBox="1"/>
          <p:nvPr/>
        </p:nvSpPr>
        <p:spPr>
          <a:xfrm>
            <a:off x="453195" y="167927"/>
            <a:ext cx="5715000" cy="523220"/>
          </a:xfrm>
          <a:prstGeom prst="rect">
            <a:avLst/>
          </a:prstGeom>
          <a:noFill/>
        </p:spPr>
        <p:txBody>
          <a:bodyPr wrap="square" rtlCol="0">
            <a:spAutoFit/>
          </a:bodyPr>
          <a:lstStyle/>
          <a:p>
            <a:r>
              <a:rPr lang="en-US" sz="2800" dirty="0" smtClean="0">
                <a:solidFill>
                  <a:schemeClr val="bg1"/>
                </a:solidFill>
                <a:latin typeface="Arial"/>
                <a:cs typeface="Arial"/>
              </a:rPr>
              <a:t>the power of</a:t>
            </a:r>
            <a:endParaRPr lang="en-US" sz="2800" kern="1200" dirty="0">
              <a:solidFill>
                <a:schemeClr val="bg1"/>
              </a:solidFill>
              <a:latin typeface="Arial"/>
              <a:cs typeface="Arial"/>
            </a:endParaRPr>
          </a:p>
        </p:txBody>
      </p:sp>
      <p:sp>
        <p:nvSpPr>
          <p:cNvPr id="136" name="TextBox 135"/>
          <p:cNvSpPr txBox="1"/>
          <p:nvPr/>
        </p:nvSpPr>
        <p:spPr>
          <a:xfrm>
            <a:off x="762000" y="381000"/>
            <a:ext cx="80010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solidFill>
                  <a:schemeClr val="bg1"/>
                </a:solidFill>
                <a:latin typeface="Arial Black"/>
                <a:cs typeface="Arial Black"/>
              </a:rPr>
              <a:t>compounding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4778" r="976"/>
          <a:stretch/>
        </p:blipFill>
        <p:spPr>
          <a:xfrm>
            <a:off x="2429573" y="1713723"/>
            <a:ext cx="6712840" cy="4332962"/>
          </a:xfrm>
          <a:prstGeom prst="rect">
            <a:avLst/>
          </a:prstGeom>
          <a:ln>
            <a:solidFill>
              <a:srgbClr val="000000"/>
            </a:solidFill>
          </a:ln>
        </p:spPr>
      </p:pic>
      <p:sp>
        <p:nvSpPr>
          <p:cNvPr id="10" name="Rectangle 9"/>
          <p:cNvSpPr/>
          <p:nvPr/>
        </p:nvSpPr>
        <p:spPr>
          <a:xfrm>
            <a:off x="536148" y="1697429"/>
            <a:ext cx="5562600" cy="44948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599" y="2810232"/>
            <a:ext cx="6248401" cy="2523768"/>
          </a:xfrm>
          <a:prstGeom prst="rect">
            <a:avLst/>
          </a:prstGeom>
          <a:noFill/>
        </p:spPr>
        <p:txBody>
          <a:bodyPr wrap="square" rtlCol="0">
            <a:spAutoFit/>
          </a:bodyPr>
          <a:lstStyle/>
          <a:p>
            <a:pPr>
              <a:lnSpc>
                <a:spcPts val="4200"/>
              </a:lnSpc>
            </a:pPr>
            <a:r>
              <a:rPr lang="en-US" sz="3600" b="1" dirty="0">
                <a:solidFill>
                  <a:schemeClr val="bg1"/>
                </a:solidFill>
                <a:latin typeface="Arial" panose="020B0604020202020204" pitchFamily="34" charset="0"/>
                <a:cs typeface="Arial" panose="020B0604020202020204" pitchFamily="34" charset="0"/>
              </a:rPr>
              <a:t>“</a:t>
            </a:r>
            <a:r>
              <a:rPr lang="en-US" sz="3600" b="1" dirty="0" smtClean="0">
                <a:solidFill>
                  <a:srgbClr val="92D050"/>
                </a:solidFill>
                <a:latin typeface="Arial" panose="020B0604020202020204" pitchFamily="34" charset="0"/>
                <a:cs typeface="Arial" panose="020B0604020202020204" pitchFamily="34" charset="0"/>
              </a:rPr>
              <a:t>Compound interest</a:t>
            </a:r>
            <a:br>
              <a:rPr lang="en-US" sz="3600" b="1" dirty="0" smtClean="0">
                <a:solidFill>
                  <a:srgbClr val="92D050"/>
                </a:solidFill>
                <a:latin typeface="Arial" panose="020B0604020202020204" pitchFamily="34" charset="0"/>
                <a:cs typeface="Arial" panose="020B0604020202020204" pitchFamily="34" charset="0"/>
              </a:rPr>
            </a:br>
            <a:r>
              <a:rPr lang="en-US" sz="3600" b="1" dirty="0" smtClean="0">
                <a:solidFill>
                  <a:srgbClr val="92D050"/>
                </a:solidFill>
                <a:latin typeface="Arial" panose="020B0604020202020204" pitchFamily="34" charset="0"/>
                <a:cs typeface="Arial" panose="020B0604020202020204" pitchFamily="34" charset="0"/>
              </a:rPr>
              <a:t>  </a:t>
            </a:r>
            <a:r>
              <a:rPr lang="en-US" sz="3600" b="1" dirty="0" smtClean="0">
                <a:solidFill>
                  <a:schemeClr val="bg1"/>
                </a:solidFill>
                <a:latin typeface="Arial" panose="020B0604020202020204" pitchFamily="34" charset="0"/>
                <a:cs typeface="Arial" panose="020B0604020202020204" pitchFamily="34" charset="0"/>
              </a:rPr>
              <a:t>is the eighth wonder</a:t>
            </a:r>
            <a:br>
              <a:rPr lang="en-US" sz="3600" b="1" dirty="0" smtClean="0">
                <a:solidFill>
                  <a:schemeClr val="bg1"/>
                </a:solidFill>
                <a:latin typeface="Arial" panose="020B0604020202020204" pitchFamily="34" charset="0"/>
                <a:cs typeface="Arial" panose="020B0604020202020204" pitchFamily="34" charset="0"/>
              </a:rPr>
            </a:br>
            <a:r>
              <a:rPr lang="en-US" sz="3600" b="1" dirty="0" smtClean="0">
                <a:solidFill>
                  <a:schemeClr val="bg1"/>
                </a:solidFill>
                <a:latin typeface="Arial" panose="020B0604020202020204" pitchFamily="34" charset="0"/>
                <a:cs typeface="Arial" panose="020B0604020202020204" pitchFamily="34" charset="0"/>
              </a:rPr>
              <a:t>  of the </a:t>
            </a:r>
            <a:r>
              <a:rPr lang="en-US" sz="3600" b="1" dirty="0">
                <a:solidFill>
                  <a:schemeClr val="bg1"/>
                </a:solidFill>
                <a:latin typeface="Arial" panose="020B0604020202020204" pitchFamily="34" charset="0"/>
                <a:cs typeface="Arial" panose="020B0604020202020204" pitchFamily="34" charset="0"/>
              </a:rPr>
              <a:t>world</a:t>
            </a:r>
            <a:r>
              <a:rPr lang="en-US" sz="3600" b="1" dirty="0" smtClean="0">
                <a:solidFill>
                  <a:schemeClr val="bg1"/>
                </a:solidFill>
                <a:latin typeface="Arial" panose="020B0604020202020204" pitchFamily="34" charset="0"/>
                <a:cs typeface="Arial" panose="020B0604020202020204" pitchFamily="34" charset="0"/>
              </a:rPr>
              <a:t>.”</a:t>
            </a:r>
            <a:br>
              <a:rPr lang="en-US" sz="3600" b="1" dirty="0" smtClean="0">
                <a:solidFill>
                  <a:schemeClr val="bg1"/>
                </a:solidFill>
                <a:latin typeface="Arial" panose="020B0604020202020204" pitchFamily="34" charset="0"/>
                <a:cs typeface="Arial" panose="020B0604020202020204" pitchFamily="34" charset="0"/>
              </a:rPr>
            </a:br>
            <a:r>
              <a:rPr lang="en-US" sz="4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a:cs typeface="Arial"/>
              </a:rPr>
              <a:t>—</a:t>
            </a: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Albert </a:t>
            </a:r>
            <a:r>
              <a:rPr lang="en-US" sz="2000" dirty="0" smtClean="0">
                <a:solidFill>
                  <a:schemeClr val="bg1"/>
                </a:solidFill>
                <a:latin typeface="Arial" panose="020B0604020202020204" pitchFamily="34" charset="0"/>
                <a:cs typeface="Arial" panose="020B0604020202020204" pitchFamily="34" charset="0"/>
              </a:rPr>
              <a:t>Einstein </a:t>
            </a:r>
            <a:endParaRPr lang="en-US" sz="20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8293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ING YOUR PARADIGM"/>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4976" y="1905000"/>
            <a:ext cx="4190999"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62000" y="381000"/>
            <a:ext cx="97536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solidFill>
                  <a:srgbClr val="FFFFFF"/>
                </a:solidFill>
                <a:latin typeface="Arial Black"/>
                <a:cs typeface="Arial Black"/>
              </a:rPr>
              <a:t>perspective</a:t>
            </a:r>
          </a:p>
        </p:txBody>
      </p:sp>
      <p:sp>
        <p:nvSpPr>
          <p:cNvPr id="5" name="TextBox 4"/>
          <p:cNvSpPr txBox="1"/>
          <p:nvPr/>
        </p:nvSpPr>
        <p:spPr>
          <a:xfrm>
            <a:off x="457200" y="162580"/>
            <a:ext cx="3048000" cy="523220"/>
          </a:xfrm>
          <a:prstGeom prst="rect">
            <a:avLst/>
          </a:prstGeom>
          <a:noFill/>
        </p:spPr>
        <p:txBody>
          <a:bodyPr wrap="square" rtlCol="0">
            <a:spAutoFit/>
          </a:bodyPr>
          <a:lstStyle/>
          <a:p>
            <a:r>
              <a:rPr lang="en-US" sz="2800" dirty="0" smtClean="0">
                <a:solidFill>
                  <a:srgbClr val="FFFFFF"/>
                </a:solidFill>
                <a:latin typeface="Arial"/>
                <a:cs typeface="Arial"/>
              </a:rPr>
              <a:t>changing our</a:t>
            </a:r>
            <a:endParaRPr lang="en-US" sz="2800" kern="1200" dirty="0">
              <a:solidFill>
                <a:srgbClr val="FFFFFF"/>
              </a:solidFill>
              <a:latin typeface="Arial"/>
              <a:cs typeface="Arial"/>
            </a:endParaRPr>
          </a:p>
        </p:txBody>
      </p:sp>
    </p:spTree>
    <p:extLst>
      <p:ext uri="{BB962C8B-B14F-4D97-AF65-F5344CB8AC3E}">
        <p14:creationId xmlns:p14="http://schemas.microsoft.com/office/powerpoint/2010/main" val="38753228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891540" y="2684550"/>
            <a:ext cx="7373112" cy="2572512"/>
            <a:chOff x="891540" y="2684550"/>
            <a:chExt cx="7373112" cy="2572512"/>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161" t="17760" r="19535" b="5697"/>
            <a:stretch/>
          </p:blipFill>
          <p:spPr bwMode="auto">
            <a:xfrm>
              <a:off x="891540" y="2684550"/>
              <a:ext cx="2791968" cy="2572512"/>
            </a:xfrm>
            <a:prstGeom prst="rect">
              <a:avLst/>
            </a:prstGeom>
            <a:noFill/>
            <a:ln w="19050">
              <a:solidFill>
                <a:srgbClr val="000000"/>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8716" t="17760" r="18571" b="5697"/>
            <a:stretch/>
          </p:blipFill>
          <p:spPr bwMode="auto">
            <a:xfrm>
              <a:off x="5454396" y="2684550"/>
              <a:ext cx="2810256" cy="2572512"/>
            </a:xfrm>
            <a:prstGeom prst="rect">
              <a:avLst/>
            </a:prstGeom>
            <a:noFill/>
            <a:ln w="19050">
              <a:solidFill>
                <a:srgbClr val="000000"/>
              </a:solidFill>
            </a:ln>
          </p:spPr>
        </p:pic>
      </p:grpSp>
      <p:sp>
        <p:nvSpPr>
          <p:cNvPr id="5" name="TextBox 4"/>
          <p:cNvSpPr txBox="1"/>
          <p:nvPr/>
        </p:nvSpPr>
        <p:spPr>
          <a:xfrm>
            <a:off x="457200" y="2239018"/>
            <a:ext cx="3581400" cy="369332"/>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Old Woman</a:t>
            </a:r>
            <a:endParaRPr lang="en-US"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105400" y="2209800"/>
            <a:ext cx="3581400" cy="369332"/>
          </a:xfrm>
          <a:prstGeom prst="rect">
            <a:avLst/>
          </a:prstGeom>
          <a:no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Young Woman</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762000" y="381000"/>
            <a:ext cx="97536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solidFill>
                  <a:srgbClr val="FFFFFF"/>
                </a:solidFill>
                <a:latin typeface="Arial Black"/>
                <a:cs typeface="Arial Black"/>
              </a:rPr>
              <a:t>perspective</a:t>
            </a:r>
          </a:p>
        </p:txBody>
      </p:sp>
      <p:sp>
        <p:nvSpPr>
          <p:cNvPr id="8" name="TextBox 7"/>
          <p:cNvSpPr txBox="1"/>
          <p:nvPr/>
        </p:nvSpPr>
        <p:spPr>
          <a:xfrm>
            <a:off x="457200" y="162580"/>
            <a:ext cx="3048000" cy="523220"/>
          </a:xfrm>
          <a:prstGeom prst="rect">
            <a:avLst/>
          </a:prstGeom>
          <a:noFill/>
        </p:spPr>
        <p:txBody>
          <a:bodyPr wrap="square" rtlCol="0">
            <a:spAutoFit/>
          </a:bodyPr>
          <a:lstStyle/>
          <a:p>
            <a:r>
              <a:rPr lang="en-US" sz="2800" dirty="0" smtClean="0">
                <a:solidFill>
                  <a:srgbClr val="FFFFFF"/>
                </a:solidFill>
                <a:latin typeface="Arial"/>
                <a:cs typeface="Arial"/>
              </a:rPr>
              <a:t>changing our</a:t>
            </a:r>
            <a:endParaRPr lang="en-US" sz="2800" kern="1200" dirty="0">
              <a:solidFill>
                <a:srgbClr val="FFFFFF"/>
              </a:solidFill>
              <a:latin typeface="Arial"/>
              <a:cs typeface="Arial"/>
            </a:endParaRPr>
          </a:p>
        </p:txBody>
      </p:sp>
      <p:grpSp>
        <p:nvGrpSpPr>
          <p:cNvPr id="45" name="Group 44"/>
          <p:cNvGrpSpPr/>
          <p:nvPr/>
        </p:nvGrpSpPr>
        <p:grpSpPr>
          <a:xfrm>
            <a:off x="5340738" y="2667000"/>
            <a:ext cx="3152895" cy="2558010"/>
            <a:chOff x="5447037" y="21122"/>
            <a:chExt cx="3152895" cy="2558010"/>
          </a:xfrm>
        </p:grpSpPr>
        <p:pic>
          <p:nvPicPr>
            <p:cNvPr id="13" name="Picture 12" descr="CHANGING YOUR PARADIGM"/>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3476" y="21122"/>
              <a:ext cx="3126456" cy="2558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5447037" y="1058585"/>
              <a:ext cx="845103" cy="297517"/>
            </a:xfrm>
            <a:prstGeom prst="rect">
              <a:avLst/>
            </a:prstGeom>
            <a:noFill/>
          </p:spPr>
          <p:txBody>
            <a:bodyPr wrap="none" rtlCol="0">
              <a:spAutoFit/>
            </a:bodyPr>
            <a:lstStyle/>
            <a:p>
              <a:pPr>
                <a:lnSpc>
                  <a:spcPts val="1600"/>
                </a:lnSpc>
              </a:pPr>
              <a:r>
                <a:rPr lang="en-US" sz="1600" dirty="0" smtClean="0">
                  <a:latin typeface="Arial" panose="020B0604020202020204" pitchFamily="34" charset="0"/>
                  <a:cs typeface="Arial" panose="020B0604020202020204" pitchFamily="34" charset="0"/>
                </a:rPr>
                <a:t>Lashes</a:t>
              </a:r>
              <a:endParaRPr lang="en-US" sz="1600" dirty="0">
                <a:latin typeface="Arial" panose="020B0604020202020204" pitchFamily="34" charset="0"/>
                <a:cs typeface="Arial" panose="020B0604020202020204" pitchFamily="34" charset="0"/>
              </a:endParaRPr>
            </a:p>
          </p:txBody>
        </p:sp>
        <p:sp>
          <p:nvSpPr>
            <p:cNvPr id="15" name="TextBox 14"/>
            <p:cNvSpPr txBox="1"/>
            <p:nvPr/>
          </p:nvSpPr>
          <p:spPr>
            <a:xfrm>
              <a:off x="5447037" y="1410708"/>
              <a:ext cx="662361" cy="297517"/>
            </a:xfrm>
            <a:prstGeom prst="rect">
              <a:avLst/>
            </a:prstGeom>
            <a:noFill/>
          </p:spPr>
          <p:txBody>
            <a:bodyPr wrap="none" rtlCol="0">
              <a:spAutoFit/>
            </a:bodyPr>
            <a:lstStyle/>
            <a:p>
              <a:pPr>
                <a:lnSpc>
                  <a:spcPts val="1600"/>
                </a:lnSpc>
              </a:pPr>
              <a:r>
                <a:rPr lang="en-US" sz="1600" dirty="0" smtClean="0">
                  <a:latin typeface="Arial" panose="020B0604020202020204" pitchFamily="34" charset="0"/>
                  <a:cs typeface="Arial" panose="020B0604020202020204" pitchFamily="34" charset="0"/>
                </a:rPr>
                <a:t>Nose</a:t>
              </a:r>
              <a:endParaRPr lang="en-US" sz="1600" dirty="0">
                <a:latin typeface="Arial" panose="020B0604020202020204" pitchFamily="34" charset="0"/>
                <a:cs typeface="Arial" panose="020B0604020202020204" pitchFamily="34" charset="0"/>
              </a:endParaRPr>
            </a:p>
          </p:txBody>
        </p:sp>
        <p:sp>
          <p:nvSpPr>
            <p:cNvPr id="16" name="TextBox 15"/>
            <p:cNvSpPr txBox="1"/>
            <p:nvPr/>
          </p:nvSpPr>
          <p:spPr>
            <a:xfrm>
              <a:off x="5447037" y="1679662"/>
              <a:ext cx="662361" cy="502702"/>
            </a:xfrm>
            <a:prstGeom prst="rect">
              <a:avLst/>
            </a:prstGeom>
            <a:noFill/>
          </p:spPr>
          <p:txBody>
            <a:bodyPr wrap="none" rtlCol="0">
              <a:spAutoFit/>
            </a:bodyPr>
            <a:lstStyle/>
            <a:p>
              <a:pPr>
                <a:lnSpc>
                  <a:spcPts val="1600"/>
                </a:lnSpc>
              </a:pPr>
              <a:r>
                <a:rPr lang="en-US" sz="1600" dirty="0" smtClean="0">
                  <a:latin typeface="Arial" panose="020B0604020202020204" pitchFamily="34" charset="0"/>
                  <a:cs typeface="Arial" panose="020B0604020202020204" pitchFamily="34" charset="0"/>
                </a:rPr>
                <a:t>Jaw</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Bone</a:t>
              </a:r>
              <a:endParaRPr lang="en-US" sz="1600" dirty="0">
                <a:latin typeface="Arial" panose="020B0604020202020204" pitchFamily="34" charset="0"/>
                <a:cs typeface="Arial" panose="020B0604020202020204" pitchFamily="34" charset="0"/>
              </a:endParaRPr>
            </a:p>
          </p:txBody>
        </p:sp>
        <p:sp>
          <p:nvSpPr>
            <p:cNvPr id="17" name="TextBox 16"/>
            <p:cNvSpPr txBox="1"/>
            <p:nvPr/>
          </p:nvSpPr>
          <p:spPr>
            <a:xfrm>
              <a:off x="5447037" y="2157962"/>
              <a:ext cx="1026243" cy="338554"/>
            </a:xfrm>
            <a:prstGeom prst="rect">
              <a:avLst/>
            </a:prstGeom>
            <a:noFill/>
            <a:effectLst/>
          </p:spPr>
          <p:txBody>
            <a:bodyPr wrap="none" rtlCol="0">
              <a:spAutoFit/>
            </a:bodyPr>
            <a:lstStyle/>
            <a:p>
              <a:r>
                <a:rPr lang="en-US" sz="1600" dirty="0" smtClean="0">
                  <a:effectLst>
                    <a:glow rad="127000">
                      <a:schemeClr val="bg1"/>
                    </a:glow>
                  </a:effectLst>
                  <a:latin typeface="Arial" panose="020B0604020202020204" pitchFamily="34" charset="0"/>
                  <a:cs typeface="Arial" panose="020B0604020202020204" pitchFamily="34" charset="0"/>
                </a:rPr>
                <a:t>Necklace</a:t>
              </a:r>
              <a:endParaRPr lang="en-US" sz="1600" dirty="0">
                <a:effectLst>
                  <a:glow rad="127000">
                    <a:schemeClr val="bg1"/>
                  </a:glow>
                </a:effectLst>
                <a:latin typeface="Arial" panose="020B0604020202020204" pitchFamily="34" charset="0"/>
                <a:cs typeface="Arial" panose="020B0604020202020204" pitchFamily="34" charset="0"/>
              </a:endParaRPr>
            </a:p>
          </p:txBody>
        </p:sp>
        <p:cxnSp>
          <p:nvCxnSpPr>
            <p:cNvPr id="20" name="Straight Arrow Connector 19"/>
            <p:cNvCxnSpPr>
              <a:stCxn id="14" idx="3"/>
            </p:cNvCxnSpPr>
            <p:nvPr/>
          </p:nvCxnSpPr>
          <p:spPr>
            <a:xfrm>
              <a:off x="6292140" y="1207344"/>
              <a:ext cx="279141" cy="130677"/>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007833" y="1443683"/>
              <a:ext cx="484665" cy="136447"/>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939494" y="1782354"/>
              <a:ext cx="920030" cy="101748"/>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6399509" y="2020931"/>
              <a:ext cx="523067" cy="268961"/>
            </a:xfrm>
            <a:prstGeom prst="straightConnector1">
              <a:avLst/>
            </a:prstGeom>
            <a:ln w="12700">
              <a:solidFill>
                <a:schemeClr val="tx1"/>
              </a:solidFill>
              <a:tailEnd type="triangle" w="med" len="med"/>
            </a:ln>
            <a:effectLst>
              <a:glow rad="63500">
                <a:schemeClr val="bg1"/>
              </a:glow>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649224" y="2667000"/>
            <a:ext cx="3189732" cy="2558010"/>
            <a:chOff x="536448" y="21122"/>
            <a:chExt cx="3189732" cy="2558010"/>
          </a:xfrm>
        </p:grpSpPr>
        <p:pic>
          <p:nvPicPr>
            <p:cNvPr id="9" name="Picture 8" descr="CHANGING YOUR PARADIGM"/>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724" y="21122"/>
              <a:ext cx="3126456" cy="2558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550516" y="1115461"/>
              <a:ext cx="63991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Eyes</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536448" y="1396175"/>
              <a:ext cx="662361"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Nose</a:t>
              </a: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550516" y="1676400"/>
              <a:ext cx="55976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Lips</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550516" y="1965436"/>
              <a:ext cx="60465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Chin</a:t>
              </a:r>
              <a:endParaRPr lang="en-US" sz="1600" dirty="0">
                <a:latin typeface="Arial" panose="020B0604020202020204" pitchFamily="34" charset="0"/>
                <a:cs typeface="Arial" panose="020B0604020202020204" pitchFamily="34" charset="0"/>
              </a:endParaRPr>
            </a:p>
          </p:txBody>
        </p:sp>
        <p:sp>
          <p:nvSpPr>
            <p:cNvPr id="18" name="Oval 17"/>
            <p:cNvSpPr/>
            <p:nvPr/>
          </p:nvSpPr>
          <p:spPr>
            <a:xfrm>
              <a:off x="1452012" y="1119461"/>
              <a:ext cx="933627" cy="355771"/>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1155169" y="1313006"/>
              <a:ext cx="279141" cy="0"/>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110285" y="1583058"/>
              <a:ext cx="566115" cy="125167"/>
            </a:xfrm>
            <a:prstGeom prst="straightConnector1">
              <a:avLst/>
            </a:prstGeom>
            <a:ln w="12700">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047750" y="1878000"/>
              <a:ext cx="1028700" cy="100381"/>
            </a:xfrm>
            <a:prstGeom prst="straightConnector1">
              <a:avLst/>
            </a:prstGeom>
            <a:ln w="12700">
              <a:solidFill>
                <a:schemeClr val="tx1"/>
              </a:solidFill>
              <a:tailEnd type="triangle" w="med" len="med"/>
            </a:ln>
            <a:effectLst>
              <a:glow rad="63500">
                <a:schemeClr val="bg1"/>
              </a:glo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1110285" y="2182364"/>
              <a:ext cx="794715" cy="56011"/>
            </a:xfrm>
            <a:prstGeom prst="straightConnector1">
              <a:avLst/>
            </a:prstGeom>
            <a:ln w="12700">
              <a:solidFill>
                <a:schemeClr val="tx1"/>
              </a:solidFill>
              <a:tailEnd type="triangle" w="med" len="med"/>
            </a:ln>
            <a:effectLst>
              <a:glow rad="63500">
                <a:schemeClr val="bg1"/>
              </a:glo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9030863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2141"/>
          <a:stretch/>
        </p:blipFill>
        <p:spPr>
          <a:xfrm>
            <a:off x="0" y="2344"/>
            <a:ext cx="9140952" cy="6227299"/>
          </a:xfrm>
          <a:prstGeom prst="rect">
            <a:avLst/>
          </a:prstGeom>
        </p:spPr>
      </p:pic>
      <p:sp>
        <p:nvSpPr>
          <p:cNvPr id="5" name="TextBox 4"/>
          <p:cNvSpPr txBox="1"/>
          <p:nvPr/>
        </p:nvSpPr>
        <p:spPr>
          <a:xfrm>
            <a:off x="762000" y="381000"/>
            <a:ext cx="83820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yourself first</a:t>
            </a:r>
          </a:p>
        </p:txBody>
      </p:sp>
      <p:sp>
        <p:nvSpPr>
          <p:cNvPr id="6" name="TextBox 5"/>
          <p:cNvSpPr txBox="1"/>
          <p:nvPr/>
        </p:nvSpPr>
        <p:spPr>
          <a:xfrm>
            <a:off x="457200" y="162580"/>
            <a:ext cx="3048000" cy="646331"/>
          </a:xfrm>
          <a:prstGeom prst="rect">
            <a:avLst/>
          </a:prstGeom>
          <a:noFill/>
        </p:spPr>
        <p:txBody>
          <a:bodyPr wrap="square" rtlCol="0">
            <a:spAutoFit/>
          </a:bodyPr>
          <a:lstStyle/>
          <a:p>
            <a:r>
              <a:rPr lang="en-US" sz="3600" dirty="0" smtClean="0">
                <a:latin typeface="Arial"/>
                <a:cs typeface="Arial"/>
              </a:rPr>
              <a:t>pay</a:t>
            </a:r>
            <a:endParaRPr lang="en-US" sz="3600" kern="1200" dirty="0">
              <a:latin typeface="Arial"/>
              <a:cs typeface="Arial"/>
            </a:endParaRPr>
          </a:p>
        </p:txBody>
      </p:sp>
      <p:sp>
        <p:nvSpPr>
          <p:cNvPr id="9" name="Rectangle 8"/>
          <p:cNvSpPr/>
          <p:nvPr/>
        </p:nvSpPr>
        <p:spPr>
          <a:xfrm>
            <a:off x="2667000" y="3886200"/>
            <a:ext cx="6473952" cy="457200"/>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3100"/>
              </a:lnSpc>
              <a:spcBef>
                <a:spcPts val="600"/>
              </a:spcBef>
              <a:spcAft>
                <a:spcPts val="600"/>
              </a:spcAft>
              <a:buSzPct val="125000"/>
            </a:pPr>
            <a:r>
              <a:rPr lang="en-US" dirty="0" smtClean="0">
                <a:solidFill>
                  <a:srgbClr val="FFFFFF"/>
                </a:solidFill>
                <a:latin typeface="Arial"/>
                <a:cs typeface="Arial"/>
              </a:rPr>
              <a:t> 1</a:t>
            </a:r>
            <a:r>
              <a:rPr lang="en-US" dirty="0">
                <a:solidFill>
                  <a:srgbClr val="FFFFFF"/>
                </a:solidFill>
                <a:latin typeface="Arial"/>
                <a:cs typeface="Arial"/>
              </a:rPr>
              <a:t>:</a:t>
            </a:r>
            <a:r>
              <a:rPr lang="en-US" b="1" dirty="0">
                <a:solidFill>
                  <a:srgbClr val="FFFFFF"/>
                </a:solidFill>
                <a:latin typeface="Arial"/>
                <a:cs typeface="Arial"/>
              </a:rPr>
              <a:t>  </a:t>
            </a:r>
            <a:r>
              <a:rPr lang="en-US" dirty="0">
                <a:solidFill>
                  <a:srgbClr val="FFFFFF"/>
                </a:solidFill>
                <a:latin typeface="Arial"/>
                <a:cs typeface="Arial"/>
              </a:rPr>
              <a:t>Write down your </a:t>
            </a:r>
            <a:r>
              <a:rPr lang="en-US" dirty="0" smtClean="0">
                <a:solidFill>
                  <a:srgbClr val="FFFFFF"/>
                </a:solidFill>
                <a:latin typeface="Arial"/>
                <a:cs typeface="Arial"/>
              </a:rPr>
              <a:t>monthly </a:t>
            </a:r>
            <a:r>
              <a:rPr lang="en-US" dirty="0">
                <a:solidFill>
                  <a:srgbClr val="FFFFFF"/>
                </a:solidFill>
                <a:latin typeface="Arial"/>
                <a:cs typeface="Arial"/>
              </a:rPr>
              <a:t>take-home pay</a:t>
            </a:r>
            <a:endParaRPr lang="en-US" sz="1400" b="1" i="1" dirty="0">
              <a:solidFill>
                <a:srgbClr val="FFFFFF"/>
              </a:solidFill>
              <a:latin typeface="Arial"/>
              <a:cs typeface="Arial"/>
            </a:endParaRPr>
          </a:p>
        </p:txBody>
      </p:sp>
      <p:sp>
        <p:nvSpPr>
          <p:cNvPr id="10" name="Rectangle 9"/>
          <p:cNvSpPr/>
          <p:nvPr/>
        </p:nvSpPr>
        <p:spPr>
          <a:xfrm>
            <a:off x="2667000" y="4419600"/>
            <a:ext cx="6473952" cy="457200"/>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3100"/>
              </a:lnSpc>
              <a:spcBef>
                <a:spcPts val="600"/>
              </a:spcBef>
              <a:spcAft>
                <a:spcPts val="600"/>
              </a:spcAft>
              <a:buSzPct val="125000"/>
            </a:pPr>
            <a:r>
              <a:rPr lang="en-US" dirty="0" smtClean="0">
                <a:solidFill>
                  <a:srgbClr val="FFFFFF"/>
                </a:solidFill>
                <a:latin typeface="Arial"/>
                <a:cs typeface="Arial"/>
              </a:rPr>
              <a:t> 2:</a:t>
            </a:r>
            <a:r>
              <a:rPr lang="en-US" b="1" dirty="0" smtClean="0">
                <a:solidFill>
                  <a:srgbClr val="FFFFFF"/>
                </a:solidFill>
                <a:latin typeface="Arial"/>
                <a:cs typeface="Arial"/>
              </a:rPr>
              <a:t>  </a:t>
            </a:r>
            <a:r>
              <a:rPr lang="en-US" dirty="0">
                <a:solidFill>
                  <a:srgbClr val="FFFFFF"/>
                </a:solidFill>
                <a:latin typeface="Arial"/>
                <a:cs typeface="Arial"/>
              </a:rPr>
              <a:t>Subtract the percent you want to save (minimum 10</a:t>
            </a:r>
            <a:r>
              <a:rPr lang="en-US" dirty="0" smtClean="0">
                <a:solidFill>
                  <a:srgbClr val="FFFFFF"/>
                </a:solidFill>
                <a:latin typeface="Arial"/>
                <a:cs typeface="Arial"/>
              </a:rPr>
              <a:t>%)</a:t>
            </a:r>
            <a:endParaRPr lang="en-US" sz="1400" b="1" i="1" dirty="0">
              <a:solidFill>
                <a:srgbClr val="FFFFFF"/>
              </a:solidFill>
              <a:latin typeface="Arial"/>
              <a:cs typeface="Arial"/>
            </a:endParaRPr>
          </a:p>
        </p:txBody>
      </p:sp>
      <p:sp>
        <p:nvSpPr>
          <p:cNvPr id="11" name="Rectangle 10"/>
          <p:cNvSpPr/>
          <p:nvPr/>
        </p:nvSpPr>
        <p:spPr>
          <a:xfrm>
            <a:off x="2667000" y="4953000"/>
            <a:ext cx="6473952" cy="457200"/>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3100"/>
              </a:lnSpc>
              <a:spcBef>
                <a:spcPts val="600"/>
              </a:spcBef>
              <a:spcAft>
                <a:spcPts val="600"/>
              </a:spcAft>
              <a:buSzPct val="125000"/>
            </a:pPr>
            <a:r>
              <a:rPr lang="en-US" dirty="0" smtClean="0">
                <a:solidFill>
                  <a:srgbClr val="FFFFFF"/>
                </a:solidFill>
                <a:latin typeface="Arial"/>
                <a:cs typeface="Arial"/>
              </a:rPr>
              <a:t> 3:</a:t>
            </a:r>
            <a:r>
              <a:rPr lang="en-US" b="1" dirty="0" smtClean="0">
                <a:solidFill>
                  <a:srgbClr val="FFFFFF"/>
                </a:solidFill>
                <a:latin typeface="Arial"/>
                <a:cs typeface="Arial"/>
              </a:rPr>
              <a:t>  </a:t>
            </a:r>
            <a:r>
              <a:rPr lang="en-US" dirty="0">
                <a:solidFill>
                  <a:srgbClr val="FFFFFF"/>
                </a:solidFill>
                <a:latin typeface="Arial"/>
                <a:cs typeface="Arial"/>
              </a:rPr>
              <a:t>Subtract your essential expenses</a:t>
            </a:r>
            <a:endParaRPr lang="en-US" sz="1400" b="1" i="1" dirty="0">
              <a:solidFill>
                <a:srgbClr val="FFFFFF"/>
              </a:solidFill>
              <a:latin typeface="Arial"/>
              <a:cs typeface="Arial"/>
            </a:endParaRPr>
          </a:p>
        </p:txBody>
      </p:sp>
      <p:sp>
        <p:nvSpPr>
          <p:cNvPr id="12" name="Rectangle 11"/>
          <p:cNvSpPr/>
          <p:nvPr/>
        </p:nvSpPr>
        <p:spPr>
          <a:xfrm>
            <a:off x="2667000" y="5486400"/>
            <a:ext cx="6473952" cy="457200"/>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3100"/>
              </a:lnSpc>
              <a:spcBef>
                <a:spcPts val="600"/>
              </a:spcBef>
              <a:spcAft>
                <a:spcPts val="600"/>
              </a:spcAft>
              <a:buSzPct val="125000"/>
            </a:pPr>
            <a:r>
              <a:rPr lang="en-US" dirty="0" smtClean="0">
                <a:solidFill>
                  <a:srgbClr val="FFFFFF"/>
                </a:solidFill>
                <a:latin typeface="Arial"/>
                <a:cs typeface="Arial"/>
              </a:rPr>
              <a:t> 4:</a:t>
            </a:r>
            <a:r>
              <a:rPr lang="en-US" b="1" dirty="0" smtClean="0">
                <a:solidFill>
                  <a:srgbClr val="FFFFFF"/>
                </a:solidFill>
                <a:latin typeface="Arial"/>
                <a:cs typeface="Arial"/>
              </a:rPr>
              <a:t>  </a:t>
            </a:r>
            <a:r>
              <a:rPr lang="en-US" dirty="0">
                <a:solidFill>
                  <a:srgbClr val="FFFFFF"/>
                </a:solidFill>
                <a:latin typeface="Arial"/>
                <a:cs typeface="Arial"/>
              </a:rPr>
              <a:t>The remaining amount is for discretionary expenses</a:t>
            </a:r>
            <a:endParaRPr lang="en-US" sz="1400" b="1" i="1" dirty="0">
              <a:solidFill>
                <a:srgbClr val="FFFFFF"/>
              </a:solidFill>
              <a:latin typeface="Arial"/>
              <a:cs typeface="Arial"/>
            </a:endParaRPr>
          </a:p>
        </p:txBody>
      </p:sp>
    </p:spTree>
    <p:extLst>
      <p:ext uri="{BB962C8B-B14F-4D97-AF65-F5344CB8AC3E}">
        <p14:creationId xmlns:p14="http://schemas.microsoft.com/office/powerpoint/2010/main" val="3927523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7500"/>
          <a:stretch/>
        </p:blipFill>
        <p:spPr>
          <a:xfrm rot="10345344">
            <a:off x="507259" y="2269067"/>
            <a:ext cx="4121104" cy="2729491"/>
          </a:xfrm>
          <a:prstGeom prst="rect">
            <a:avLst/>
          </a:prstGeom>
          <a:ln>
            <a:solidFill>
              <a:srgbClr val="D9D9D9"/>
            </a:solidFill>
          </a:ln>
          <a:effectLst>
            <a:outerShdw blurRad="292100" dist="139700" dir="2700000" algn="tl" rotWithShape="0">
              <a:srgbClr val="333333">
                <a:alpha val="65000"/>
              </a:srgbClr>
            </a:outerShdw>
          </a:effectLst>
        </p:spPr>
      </p:pic>
      <p:sp>
        <p:nvSpPr>
          <p:cNvPr id="4" name="TextBox 3"/>
          <p:cNvSpPr txBox="1"/>
          <p:nvPr/>
        </p:nvSpPr>
        <p:spPr>
          <a:xfrm>
            <a:off x="762000" y="493455"/>
            <a:ext cx="3657600" cy="2554545"/>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part 1</a:t>
            </a:r>
            <a:br>
              <a:rPr lang="en-US" sz="8000" kern="1200" dirty="0" smtClean="0">
                <a:latin typeface="Arial Black"/>
                <a:cs typeface="Arial Black"/>
              </a:rPr>
            </a:br>
            <a:endParaRPr lang="en-US" sz="8000" kern="1200" dirty="0" smtClean="0">
              <a:latin typeface="Arial Black"/>
              <a:cs typeface="Arial Black"/>
            </a:endParaRPr>
          </a:p>
        </p:txBody>
      </p:sp>
      <p:sp>
        <p:nvSpPr>
          <p:cNvPr id="5" name="TextBox 4"/>
          <p:cNvSpPr txBox="1"/>
          <p:nvPr/>
        </p:nvSpPr>
        <p:spPr>
          <a:xfrm>
            <a:off x="457200" y="162580"/>
            <a:ext cx="3581400" cy="646331"/>
          </a:xfrm>
          <a:prstGeom prst="rect">
            <a:avLst/>
          </a:prstGeom>
          <a:noFill/>
        </p:spPr>
        <p:txBody>
          <a:bodyPr wrap="square" rtlCol="0">
            <a:spAutoFit/>
          </a:bodyPr>
          <a:lstStyle/>
          <a:p>
            <a:r>
              <a:rPr lang="en-US" sz="3600" dirty="0" smtClean="0">
                <a:latin typeface="Arial"/>
                <a:cs typeface="Arial"/>
              </a:rPr>
              <a:t>getting started:</a:t>
            </a:r>
            <a:endParaRPr lang="en-US" sz="3600" kern="1200" dirty="0">
              <a:latin typeface="Arial"/>
              <a:cs typeface="Aria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950" y="304800"/>
            <a:ext cx="4224528" cy="5670038"/>
          </a:xfrm>
          <a:prstGeom prst="rect">
            <a:avLst/>
          </a:prstGeom>
          <a:ln>
            <a:solidFill>
              <a:srgbClr val="D9D9D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79525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rot="10223534">
            <a:off x="561152" y="2303467"/>
            <a:ext cx="4188501" cy="2642029"/>
          </a:xfrm>
          <a:prstGeom prst="rect">
            <a:avLst/>
          </a:prstGeom>
          <a:ln>
            <a:solidFill>
              <a:srgbClr val="D9D9D9"/>
            </a:solidFill>
          </a:ln>
          <a:effectLst>
            <a:outerShdw blurRad="292100" dist="139700" dir="2700000" algn="tl" rotWithShape="0">
              <a:srgbClr val="333333">
                <a:alpha val="65000"/>
              </a:srgbClr>
            </a:outerShdw>
          </a:effectLst>
        </p:spPr>
      </p:pic>
      <p:sp>
        <p:nvSpPr>
          <p:cNvPr id="4" name="TextBox 3"/>
          <p:cNvSpPr txBox="1"/>
          <p:nvPr/>
        </p:nvSpPr>
        <p:spPr>
          <a:xfrm>
            <a:off x="762000" y="493455"/>
            <a:ext cx="3657600" cy="2554545"/>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part 2</a:t>
            </a:r>
            <a:br>
              <a:rPr lang="en-US" sz="8000" kern="1200" dirty="0" smtClean="0">
                <a:latin typeface="Arial Black"/>
                <a:cs typeface="Arial Black"/>
              </a:rPr>
            </a:br>
            <a:endParaRPr lang="en-US" sz="8000" kern="1200" dirty="0" smtClean="0">
              <a:latin typeface="Arial Black"/>
              <a:cs typeface="Arial Black"/>
            </a:endParaRPr>
          </a:p>
        </p:txBody>
      </p:sp>
      <p:sp>
        <p:nvSpPr>
          <p:cNvPr id="5" name="TextBox 4"/>
          <p:cNvSpPr txBox="1"/>
          <p:nvPr/>
        </p:nvSpPr>
        <p:spPr>
          <a:xfrm>
            <a:off x="457200" y="162580"/>
            <a:ext cx="3581400" cy="646331"/>
          </a:xfrm>
          <a:prstGeom prst="rect">
            <a:avLst/>
          </a:prstGeom>
          <a:noFill/>
        </p:spPr>
        <p:txBody>
          <a:bodyPr wrap="square" rtlCol="0">
            <a:spAutoFit/>
          </a:bodyPr>
          <a:lstStyle/>
          <a:p>
            <a:r>
              <a:rPr lang="en-US" sz="3600" dirty="0" smtClean="0">
                <a:latin typeface="Arial"/>
                <a:cs typeface="Arial"/>
              </a:rPr>
              <a:t>getting started:</a:t>
            </a:r>
            <a:endParaRPr lang="en-US" sz="3600" kern="1200" dirty="0">
              <a:latin typeface="Arial"/>
              <a:cs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292" y="304800"/>
            <a:ext cx="4221186" cy="5343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77018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457200"/>
            <a:ext cx="9753600" cy="923330"/>
          </a:xfrm>
          <a:prstGeom prst="rect">
            <a:avLst/>
          </a:prstGeom>
          <a:noFill/>
          <a:effectLst>
            <a:outerShdw blurRad="101600" dist="63500" dir="2700000">
              <a:srgbClr val="000000">
                <a:alpha val="43000"/>
              </a:srgbClr>
            </a:outerShdw>
          </a:effectLst>
        </p:spPr>
        <p:txBody>
          <a:bodyPr wrap="square" rtlCol="0">
            <a:spAutoFit/>
          </a:bodyPr>
          <a:lstStyle/>
          <a:p>
            <a:r>
              <a:rPr lang="en-US" sz="5400" kern="1200" dirty="0" smtClean="0">
                <a:solidFill>
                  <a:srgbClr val="FFFFFF"/>
                </a:solidFill>
                <a:latin typeface="Arial Black"/>
                <a:cs typeface="Arial Black"/>
              </a:rPr>
              <a:t>the envelope system</a:t>
            </a:r>
          </a:p>
        </p:txBody>
      </p:sp>
      <p:sp>
        <p:nvSpPr>
          <p:cNvPr id="6" name="TextBox 5"/>
          <p:cNvSpPr txBox="1"/>
          <p:nvPr/>
        </p:nvSpPr>
        <p:spPr>
          <a:xfrm>
            <a:off x="457200" y="162580"/>
            <a:ext cx="4495800" cy="523220"/>
          </a:xfrm>
          <a:prstGeom prst="rect">
            <a:avLst/>
          </a:prstGeom>
          <a:noFill/>
        </p:spPr>
        <p:txBody>
          <a:bodyPr wrap="square" rtlCol="0">
            <a:spAutoFit/>
          </a:bodyPr>
          <a:lstStyle/>
          <a:p>
            <a:r>
              <a:rPr lang="en-US" sz="2800" dirty="0" smtClean="0">
                <a:solidFill>
                  <a:srgbClr val="FFFFFF"/>
                </a:solidFill>
                <a:latin typeface="Arial"/>
                <a:cs typeface="Arial"/>
              </a:rPr>
              <a:t>sticking to a budget:</a:t>
            </a:r>
            <a:endParaRPr lang="en-US" sz="2800" kern="1200" dirty="0">
              <a:solidFill>
                <a:srgbClr val="FFFFFF"/>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04" y="1662900"/>
            <a:ext cx="6452616" cy="4244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2404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09724"/>
            <a:ext cx="66294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1663126"/>
            <a:ext cx="66294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762000" y="1571685"/>
            <a:ext cx="6248400" cy="913070"/>
          </a:xfrm>
          <a:prstGeom prst="rect">
            <a:avLst/>
          </a:prstGeom>
        </p:spPr>
        <p:txBody>
          <a:bodyPr wrap="square">
            <a:spAutoFit/>
          </a:bodyPr>
          <a:lstStyle/>
          <a:p>
            <a:pPr>
              <a:lnSpc>
                <a:spcPts val="3300"/>
              </a:lnSpc>
            </a:pPr>
            <a:r>
              <a:rPr lang="en-US" sz="2400" b="1" dirty="0" smtClean="0">
                <a:solidFill>
                  <a:schemeClr val="bg1"/>
                </a:solidFill>
                <a:latin typeface="Arial" panose="020B0604020202020204" pitchFamily="34" charset="0"/>
                <a:cs typeface="Arial" panose="020B0604020202020204" pitchFamily="34" charset="0"/>
              </a:rPr>
              <a:t>Online </a:t>
            </a:r>
            <a:r>
              <a:rPr lang="en-US" sz="2400" b="1" dirty="0">
                <a:solidFill>
                  <a:schemeClr val="bg1"/>
                </a:solidFill>
                <a:latin typeface="Arial" panose="020B0604020202020204" pitchFamily="34" charset="0"/>
                <a:cs typeface="Arial" panose="020B0604020202020204" pitchFamily="34" charset="0"/>
              </a:rPr>
              <a:t>version of the envelope system:</a:t>
            </a:r>
            <a:endParaRPr lang="en-US" sz="2400" dirty="0">
              <a:solidFill>
                <a:schemeClr val="bg1"/>
              </a:solidFill>
              <a:latin typeface="Arial" panose="020B0604020202020204" pitchFamily="34" charset="0"/>
              <a:cs typeface="Arial" panose="020B0604020202020204" pitchFamily="34" charset="0"/>
            </a:endParaRPr>
          </a:p>
          <a:p>
            <a:pPr>
              <a:lnSpc>
                <a:spcPts val="3300"/>
              </a:lnSpc>
            </a:pPr>
            <a:r>
              <a:rPr lang="en-US" sz="2400" dirty="0" smtClean="0">
                <a:solidFill>
                  <a:schemeClr val="bg1"/>
                </a:solidFill>
                <a:latin typeface="Arial" panose="020B0604020202020204" pitchFamily="34" charset="0"/>
                <a:cs typeface="Arial" panose="020B0604020202020204" pitchFamily="34" charset="0"/>
              </a:rPr>
              <a:t>BudgetEase.com</a:t>
            </a:r>
            <a:endParaRPr lang="en-US" sz="2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62000" y="533400"/>
            <a:ext cx="9753600" cy="923330"/>
          </a:xfrm>
          <a:prstGeom prst="rect">
            <a:avLst/>
          </a:prstGeom>
          <a:noFill/>
          <a:effectLst>
            <a:outerShdw blurRad="101600" dist="63500" dir="2700000">
              <a:srgbClr val="000000">
                <a:alpha val="43000"/>
              </a:srgbClr>
            </a:outerShdw>
          </a:effectLst>
        </p:spPr>
        <p:txBody>
          <a:bodyPr wrap="square" rtlCol="0">
            <a:spAutoFit/>
          </a:bodyPr>
          <a:lstStyle/>
          <a:p>
            <a:r>
              <a:rPr lang="en-US" sz="5400" kern="1200" dirty="0" smtClean="0">
                <a:solidFill>
                  <a:srgbClr val="FFFFFF"/>
                </a:solidFill>
                <a:latin typeface="Arial Black"/>
                <a:cs typeface="Arial Black"/>
              </a:rPr>
              <a:t>there’s a tool for that</a:t>
            </a:r>
          </a:p>
        </p:txBody>
      </p:sp>
      <p:sp>
        <p:nvSpPr>
          <p:cNvPr id="4" name="TextBox 3"/>
          <p:cNvSpPr txBox="1"/>
          <p:nvPr/>
        </p:nvSpPr>
        <p:spPr>
          <a:xfrm>
            <a:off x="457200" y="162580"/>
            <a:ext cx="4495800" cy="523220"/>
          </a:xfrm>
          <a:prstGeom prst="rect">
            <a:avLst/>
          </a:prstGeom>
          <a:noFill/>
        </p:spPr>
        <p:txBody>
          <a:bodyPr wrap="square" rtlCol="0">
            <a:spAutoFit/>
          </a:bodyPr>
          <a:lstStyle/>
          <a:p>
            <a:r>
              <a:rPr lang="en-US" sz="2800" dirty="0" smtClean="0">
                <a:solidFill>
                  <a:srgbClr val="FFFFFF"/>
                </a:solidFill>
                <a:latin typeface="Arial"/>
                <a:cs typeface="Arial"/>
              </a:rPr>
              <a:t>budgeting:</a:t>
            </a:r>
            <a:endParaRPr lang="en-US" sz="2800" kern="1200" dirty="0">
              <a:solidFill>
                <a:srgbClr val="FFFFFF"/>
              </a:solidFill>
              <a:latin typeface="Arial"/>
              <a:cs typeface="Arial"/>
            </a:endParaRPr>
          </a:p>
        </p:txBody>
      </p:sp>
      <p:sp>
        <p:nvSpPr>
          <p:cNvPr id="7" name="Rectangle 6"/>
          <p:cNvSpPr/>
          <p:nvPr/>
        </p:nvSpPr>
        <p:spPr>
          <a:xfrm>
            <a:off x="762000" y="2750006"/>
            <a:ext cx="6248400" cy="3498394"/>
          </a:xfrm>
          <a:prstGeom prst="rect">
            <a:avLst/>
          </a:prstGeom>
        </p:spPr>
        <p:txBody>
          <a:bodyPr wrap="square">
            <a:spAutoFit/>
          </a:bodyPr>
          <a:lstStyle/>
          <a:p>
            <a:pPr>
              <a:lnSpc>
                <a:spcPts val="3200"/>
              </a:lnSpc>
            </a:pPr>
            <a:r>
              <a:rPr lang="en-US" sz="2400" b="1" dirty="0" smtClean="0">
                <a:solidFill>
                  <a:schemeClr val="bg1"/>
                </a:solidFill>
                <a:latin typeface="Arial" panose="020B0604020202020204" pitchFamily="34" charset="0"/>
                <a:cs typeface="Arial" panose="020B0604020202020204" pitchFamily="34" charset="0"/>
              </a:rPr>
              <a:t>Other </a:t>
            </a:r>
            <a:r>
              <a:rPr lang="en-US" sz="2400" b="1" dirty="0">
                <a:solidFill>
                  <a:schemeClr val="bg1"/>
                </a:solidFill>
                <a:latin typeface="Arial" panose="020B0604020202020204" pitchFamily="34" charset="0"/>
                <a:cs typeface="Arial" panose="020B0604020202020204" pitchFamily="34" charset="0"/>
              </a:rPr>
              <a:t>useful tools:</a:t>
            </a:r>
            <a:endParaRPr lang="en-US" sz="2400" dirty="0">
              <a:solidFill>
                <a:schemeClr val="bg1"/>
              </a:solidFill>
              <a:latin typeface="Arial" panose="020B0604020202020204" pitchFamily="34" charset="0"/>
              <a:cs typeface="Arial" panose="020B0604020202020204" pitchFamily="34" charset="0"/>
            </a:endParaRPr>
          </a:p>
          <a:p>
            <a:pPr>
              <a:lnSpc>
                <a:spcPts val="3200"/>
              </a:lnSpc>
            </a:pPr>
            <a:r>
              <a:rPr lang="en-US" sz="2400" dirty="0" smtClean="0">
                <a:solidFill>
                  <a:schemeClr val="bg1"/>
                </a:solidFill>
                <a:latin typeface="Arial" panose="020B0604020202020204" pitchFamily="34" charset="0"/>
                <a:cs typeface="Arial" panose="020B0604020202020204" pitchFamily="34" charset="0"/>
              </a:rPr>
              <a:t>Mint.com</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BillGuard.com</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HelloWallet.com</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MoneyWizApp.com</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GoodBudget.com</a:t>
            </a:r>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Y</a:t>
            </a:r>
            <a:r>
              <a:rPr lang="en-US" sz="2400" dirty="0" smtClean="0">
                <a:solidFill>
                  <a:schemeClr val="bg1"/>
                </a:solidFill>
                <a:latin typeface="Arial" panose="020B0604020202020204" pitchFamily="34" charset="0"/>
                <a:cs typeface="Arial" panose="020B0604020202020204" pitchFamily="34" charset="0"/>
              </a:rPr>
              <a:t>ouNeedABudget.com</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Toshl.com</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SpendeeApp.com</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3308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003"/>
          <a:stretch/>
        </p:blipFill>
        <p:spPr>
          <a:xfrm>
            <a:off x="-1" y="-23751"/>
            <a:ext cx="9144001" cy="6260276"/>
          </a:xfrm>
          <a:prstGeom prst="rect">
            <a:avLst/>
          </a:prstGeom>
        </p:spPr>
      </p:pic>
      <p:pic>
        <p:nvPicPr>
          <p:cNvPr id="4" name="Picture 3"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750"/>
            <a:ext cx="8773610" cy="5947998"/>
          </a:xfrm>
          <a:prstGeom prst="rect">
            <a:avLst/>
          </a:prstGeom>
        </p:spPr>
      </p:pic>
      <p:sp>
        <p:nvSpPr>
          <p:cNvPr id="5" name="TextBox 4"/>
          <p:cNvSpPr txBox="1"/>
          <p:nvPr/>
        </p:nvSpPr>
        <p:spPr>
          <a:xfrm>
            <a:off x="762000" y="381000"/>
            <a:ext cx="3962400" cy="1015663"/>
          </a:xfrm>
          <a:prstGeom prst="rect">
            <a:avLst/>
          </a:prstGeom>
          <a:noFill/>
          <a:effectLst>
            <a:outerShdw blurRad="101600" dist="63500" dir="2700000">
              <a:srgbClr val="000000">
                <a:alpha val="43000"/>
              </a:srgbClr>
            </a:outerShdw>
          </a:effectLst>
        </p:spPr>
        <p:txBody>
          <a:bodyPr wrap="square" rtlCol="0">
            <a:spAutoFit/>
          </a:bodyPr>
          <a:lstStyle/>
          <a:p>
            <a:r>
              <a:rPr lang="en-US" sz="6000" kern="1200" dirty="0" smtClean="0">
                <a:solidFill>
                  <a:schemeClr val="bg1"/>
                </a:solidFill>
                <a:latin typeface="Arial Black"/>
                <a:cs typeface="Arial Black"/>
              </a:rPr>
              <a:t>minimize</a:t>
            </a:r>
          </a:p>
        </p:txBody>
      </p:sp>
      <p:sp>
        <p:nvSpPr>
          <p:cNvPr id="6" name="TextBox 5"/>
          <p:cNvSpPr txBox="1"/>
          <p:nvPr/>
        </p:nvSpPr>
        <p:spPr>
          <a:xfrm>
            <a:off x="381000" y="162580"/>
            <a:ext cx="44958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Arial"/>
                <a:cs typeface="Arial"/>
              </a:rPr>
              <a:t>another tip:</a:t>
            </a:r>
            <a:endParaRPr lang="en-US" sz="2800" kern="1200" dirty="0">
              <a:solidFill>
                <a:schemeClr val="bg1"/>
              </a:solidFill>
              <a:effectLst>
                <a:outerShdw blurRad="38100" dist="38100" dir="2700000" algn="tl">
                  <a:srgbClr val="000000">
                    <a:alpha val="43137"/>
                  </a:srgbClr>
                </a:outerShdw>
              </a:effectLst>
              <a:latin typeface="Arial"/>
              <a:cs typeface="Arial"/>
            </a:endParaRPr>
          </a:p>
        </p:txBody>
      </p:sp>
      <p:sp>
        <p:nvSpPr>
          <p:cNvPr id="7" name="TextBox 6"/>
          <p:cNvSpPr txBox="1"/>
          <p:nvPr/>
        </p:nvSpPr>
        <p:spPr>
          <a:xfrm>
            <a:off x="838200" y="1041737"/>
            <a:ext cx="6781800" cy="1015663"/>
          </a:xfrm>
          <a:prstGeom prst="rect">
            <a:avLst/>
          </a:prstGeom>
          <a:noFill/>
          <a:effectLst>
            <a:outerShdw blurRad="101600" dist="63500" dir="2700000">
              <a:srgbClr val="000000">
                <a:alpha val="43000"/>
              </a:srgbClr>
            </a:outerShdw>
          </a:effectLst>
        </p:spPr>
        <p:txBody>
          <a:bodyPr wrap="square" rtlCol="0">
            <a:spAutoFit/>
          </a:bodyPr>
          <a:lstStyle/>
          <a:p>
            <a:r>
              <a:rPr lang="en-US" sz="6000" dirty="0" smtClean="0">
                <a:solidFill>
                  <a:schemeClr val="bg1"/>
                </a:solidFill>
                <a:latin typeface="Arial Black"/>
                <a:cs typeface="Arial Black"/>
              </a:rPr>
              <a:t>credit card use</a:t>
            </a:r>
            <a:endParaRPr lang="en-US" sz="6000" kern="1200" dirty="0" smtClean="0">
              <a:solidFill>
                <a:schemeClr val="bg1"/>
              </a:solidFill>
              <a:latin typeface="Arial Black"/>
              <a:cs typeface="Arial Black"/>
            </a:endParaRPr>
          </a:p>
        </p:txBody>
      </p:sp>
    </p:spTree>
    <p:extLst>
      <p:ext uri="{BB962C8B-B14F-4D97-AF65-F5344CB8AC3E}">
        <p14:creationId xmlns:p14="http://schemas.microsoft.com/office/powerpoint/2010/main" val="34492384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566"/>
          <a:stretch/>
        </p:blipFill>
        <p:spPr>
          <a:xfrm>
            <a:off x="-2" y="-21102"/>
            <a:ext cx="9142415" cy="6255434"/>
          </a:xfrm>
          <a:prstGeom prst="rect">
            <a:avLst/>
          </a:prstGeom>
        </p:spPr>
      </p:pic>
      <p:sp>
        <p:nvSpPr>
          <p:cNvPr id="3" name="TextBox 2"/>
          <p:cNvSpPr txBox="1"/>
          <p:nvPr/>
        </p:nvSpPr>
        <p:spPr>
          <a:xfrm>
            <a:off x="762000" y="381000"/>
            <a:ext cx="41148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a:solidFill>
                  <a:schemeClr val="bg1"/>
                </a:solidFill>
                <a:effectLst>
                  <a:glow rad="101600">
                    <a:srgbClr val="62838D">
                      <a:alpha val="40000"/>
                    </a:srgbClr>
                  </a:glow>
                  <a:outerShdw blurRad="38100" dist="38100" dir="2700000" algn="tl">
                    <a:srgbClr val="000000">
                      <a:alpha val="43137"/>
                    </a:srgbClr>
                  </a:outerShdw>
                </a:effectLst>
                <a:latin typeface="Arial Black"/>
                <a:cs typeface="Arial Black"/>
              </a:rPr>
              <a:t>track all</a:t>
            </a:r>
          </a:p>
        </p:txBody>
      </p:sp>
      <p:sp>
        <p:nvSpPr>
          <p:cNvPr id="4" name="TextBox 3"/>
          <p:cNvSpPr txBox="1"/>
          <p:nvPr/>
        </p:nvSpPr>
        <p:spPr>
          <a:xfrm>
            <a:off x="2286000" y="1025604"/>
            <a:ext cx="50292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smtClean="0">
                <a:solidFill>
                  <a:schemeClr val="bg1"/>
                </a:solidFill>
                <a:effectLst>
                  <a:glow rad="101600">
                    <a:srgbClr val="62838D">
                      <a:alpha val="40000"/>
                    </a:srgbClr>
                  </a:glow>
                  <a:outerShdw blurRad="38100" dist="38100" dir="2700000" algn="tl">
                    <a:srgbClr val="000000">
                      <a:alpha val="43137"/>
                    </a:srgbClr>
                  </a:outerShdw>
                </a:effectLst>
                <a:latin typeface="Arial Black"/>
                <a:cs typeface="Arial Black"/>
              </a:rPr>
              <a:t>expenses</a:t>
            </a:r>
            <a:endParaRPr lang="en-US" sz="6600" kern="1200" dirty="0" smtClean="0">
              <a:solidFill>
                <a:schemeClr val="bg1"/>
              </a:solidFill>
              <a:effectLst>
                <a:glow rad="101600">
                  <a:srgbClr val="62838D">
                    <a:alpha val="40000"/>
                  </a:srgbClr>
                </a:glow>
                <a:outerShdw blurRad="38100" dist="38100" dir="2700000" algn="tl">
                  <a:srgbClr val="000000">
                    <a:alpha val="43137"/>
                  </a:srgbClr>
                </a:outerShdw>
              </a:effectLst>
              <a:latin typeface="Arial Black"/>
              <a:cs typeface="Arial Black"/>
            </a:endParaRPr>
          </a:p>
        </p:txBody>
      </p:sp>
      <p:sp>
        <p:nvSpPr>
          <p:cNvPr id="5" name="TextBox 4"/>
          <p:cNvSpPr txBox="1"/>
          <p:nvPr/>
        </p:nvSpPr>
        <p:spPr>
          <a:xfrm>
            <a:off x="609600" y="162580"/>
            <a:ext cx="4495800"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Arial"/>
                <a:cs typeface="Arial"/>
              </a:rPr>
              <a:t>another tip:</a:t>
            </a:r>
            <a:endParaRPr lang="en-US" sz="2800" kern="1200" dirty="0">
              <a:solidFill>
                <a:schemeClr val="bg1"/>
              </a:solidFill>
              <a:effectLst>
                <a:outerShdw blurRad="38100" dist="38100" dir="2700000" algn="tl">
                  <a:srgbClr val="000000">
                    <a:alpha val="43137"/>
                  </a:srgbClr>
                </a:outerShdw>
              </a:effectLst>
              <a:latin typeface="Arial"/>
              <a:cs typeface="Arial"/>
            </a:endParaRPr>
          </a:p>
        </p:txBody>
      </p:sp>
    </p:spTree>
    <p:extLst>
      <p:ext uri="{BB962C8B-B14F-4D97-AF65-F5344CB8AC3E}">
        <p14:creationId xmlns:p14="http://schemas.microsoft.com/office/powerpoint/2010/main" val="37184338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2277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9" name="Rectangle 8"/>
          <p:cNvSpPr/>
          <p:nvPr/>
        </p:nvSpPr>
        <p:spPr>
          <a:xfrm>
            <a:off x="0" y="0"/>
            <a:ext cx="9144000" cy="209973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8" name="Text Box 7"/>
          <p:cNvSpPr txBox="1">
            <a:spLocks noChangeArrowheads="1"/>
          </p:cNvSpPr>
          <p:nvPr/>
        </p:nvSpPr>
        <p:spPr bwMode="auto">
          <a:xfrm>
            <a:off x="304800" y="152400"/>
            <a:ext cx="1281120" cy="1785104"/>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pPr algn="ctr"/>
            <a:r>
              <a:rPr lang="en-US" sz="11000" b="1" dirty="0" smtClean="0">
                <a:solidFill>
                  <a:srgbClr val="FFFFFF"/>
                </a:solidFill>
                <a:latin typeface="Arial"/>
                <a:cs typeface="Arial"/>
              </a:rPr>
              <a:t>Q</a:t>
            </a:r>
            <a:endParaRPr lang="en-US" sz="11000" b="1" dirty="0">
              <a:solidFill>
                <a:srgbClr val="FFFFFF"/>
              </a:solidFill>
              <a:latin typeface="Arial"/>
              <a:cs typeface="Arial"/>
            </a:endParaRPr>
          </a:p>
        </p:txBody>
      </p:sp>
      <p:sp>
        <p:nvSpPr>
          <p:cNvPr id="10" name="Text Box 7"/>
          <p:cNvSpPr txBox="1">
            <a:spLocks noChangeArrowheads="1"/>
          </p:cNvSpPr>
          <p:nvPr/>
        </p:nvSpPr>
        <p:spPr bwMode="auto">
          <a:xfrm>
            <a:off x="343272" y="2066925"/>
            <a:ext cx="1204176" cy="1785104"/>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pPr algn="ctr"/>
            <a:r>
              <a:rPr lang="en-US" sz="11000" b="1" dirty="0" smtClean="0">
                <a:solidFill>
                  <a:srgbClr val="FFFFFF"/>
                </a:solidFill>
                <a:latin typeface="Arial"/>
                <a:cs typeface="Arial"/>
              </a:rPr>
              <a:t>A</a:t>
            </a:r>
            <a:endParaRPr lang="en-US" sz="11000" b="1" dirty="0">
              <a:solidFill>
                <a:srgbClr val="FFFFFF"/>
              </a:solidFill>
              <a:latin typeface="Arial"/>
              <a:cs typeface="Arial"/>
            </a:endParaRPr>
          </a:p>
        </p:txBody>
      </p:sp>
      <p:sp>
        <p:nvSpPr>
          <p:cNvPr id="14" name="TextBox 13"/>
          <p:cNvSpPr txBox="1"/>
          <p:nvPr/>
        </p:nvSpPr>
        <p:spPr>
          <a:xfrm>
            <a:off x="1981200" y="1094781"/>
            <a:ext cx="9753600" cy="646331"/>
          </a:xfrm>
          <a:prstGeom prst="rect">
            <a:avLst/>
          </a:prstGeom>
          <a:noFill/>
          <a:effectLst>
            <a:outerShdw blurRad="101600" dist="63500" dir="2700000">
              <a:srgbClr val="000000">
                <a:alpha val="43000"/>
              </a:srgbClr>
            </a:outerShdw>
          </a:effectLst>
        </p:spPr>
        <p:txBody>
          <a:bodyPr wrap="square" rtlCol="0">
            <a:spAutoFit/>
          </a:bodyPr>
          <a:lstStyle/>
          <a:p>
            <a:r>
              <a:rPr lang="en-US" sz="3600" kern="1200" dirty="0" smtClean="0">
                <a:solidFill>
                  <a:srgbClr val="FFFFFF"/>
                </a:solidFill>
                <a:latin typeface="Arial Black"/>
                <a:cs typeface="Arial Black"/>
              </a:rPr>
              <a:t>why talk about budgeting?</a:t>
            </a:r>
          </a:p>
        </p:txBody>
      </p:sp>
      <p:sp>
        <p:nvSpPr>
          <p:cNvPr id="15" name="TextBox 14"/>
          <p:cNvSpPr txBox="1"/>
          <p:nvPr/>
        </p:nvSpPr>
        <p:spPr>
          <a:xfrm>
            <a:off x="1982737" y="2989695"/>
            <a:ext cx="6243815" cy="2862322"/>
          </a:xfrm>
          <a:prstGeom prst="rect">
            <a:avLst/>
          </a:prstGeom>
          <a:noFill/>
        </p:spPr>
        <p:txBody>
          <a:bodyPr wrap="square" rtlCol="0">
            <a:spAutoFit/>
          </a:bodyPr>
          <a:lstStyle/>
          <a:p>
            <a:r>
              <a:rPr lang="en-US" sz="3600" dirty="0" smtClean="0">
                <a:solidFill>
                  <a:srgbClr val="FFFFFF"/>
                </a:solidFill>
                <a:latin typeface="Arial"/>
                <a:cs typeface="Arial"/>
              </a:rPr>
              <a:t>to </a:t>
            </a:r>
            <a:r>
              <a:rPr lang="en-US" sz="3600" dirty="0">
                <a:solidFill>
                  <a:srgbClr val="FFFFFF"/>
                </a:solidFill>
                <a:latin typeface="Arial"/>
                <a:cs typeface="Arial"/>
              </a:rPr>
              <a:t>help you make small spending changes that can make a big difference in your </a:t>
            </a:r>
            <a:r>
              <a:rPr lang="en-US" sz="3600" dirty="0" smtClean="0">
                <a:solidFill>
                  <a:srgbClr val="FFFFFF"/>
                </a:solidFill>
                <a:latin typeface="Arial"/>
                <a:cs typeface="Arial"/>
              </a:rPr>
              <a:t>savings, </a:t>
            </a:r>
            <a:r>
              <a:rPr lang="en-US" sz="3600" dirty="0">
                <a:solidFill>
                  <a:srgbClr val="FFFFFF"/>
                </a:solidFill>
                <a:latin typeface="Arial"/>
                <a:cs typeface="Arial"/>
              </a:rPr>
              <a:t>and in your life.</a:t>
            </a:r>
            <a:br>
              <a:rPr lang="en-US" sz="3600" dirty="0">
                <a:solidFill>
                  <a:srgbClr val="FFFFFF"/>
                </a:solidFill>
                <a:latin typeface="Arial"/>
                <a:cs typeface="Arial"/>
              </a:rPr>
            </a:br>
            <a:endParaRPr lang="en-US" sz="3600" kern="1200" dirty="0">
              <a:solidFill>
                <a:srgbClr val="FFFFFF"/>
              </a:solidFill>
              <a:latin typeface="Arial"/>
              <a:cs typeface="Arial"/>
            </a:endParaRPr>
          </a:p>
        </p:txBody>
      </p:sp>
    </p:spTree>
    <p:extLst>
      <p:ext uri="{BB962C8B-B14F-4D97-AF65-F5344CB8AC3E}">
        <p14:creationId xmlns:p14="http://schemas.microsoft.com/office/powerpoint/2010/main" val="31846676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36"/>
          <a:stretch/>
        </p:blipFill>
        <p:spPr>
          <a:xfrm>
            <a:off x="0" y="14069"/>
            <a:ext cx="9144000" cy="6212058"/>
          </a:xfrm>
          <a:prstGeom prst="rect">
            <a:avLst/>
          </a:prstGeom>
        </p:spPr>
      </p:pic>
      <p:sp>
        <p:nvSpPr>
          <p:cNvPr id="7" name="Rectangle 6"/>
          <p:cNvSpPr/>
          <p:nvPr/>
        </p:nvSpPr>
        <p:spPr>
          <a:xfrm>
            <a:off x="0" y="2065517"/>
            <a:ext cx="66294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762000" y="457200"/>
            <a:ext cx="97536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kern="1200" dirty="0" smtClean="0">
                <a:latin typeface="Arial Black"/>
                <a:cs typeface="Arial Black"/>
              </a:rPr>
              <a:t>value your money</a:t>
            </a:r>
          </a:p>
        </p:txBody>
      </p:sp>
      <p:sp>
        <p:nvSpPr>
          <p:cNvPr id="5" name="TextBox 4"/>
          <p:cNvSpPr txBox="1"/>
          <p:nvPr/>
        </p:nvSpPr>
        <p:spPr>
          <a:xfrm>
            <a:off x="457200" y="162580"/>
            <a:ext cx="4495800" cy="523220"/>
          </a:xfrm>
          <a:prstGeom prst="rect">
            <a:avLst/>
          </a:prstGeom>
          <a:noFill/>
        </p:spPr>
        <p:txBody>
          <a:bodyPr wrap="square" rtlCol="0">
            <a:spAutoFit/>
          </a:bodyPr>
          <a:lstStyle/>
          <a:p>
            <a:r>
              <a:rPr lang="en-US" sz="2800" dirty="0" smtClean="0">
                <a:latin typeface="Arial"/>
                <a:cs typeface="Arial"/>
              </a:rPr>
              <a:t>another tip:</a:t>
            </a:r>
            <a:endParaRPr lang="en-US" sz="2800" kern="1200" dirty="0">
              <a:latin typeface="Arial"/>
              <a:cs typeface="Arial"/>
            </a:endParaRPr>
          </a:p>
        </p:txBody>
      </p:sp>
      <p:sp>
        <p:nvSpPr>
          <p:cNvPr id="6" name="Rectangle 5"/>
          <p:cNvSpPr/>
          <p:nvPr/>
        </p:nvSpPr>
        <p:spPr>
          <a:xfrm>
            <a:off x="304800" y="2069068"/>
            <a:ext cx="6172200" cy="369332"/>
          </a:xfrm>
          <a:prstGeom prst="rect">
            <a:avLst/>
          </a:prstGeom>
        </p:spPr>
        <p:txBody>
          <a:bodyPr wrap="square">
            <a:spAutoFit/>
          </a:bodyPr>
          <a:lstStyle/>
          <a:p>
            <a:r>
              <a:rPr lang="en-US" b="1" dirty="0" smtClean="0">
                <a:solidFill>
                  <a:schemeClr val="bg1"/>
                </a:solidFill>
                <a:latin typeface="Arial" panose="020B0604020202020204" pitchFamily="34" charset="0"/>
                <a:cs typeface="Arial" panose="020B0604020202020204" pitchFamily="34" charset="0"/>
              </a:rPr>
              <a:t>Figure </a:t>
            </a:r>
            <a:r>
              <a:rPr lang="en-US" b="1" dirty="0">
                <a:solidFill>
                  <a:schemeClr val="bg1"/>
                </a:solidFill>
                <a:latin typeface="Arial" panose="020B0604020202020204" pitchFamily="34" charset="0"/>
                <a:cs typeface="Arial" panose="020B0604020202020204" pitchFamily="34" charset="0"/>
              </a:rPr>
              <a:t>out how much </a:t>
            </a:r>
            <a:r>
              <a:rPr lang="en-US" b="1" dirty="0" smtClean="0">
                <a:solidFill>
                  <a:schemeClr val="bg1"/>
                </a:solidFill>
                <a:latin typeface="Arial" panose="020B0604020202020204" pitchFamily="34" charset="0"/>
                <a:cs typeface="Arial" panose="020B0604020202020204" pitchFamily="34" charset="0"/>
              </a:rPr>
              <a:t>you earn for </a:t>
            </a:r>
            <a:r>
              <a:rPr lang="en-US" b="1" dirty="0">
                <a:solidFill>
                  <a:schemeClr val="bg1"/>
                </a:solidFill>
                <a:latin typeface="Arial" panose="020B0604020202020204" pitchFamily="34" charset="0"/>
                <a:cs typeface="Arial" panose="020B0604020202020204" pitchFamily="34" charset="0"/>
              </a:rPr>
              <a:t>each hour you </a:t>
            </a:r>
            <a:r>
              <a:rPr lang="en-US" b="1" dirty="0" smtClean="0">
                <a:solidFill>
                  <a:schemeClr val="bg1"/>
                </a:solidFill>
                <a:latin typeface="Arial" panose="020B0604020202020204" pitchFamily="34" charset="0"/>
                <a:cs typeface="Arial" panose="020B0604020202020204" pitchFamily="34" charset="0"/>
              </a:rPr>
              <a:t>work</a:t>
            </a:r>
            <a:endParaRPr lang="en-US"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0" y="2598917"/>
            <a:ext cx="66294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04800" y="2602468"/>
            <a:ext cx="6172200"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Think of that number when you go shopping</a:t>
            </a:r>
          </a:p>
        </p:txBody>
      </p:sp>
    </p:spTree>
    <p:extLst>
      <p:ext uri="{BB962C8B-B14F-4D97-AF65-F5344CB8AC3E}">
        <p14:creationId xmlns:p14="http://schemas.microsoft.com/office/powerpoint/2010/main" val="140686242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5" y="-618565"/>
            <a:ext cx="9151723" cy="6866965"/>
          </a:xfrm>
          <a:prstGeom prst="rect">
            <a:avLst/>
          </a:prstGeom>
        </p:spPr>
      </p:pic>
      <p:sp>
        <p:nvSpPr>
          <p:cNvPr id="3" name="Rectangle 3"/>
          <p:cNvSpPr>
            <a:spLocks noChangeArrowheads="1"/>
          </p:cNvSpPr>
          <p:nvPr/>
        </p:nvSpPr>
        <p:spPr bwMode="auto">
          <a:xfrm>
            <a:off x="0" y="2076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762000" y="304800"/>
            <a:ext cx="83820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kern="1200" dirty="0" smtClean="0">
                <a:solidFill>
                  <a:srgbClr val="FF0000"/>
                </a:solidFill>
                <a:effectLst>
                  <a:outerShdw blurRad="50800" dist="50800" dir="5400000" algn="ctr" rotWithShape="0">
                    <a:srgbClr val="267DE6">
                      <a:alpha val="40000"/>
                    </a:srgbClr>
                  </a:outerShdw>
                </a:effectLst>
                <a:latin typeface="Arial Black"/>
                <a:cs typeface="Arial Black"/>
              </a:rPr>
              <a:t>emergency fund</a:t>
            </a:r>
          </a:p>
        </p:txBody>
      </p:sp>
      <p:sp>
        <p:nvSpPr>
          <p:cNvPr id="7" name="TextBox 6"/>
          <p:cNvSpPr txBox="1"/>
          <p:nvPr/>
        </p:nvSpPr>
        <p:spPr>
          <a:xfrm>
            <a:off x="457200" y="162580"/>
            <a:ext cx="4495800" cy="523220"/>
          </a:xfrm>
          <a:prstGeom prst="rect">
            <a:avLst/>
          </a:prstGeom>
          <a:noFill/>
        </p:spPr>
        <p:txBody>
          <a:bodyPr wrap="square" rtlCol="0">
            <a:spAutoFit/>
          </a:bodyPr>
          <a:lstStyle/>
          <a:p>
            <a:r>
              <a:rPr lang="en-US" sz="2800" dirty="0" smtClean="0">
                <a:solidFill>
                  <a:srgbClr val="FF0000"/>
                </a:solidFill>
                <a:effectLst>
                  <a:outerShdw blurRad="50800" dist="38100" dir="2700000" algn="tl" rotWithShape="0">
                    <a:prstClr val="black">
                      <a:alpha val="40000"/>
                    </a:prstClr>
                  </a:outerShdw>
                </a:effectLst>
                <a:latin typeface="Arial"/>
                <a:cs typeface="Arial"/>
              </a:rPr>
              <a:t>the importance of an</a:t>
            </a:r>
            <a:endParaRPr lang="en-US" sz="2800" kern="1200" dirty="0">
              <a:solidFill>
                <a:srgbClr val="FF0000"/>
              </a:solidFill>
              <a:effectLst>
                <a:outerShdw blurRad="50800" dist="38100" dir="2700000" algn="tl" rotWithShape="0">
                  <a:prstClr val="black">
                    <a:alpha val="40000"/>
                  </a:prstClr>
                </a:outerShdw>
              </a:effectLst>
              <a:latin typeface="Arial"/>
              <a:cs typeface="Arial"/>
            </a:endParaRPr>
          </a:p>
        </p:txBody>
      </p:sp>
      <p:sp>
        <p:nvSpPr>
          <p:cNvPr id="9" name="Rectangle 8"/>
          <p:cNvSpPr/>
          <p:nvPr/>
        </p:nvSpPr>
        <p:spPr>
          <a:xfrm>
            <a:off x="457200" y="1850834"/>
            <a:ext cx="4048125" cy="1631216"/>
          </a:xfrm>
          <a:prstGeom prst="rect">
            <a:avLst/>
          </a:prstGeom>
        </p:spPr>
        <p:txBody>
          <a:bodyPr wrap="square">
            <a:spAutoFit/>
          </a:bodyPr>
          <a:lstStyle/>
          <a:p>
            <a:pPr>
              <a:lnSpc>
                <a:spcPts val="3000"/>
              </a:lnSpc>
            </a:pPr>
            <a:r>
              <a:rPr lang="en-US" sz="2800" b="1" dirty="0" smtClean="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rPr>
              <a:t>How long could</a:t>
            </a:r>
            <a:br>
              <a:rPr lang="en-US" sz="2800" b="1" dirty="0" smtClean="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rPr>
            </a:br>
            <a:r>
              <a:rPr lang="en-US" sz="2800" b="1" dirty="0" smtClean="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rPr>
              <a:t>you support yourself</a:t>
            </a:r>
            <a:br>
              <a:rPr lang="en-US" sz="2800" b="1" dirty="0" smtClean="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rPr>
            </a:br>
            <a:r>
              <a:rPr lang="en-US" sz="2800" b="1" dirty="0" smtClean="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rPr>
              <a:t>if you lost your job</a:t>
            </a:r>
            <a:br>
              <a:rPr lang="en-US" sz="2800" b="1" dirty="0" smtClean="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rPr>
            </a:br>
            <a:r>
              <a:rPr lang="en-US" sz="2800" b="1" dirty="0" smtClean="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rPr>
              <a:t>tomorrow?</a:t>
            </a:r>
            <a:endParaRPr lang="en-US" dirty="0">
              <a:solidFill>
                <a:schemeClr val="bg1"/>
              </a:solidFill>
              <a:effectLst>
                <a:glow rad="127000">
                  <a:schemeClr val="accent1">
                    <a:alpha val="34000"/>
                  </a:schemeClr>
                </a:glow>
                <a:outerShdw blurRad="88900" dist="50800" dir="2700000" algn="tl" rotWithShape="0">
                  <a:prstClr val="black">
                    <a:alpha val="60000"/>
                  </a:prstClr>
                </a:outerShdw>
              </a:effectLst>
              <a:latin typeface="Arial" panose="020B0604020202020204" pitchFamily="34" charset="0"/>
              <a:cs typeface="Arial" panose="020B0604020202020204" pitchFamily="34" charset="0"/>
            </a:endParaRPr>
          </a:p>
        </p:txBody>
      </p:sp>
      <p:sp>
        <p:nvSpPr>
          <p:cNvPr id="10" name="Rectangle 9"/>
          <p:cNvSpPr/>
          <p:nvPr/>
        </p:nvSpPr>
        <p:spPr>
          <a:xfrm>
            <a:off x="457200" y="3581400"/>
            <a:ext cx="4495800" cy="2277547"/>
          </a:xfrm>
          <a:prstGeom prst="rect">
            <a:avLst/>
          </a:prstGeom>
          <a:effectLst>
            <a:glow rad="127000">
              <a:srgbClr val="267DE6">
                <a:alpha val="44000"/>
              </a:srgbClr>
            </a:glow>
            <a:softEdge rad="31750"/>
          </a:effectLst>
        </p:spPr>
        <p:txBody>
          <a:bodyPr wrap="square">
            <a:spAutoFit/>
          </a:bodyPr>
          <a:lstStyle/>
          <a:p>
            <a:pPr marL="342900" indent="-342900">
              <a:spcAft>
                <a:spcPts val="1200"/>
              </a:spcAft>
              <a:buAutoNum type="alphaLcPeriod"/>
            </a:pPr>
            <a:r>
              <a:rPr lang="en-US" sz="2800" b="1" dirty="0" smtClean="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Less than 1 month</a:t>
            </a:r>
          </a:p>
          <a:p>
            <a:pPr marL="342900" indent="-342900">
              <a:spcAft>
                <a:spcPts val="1200"/>
              </a:spcAft>
              <a:buAutoNum type="alphaLcPeriod"/>
            </a:pPr>
            <a:r>
              <a:rPr lang="en-US" sz="2800" b="1" dirty="0" smtClean="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Less than 3 months</a:t>
            </a:r>
          </a:p>
          <a:p>
            <a:pPr marL="342900" indent="-342900">
              <a:spcAft>
                <a:spcPts val="1200"/>
              </a:spcAft>
              <a:buAutoNum type="alphaLcPeriod"/>
            </a:pPr>
            <a:r>
              <a:rPr lang="en-US" sz="2800" b="1" dirty="0" smtClean="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Less than 9 months</a:t>
            </a:r>
          </a:p>
          <a:p>
            <a:pPr marL="342900" indent="-342900">
              <a:spcAft>
                <a:spcPts val="1200"/>
              </a:spcAft>
              <a:buAutoNum type="alphaLcPeriod"/>
            </a:pPr>
            <a:r>
              <a:rPr lang="en-US" sz="2800" b="1" dirty="0" smtClean="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9 months or more</a:t>
            </a:r>
            <a:endParaRPr lang="en-US" sz="2800" b="1" dirty="0">
              <a:solidFill>
                <a:schemeClr val="bg1"/>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9159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05000"/>
            <a:ext cx="7467600" cy="4170372"/>
          </a:xfrm>
          <a:prstGeom prst="rect">
            <a:avLst/>
          </a:prstGeom>
        </p:spPr>
        <p:txBody>
          <a:bodyPr wrap="square">
            <a:spAutoFit/>
          </a:bodyPr>
          <a:lstStyle/>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Go </a:t>
            </a:r>
            <a:r>
              <a:rPr lang="en-US" sz="2000" dirty="0">
                <a:solidFill>
                  <a:schemeClr val="bg1"/>
                </a:solidFill>
                <a:latin typeface="Arial" panose="020B0604020202020204" pitchFamily="34" charset="0"/>
                <a:cs typeface="Arial" panose="020B0604020202020204" pitchFamily="34" charset="0"/>
              </a:rPr>
              <a:t>grocery shopping with a list—and stick to it</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Use </a:t>
            </a:r>
            <a:r>
              <a:rPr lang="en-US" sz="2000" dirty="0">
                <a:solidFill>
                  <a:schemeClr val="bg1"/>
                </a:solidFill>
                <a:latin typeface="Arial" panose="020B0604020202020204" pitchFamily="34" charset="0"/>
                <a:cs typeface="Arial" panose="020B0604020202020204" pitchFamily="34" charset="0"/>
              </a:rPr>
              <a:t>online coupon </a:t>
            </a:r>
            <a:r>
              <a:rPr lang="en-US" sz="2000" dirty="0" smtClean="0">
                <a:solidFill>
                  <a:schemeClr val="bg1"/>
                </a:solidFill>
                <a:latin typeface="Arial" panose="020B0604020202020204" pitchFamily="34" charset="0"/>
                <a:cs typeface="Arial" panose="020B0604020202020204" pitchFamily="34" charset="0"/>
              </a:rPr>
              <a:t>services: Groupon</a:t>
            </a:r>
            <a:r>
              <a:rPr lang="en-US" sz="2000" dirty="0">
                <a:solidFill>
                  <a:schemeClr val="bg1"/>
                </a:solidFill>
                <a:latin typeface="Arial" panose="020B0604020202020204" pitchFamily="34" charset="0"/>
                <a:cs typeface="Arial" panose="020B0604020202020204" pitchFamily="34" charset="0"/>
              </a:rPr>
              <a:t>, Living Social</a:t>
            </a:r>
            <a:r>
              <a:rPr lang="en-US" sz="2000" dirty="0" smtClean="0">
                <a:solidFill>
                  <a:schemeClr val="bg1"/>
                </a:solidFill>
                <a:latin typeface="Arial" panose="020B0604020202020204" pitchFamily="34" charset="0"/>
                <a:cs typeface="Arial" panose="020B0604020202020204" pitchFamily="34" charset="0"/>
              </a:rPr>
              <a:t>,</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and </a:t>
            </a:r>
            <a:r>
              <a:rPr lang="en-US" sz="2000" dirty="0" err="1">
                <a:solidFill>
                  <a:schemeClr val="bg1"/>
                </a:solidFill>
                <a:latin typeface="Arial" panose="020B0604020202020204" pitchFamily="34" charset="0"/>
                <a:cs typeface="Arial" panose="020B0604020202020204" pitchFamily="34" charset="0"/>
              </a:rPr>
              <a:t>Zulily</a:t>
            </a:r>
            <a:endParaRPr lang="en-US" sz="2000" dirty="0">
              <a:solidFill>
                <a:schemeClr val="bg1"/>
              </a:solidFill>
              <a:latin typeface="Arial" panose="020B0604020202020204" pitchFamily="34" charset="0"/>
              <a:cs typeface="Arial" panose="020B0604020202020204" pitchFamily="34" charset="0"/>
            </a:endParaRP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Weatherproof </a:t>
            </a:r>
            <a:r>
              <a:rPr lang="en-US" sz="2000" dirty="0">
                <a:solidFill>
                  <a:schemeClr val="bg1"/>
                </a:solidFill>
                <a:latin typeface="Arial" panose="020B0604020202020204" pitchFamily="34" charset="0"/>
                <a:cs typeface="Arial" panose="020B0604020202020204" pitchFamily="34" charset="0"/>
              </a:rPr>
              <a:t>your home to reduce energy bills</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Keep </a:t>
            </a:r>
            <a:r>
              <a:rPr lang="en-US" sz="2000" dirty="0">
                <a:solidFill>
                  <a:schemeClr val="bg1"/>
                </a:solidFill>
                <a:latin typeface="Arial" panose="020B0604020202020204" pitchFamily="34" charset="0"/>
                <a:cs typeface="Arial" panose="020B0604020202020204" pitchFamily="34" charset="0"/>
              </a:rPr>
              <a:t>tires properly inflated to save gas</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Look </a:t>
            </a:r>
            <a:r>
              <a:rPr lang="en-US" sz="2000" dirty="0">
                <a:solidFill>
                  <a:schemeClr val="bg1"/>
                </a:solidFill>
                <a:latin typeface="Arial" panose="020B0604020202020204" pitchFamily="34" charset="0"/>
                <a:cs typeface="Arial" panose="020B0604020202020204" pitchFamily="34" charset="0"/>
              </a:rPr>
              <a:t>for “triple play” deals on phone, internet, &amp; cable TV</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Cook </a:t>
            </a:r>
            <a:r>
              <a:rPr lang="en-US" sz="2000" dirty="0">
                <a:solidFill>
                  <a:schemeClr val="bg1"/>
                </a:solidFill>
                <a:latin typeface="Arial" panose="020B0604020202020204" pitchFamily="34" charset="0"/>
                <a:cs typeface="Arial" panose="020B0604020202020204" pitchFamily="34" charset="0"/>
              </a:rPr>
              <a:t>from scratch more often</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Bring </a:t>
            </a:r>
            <a:r>
              <a:rPr lang="en-US" sz="2000" dirty="0">
                <a:solidFill>
                  <a:schemeClr val="bg1"/>
                </a:solidFill>
                <a:latin typeface="Arial" panose="020B0604020202020204" pitchFamily="34" charset="0"/>
                <a:cs typeface="Arial" panose="020B0604020202020204" pitchFamily="34" charset="0"/>
              </a:rPr>
              <a:t>lunch to work as often as possible</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Don’t </a:t>
            </a:r>
            <a:r>
              <a:rPr lang="en-US" sz="2000" dirty="0">
                <a:solidFill>
                  <a:schemeClr val="bg1"/>
                </a:solidFill>
                <a:latin typeface="Arial" panose="020B0604020202020204" pitchFamily="34" charset="0"/>
                <a:cs typeface="Arial" panose="020B0604020202020204" pitchFamily="34" charset="0"/>
              </a:rPr>
              <a:t>buy snacks from a vending machine</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Use </a:t>
            </a:r>
            <a:r>
              <a:rPr lang="en-US" sz="2000" dirty="0">
                <a:solidFill>
                  <a:schemeClr val="bg1"/>
                </a:solidFill>
                <a:latin typeface="Arial" panose="020B0604020202020204" pitchFamily="34" charset="0"/>
                <a:cs typeface="Arial" panose="020B0604020202020204" pitchFamily="34" charset="0"/>
              </a:rPr>
              <a:t>a programmable thermostat</a:t>
            </a:r>
          </a:p>
          <a:p>
            <a:pPr marL="342900" indent="-342900">
              <a:spcBef>
                <a:spcPts val="300"/>
              </a:spcBef>
              <a:spcAft>
                <a:spcPts val="300"/>
              </a:spcAft>
              <a:buFont typeface="+mj-lt"/>
              <a:buAutoNum type="arabicPeriod"/>
            </a:pP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Put aside a small amount to treat yourself every month</a:t>
            </a:r>
          </a:p>
        </p:txBody>
      </p:sp>
      <p:sp>
        <p:nvSpPr>
          <p:cNvPr id="3" name="TextBox 2"/>
          <p:cNvSpPr txBox="1"/>
          <p:nvPr/>
        </p:nvSpPr>
        <p:spPr>
          <a:xfrm>
            <a:off x="762000" y="457200"/>
            <a:ext cx="9753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to save</a:t>
            </a:r>
          </a:p>
        </p:txBody>
      </p:sp>
      <p:sp>
        <p:nvSpPr>
          <p:cNvPr id="4" name="TextBox 3"/>
          <p:cNvSpPr txBox="1"/>
          <p:nvPr/>
        </p:nvSpPr>
        <p:spPr>
          <a:xfrm>
            <a:off x="457200" y="162580"/>
            <a:ext cx="4495800" cy="523220"/>
          </a:xfrm>
          <a:prstGeom prst="rect">
            <a:avLst/>
          </a:prstGeom>
          <a:noFill/>
        </p:spPr>
        <p:txBody>
          <a:bodyPr wrap="square" rtlCol="0">
            <a:spAutoFit/>
          </a:bodyPr>
          <a:lstStyle/>
          <a:p>
            <a:r>
              <a:rPr lang="en-US" sz="2800" dirty="0" smtClean="0">
                <a:solidFill>
                  <a:srgbClr val="FFFFFF"/>
                </a:solidFill>
                <a:latin typeface="Arial"/>
                <a:cs typeface="Arial"/>
              </a:rPr>
              <a:t>10 simple ways</a:t>
            </a:r>
            <a:endParaRPr lang="en-US" sz="2800" kern="1200" dirty="0">
              <a:solidFill>
                <a:srgbClr val="FFFFFF"/>
              </a:solidFill>
              <a:latin typeface="Arial"/>
              <a:cs typeface="Arial"/>
            </a:endParaRPr>
          </a:p>
        </p:txBody>
      </p:sp>
    </p:spTree>
    <p:extLst>
      <p:ext uri="{BB962C8B-B14F-4D97-AF65-F5344CB8AC3E}">
        <p14:creationId xmlns:p14="http://schemas.microsoft.com/office/powerpoint/2010/main" val="729899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flipH="1">
            <a:off x="4904232" y="1725168"/>
            <a:ext cx="3810000" cy="3810000"/>
          </a:xfrm>
          <a:prstGeom prst="wedgeRoundRectCallout">
            <a:avLst>
              <a:gd name="adj1" fmla="val -5153"/>
              <a:gd name="adj2" fmla="val 61540"/>
              <a:gd name="adj3" fmla="val 16667"/>
            </a:avLst>
          </a:prstGeom>
          <a:solidFill>
            <a:schemeClr val="bg1"/>
          </a:solidFill>
          <a:ln>
            <a:noFill/>
          </a:ln>
          <a:effectLst>
            <a:outerShdw blurRad="1016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7200" y="162580"/>
            <a:ext cx="4495800" cy="523220"/>
          </a:xfrm>
          <a:prstGeom prst="rect">
            <a:avLst/>
          </a:prstGeom>
          <a:noFill/>
        </p:spPr>
        <p:txBody>
          <a:bodyPr wrap="square" rtlCol="0">
            <a:spAutoFit/>
          </a:bodyPr>
          <a:lstStyle/>
          <a:p>
            <a:r>
              <a:rPr lang="en-US" sz="2800" dirty="0" smtClean="0">
                <a:solidFill>
                  <a:schemeClr val="bg1"/>
                </a:solidFill>
                <a:latin typeface="Arial"/>
                <a:cs typeface="Arial"/>
              </a:rPr>
              <a:t>common obstacles to</a:t>
            </a:r>
            <a:endParaRPr lang="en-US" sz="2800" kern="1200" dirty="0">
              <a:solidFill>
                <a:schemeClr val="bg1"/>
              </a:solidFill>
              <a:latin typeface="Arial"/>
              <a:cs typeface="Arial"/>
            </a:endParaRPr>
          </a:p>
        </p:txBody>
      </p:sp>
      <p:sp>
        <p:nvSpPr>
          <p:cNvPr id="4" name="TextBox 3"/>
          <p:cNvSpPr txBox="1"/>
          <p:nvPr/>
        </p:nvSpPr>
        <p:spPr>
          <a:xfrm>
            <a:off x="914400" y="540603"/>
            <a:ext cx="7848600" cy="861774"/>
          </a:xfrm>
          <a:prstGeom prst="rect">
            <a:avLst/>
          </a:prstGeom>
          <a:noFill/>
          <a:effectLst>
            <a:outerShdw blurRad="101600" dist="63500" dir="2700000">
              <a:srgbClr val="000000">
                <a:alpha val="43000"/>
              </a:srgbClr>
            </a:outerShdw>
          </a:effectLst>
        </p:spPr>
        <p:txBody>
          <a:bodyPr wrap="square" rtlCol="0">
            <a:spAutoFit/>
          </a:bodyPr>
          <a:lstStyle/>
          <a:p>
            <a:r>
              <a:rPr lang="en-US" sz="5000" kern="1200" dirty="0" smtClean="0">
                <a:solidFill>
                  <a:schemeClr val="bg1"/>
                </a:solidFill>
                <a:latin typeface="Arial Black"/>
                <a:cs typeface="Arial Black"/>
              </a:rPr>
              <a:t>budgeting and saving</a:t>
            </a:r>
          </a:p>
        </p:txBody>
      </p:sp>
      <p:sp>
        <p:nvSpPr>
          <p:cNvPr id="5" name="Rounded Rectangular Callout 4"/>
          <p:cNvSpPr/>
          <p:nvPr/>
        </p:nvSpPr>
        <p:spPr>
          <a:xfrm>
            <a:off x="381000" y="1725168"/>
            <a:ext cx="3810000" cy="3810000"/>
          </a:xfrm>
          <a:prstGeom prst="wedgeRoundRectCallout">
            <a:avLst>
              <a:gd name="adj1" fmla="val -5153"/>
              <a:gd name="adj2" fmla="val 61540"/>
              <a:gd name="adj3" fmla="val 16667"/>
            </a:avLst>
          </a:prstGeom>
          <a:solidFill>
            <a:schemeClr val="bg1"/>
          </a:solidFill>
          <a:ln>
            <a:noFill/>
          </a:ln>
          <a:effectLst>
            <a:outerShdw blurRad="101600" dist="889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33400" y="1920240"/>
            <a:ext cx="3657600" cy="3311163"/>
          </a:xfrm>
          <a:prstGeom prst="rect">
            <a:avLst/>
          </a:prstGeom>
        </p:spPr>
        <p:txBody>
          <a:bodyPr wrap="square">
            <a:spAutoFit/>
          </a:bodyPr>
          <a:lstStyle/>
          <a:p>
            <a:pPr marL="171450" lvl="0" indent="-171450">
              <a:lnSpc>
                <a:spcPts val="1900"/>
              </a:lnSpc>
              <a:spcBef>
                <a:spcPts val="800"/>
              </a:spcBef>
              <a:spcAft>
                <a:spcPts val="8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I’ll </a:t>
            </a:r>
            <a:r>
              <a:rPr lang="en-US" sz="2000" dirty="0">
                <a:solidFill>
                  <a:srgbClr val="000000"/>
                </a:solidFill>
                <a:latin typeface="Arial" panose="020B0604020202020204" pitchFamily="34" charset="0"/>
                <a:cs typeface="Arial" panose="020B0604020202020204" pitchFamily="34" charset="0"/>
              </a:rPr>
              <a:t>get around to it … later</a:t>
            </a:r>
          </a:p>
          <a:p>
            <a:pPr marL="171450" lvl="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Spending makes me feel good</a:t>
            </a:r>
          </a:p>
          <a:p>
            <a:pPr marL="171450" lvl="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Raising kids is expensive </a:t>
            </a:r>
          </a:p>
          <a:p>
            <a:pPr marL="171450" lvl="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My spouse insists on spending</a:t>
            </a:r>
          </a:p>
          <a:p>
            <a:pPr marL="171450" lvl="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I’ll get serious about it when I’m older</a:t>
            </a:r>
          </a:p>
          <a:p>
            <a:pPr marL="171450" lvl="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We have other </a:t>
            </a:r>
            <a:r>
              <a:rPr lang="en-US" sz="2000" dirty="0" smtClean="0">
                <a:solidFill>
                  <a:srgbClr val="000000"/>
                </a:solidFill>
                <a:latin typeface="Arial" panose="020B0604020202020204" pitchFamily="34" charset="0"/>
                <a:cs typeface="Arial" panose="020B0604020202020204" pitchFamily="34" charset="0"/>
              </a:rPr>
              <a:t>priorities</a:t>
            </a:r>
            <a:endParaRPr lang="en-US" sz="2000" dirty="0">
              <a:solidFill>
                <a:srgbClr val="000000"/>
              </a:solidFill>
              <a:latin typeface="Arial" panose="020B0604020202020204" pitchFamily="34" charset="0"/>
              <a:cs typeface="Arial" panose="020B0604020202020204" pitchFamily="34" charset="0"/>
            </a:endParaRPr>
          </a:p>
        </p:txBody>
      </p:sp>
      <p:sp>
        <p:nvSpPr>
          <p:cNvPr id="8" name="Rectangle 7"/>
          <p:cNvSpPr/>
          <p:nvPr/>
        </p:nvSpPr>
        <p:spPr>
          <a:xfrm>
            <a:off x="5096256" y="1920240"/>
            <a:ext cx="3657600" cy="3554819"/>
          </a:xfrm>
          <a:prstGeom prst="rect">
            <a:avLst/>
          </a:prstGeom>
        </p:spPr>
        <p:txBody>
          <a:bodyPr wrap="square">
            <a:spAutoFit/>
          </a:bodyPr>
          <a:lstStyle/>
          <a:p>
            <a:pPr marL="17145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We live paycheck to paycheck</a:t>
            </a:r>
          </a:p>
          <a:p>
            <a:pPr marL="17145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My house is my retirement nest egg</a:t>
            </a:r>
          </a:p>
          <a:p>
            <a:pPr marL="17145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Life is too short to deny myself pleasure</a:t>
            </a:r>
          </a:p>
          <a:p>
            <a:pPr marL="17145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I’ll start saving more when I earn more</a:t>
            </a:r>
          </a:p>
          <a:p>
            <a:pPr marL="17145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 play the lottery every day</a:t>
            </a:r>
          </a:p>
          <a:p>
            <a:pPr marL="171450" indent="-171450">
              <a:lnSpc>
                <a:spcPts val="1900"/>
              </a:lnSpc>
              <a:spcBef>
                <a:spcPts val="800"/>
              </a:spcBef>
              <a:spcAft>
                <a:spcPts val="8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We need a yearly vacation</a:t>
            </a:r>
          </a:p>
        </p:txBody>
      </p:sp>
    </p:spTree>
    <p:extLst>
      <p:ext uri="{BB962C8B-B14F-4D97-AF65-F5344CB8AC3E}">
        <p14:creationId xmlns:p14="http://schemas.microsoft.com/office/powerpoint/2010/main" val="1376852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 y="-23751"/>
            <a:ext cx="9354789" cy="6236526"/>
          </a:xfrm>
          <a:prstGeom prst="rect">
            <a:avLst/>
          </a:prstGeom>
        </p:spPr>
      </p:pic>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152400" y="520005"/>
            <a:ext cx="8686800" cy="1384995"/>
          </a:xfrm>
          <a:prstGeom prst="rect">
            <a:avLst/>
          </a:prstGeom>
          <a:noFill/>
          <a:effectLst>
            <a:outerShdw blurRad="101600" dist="63500" dir="2700000">
              <a:srgbClr val="000000">
                <a:alpha val="43000"/>
              </a:srgbClr>
            </a:outerShdw>
          </a:effectLst>
        </p:spPr>
        <p:txBody>
          <a:bodyPr wrap="square" rtlCol="0">
            <a:spAutoFit/>
          </a:bodyPr>
          <a:lstStyle/>
          <a:p>
            <a:r>
              <a:rPr lang="en-US" sz="8400" kern="1200" dirty="0" smtClean="0">
                <a:latin typeface="Arial Black"/>
                <a:cs typeface="Arial Black"/>
              </a:rPr>
              <a:t>control?</a:t>
            </a:r>
          </a:p>
        </p:txBody>
      </p:sp>
      <p:sp>
        <p:nvSpPr>
          <p:cNvPr id="6" name="TextBox 5"/>
          <p:cNvSpPr txBox="1"/>
          <p:nvPr/>
        </p:nvSpPr>
        <p:spPr>
          <a:xfrm>
            <a:off x="2209800" y="213955"/>
            <a:ext cx="2743200" cy="646331"/>
          </a:xfrm>
          <a:prstGeom prst="rect">
            <a:avLst/>
          </a:prstGeom>
          <a:noFill/>
        </p:spPr>
        <p:txBody>
          <a:bodyPr wrap="square" rtlCol="0">
            <a:spAutoFit/>
          </a:bodyPr>
          <a:lstStyle/>
          <a:p>
            <a:r>
              <a:rPr lang="en-US" sz="3600" dirty="0" smtClean="0">
                <a:solidFill>
                  <a:srgbClr val="C70B20"/>
                </a:solidFill>
                <a:effectLst>
                  <a:outerShdw blurRad="50800" dist="38100" dir="2700000" algn="tl" rotWithShape="0">
                    <a:prstClr val="black">
                      <a:alpha val="40000"/>
                    </a:prstClr>
                  </a:outerShdw>
                </a:effectLst>
                <a:latin typeface="Arial"/>
                <a:cs typeface="Arial"/>
              </a:rPr>
              <a:t>who is in </a:t>
            </a:r>
            <a:endParaRPr lang="en-US" sz="3600" kern="1200" dirty="0">
              <a:solidFill>
                <a:srgbClr val="C70B20"/>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14131009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0" y="492204"/>
            <a:ext cx="8686800" cy="1446550"/>
          </a:xfrm>
          <a:prstGeom prst="rect">
            <a:avLst/>
          </a:prstGeom>
          <a:noFill/>
          <a:effectLst>
            <a:outerShdw blurRad="101600" dist="63500" dir="2700000">
              <a:srgbClr val="000000">
                <a:alpha val="43000"/>
              </a:srgbClr>
            </a:outerShdw>
          </a:effectLst>
        </p:spPr>
        <p:txBody>
          <a:bodyPr wrap="square" rtlCol="0">
            <a:spAutoFit/>
          </a:bodyPr>
          <a:lstStyle/>
          <a:p>
            <a:r>
              <a:rPr lang="en-US" sz="8800" kern="1200" dirty="0" smtClean="0">
                <a:solidFill>
                  <a:srgbClr val="FFFFFF"/>
                </a:solidFill>
                <a:latin typeface="Arial Black"/>
                <a:cs typeface="Arial Black"/>
              </a:rPr>
              <a:t>can help you</a:t>
            </a:r>
          </a:p>
        </p:txBody>
      </p:sp>
      <p:sp>
        <p:nvSpPr>
          <p:cNvPr id="10" name="Rectangle 9"/>
          <p:cNvSpPr/>
          <p:nvPr/>
        </p:nvSpPr>
        <p:spPr>
          <a:xfrm>
            <a:off x="152400" y="5834222"/>
            <a:ext cx="8991600" cy="400110"/>
          </a:xfrm>
          <a:prstGeom prst="rect">
            <a:avLst/>
          </a:prstGeom>
          <a:noFill/>
        </p:spPr>
        <p:txBody>
          <a:bodyPr wrap="square">
            <a:spAutoFit/>
          </a:bodyPr>
          <a:lstStyle/>
          <a:p>
            <a:pPr>
              <a:lnSpc>
                <a:spcPts val="1200"/>
              </a:lnSpc>
              <a:spcBef>
                <a:spcPct val="20000"/>
              </a:spcBef>
            </a:pPr>
            <a:r>
              <a:rPr lang="en-US" sz="1200" i="1" dirty="0">
                <a:solidFill>
                  <a:schemeClr val="bg1"/>
                </a:solidFill>
                <a:latin typeface="Arial" panose="020B0604020202020204" pitchFamily="34" charset="0"/>
                <a:cs typeface="Arial" panose="020B0604020202020204" pitchFamily="34" charset="0"/>
              </a:rPr>
              <a:t>You should evaluate your ability to continue the auto-increase service in the event of a prolonged market decline, </a:t>
            </a:r>
            <a:r>
              <a:rPr lang="en-US" sz="1200" i="1" dirty="0" smtClean="0">
                <a:solidFill>
                  <a:schemeClr val="bg1"/>
                </a:solidFill>
                <a:latin typeface="Arial" panose="020B0604020202020204" pitchFamily="34" charset="0"/>
                <a:cs typeface="Arial" panose="020B0604020202020204" pitchFamily="34" charset="0"/>
              </a:rPr>
              <a:t>unexpected</a:t>
            </a:r>
            <a:br>
              <a:rPr lang="en-US" sz="1200" i="1" dirty="0" smtClean="0">
                <a:solidFill>
                  <a:schemeClr val="bg1"/>
                </a:solidFill>
                <a:latin typeface="Arial" panose="020B0604020202020204" pitchFamily="34" charset="0"/>
                <a:cs typeface="Arial" panose="020B0604020202020204" pitchFamily="34" charset="0"/>
              </a:rPr>
            </a:br>
            <a:r>
              <a:rPr lang="en-US" sz="1200" i="1" dirty="0" smtClean="0">
                <a:solidFill>
                  <a:schemeClr val="bg1"/>
                </a:solidFill>
                <a:latin typeface="Arial" panose="020B0604020202020204" pitchFamily="34" charset="0"/>
                <a:cs typeface="Arial" panose="020B0604020202020204" pitchFamily="34" charset="0"/>
              </a:rPr>
              <a:t>expenses</a:t>
            </a:r>
            <a:r>
              <a:rPr lang="en-US" sz="1200" i="1" dirty="0">
                <a:solidFill>
                  <a:schemeClr val="bg1"/>
                </a:solidFill>
                <a:latin typeface="Arial" panose="020B0604020202020204" pitchFamily="34" charset="0"/>
                <a:cs typeface="Arial" panose="020B0604020202020204" pitchFamily="34" charset="0"/>
              </a:rPr>
              <a:t>, or an unforeseeable emergency.</a:t>
            </a:r>
          </a:p>
        </p:txBody>
      </p:sp>
      <p:sp>
        <p:nvSpPr>
          <p:cNvPr id="19" name="TextBox 18"/>
          <p:cNvSpPr txBox="1"/>
          <p:nvPr/>
        </p:nvSpPr>
        <p:spPr>
          <a:xfrm>
            <a:off x="762000" y="304800"/>
            <a:ext cx="5257800" cy="461665"/>
          </a:xfrm>
          <a:prstGeom prst="rect">
            <a:avLst/>
          </a:prstGeom>
          <a:noFill/>
        </p:spPr>
        <p:txBody>
          <a:bodyPr wrap="square" rtlCol="0">
            <a:spAutoFit/>
          </a:bodyPr>
          <a:lstStyle/>
          <a:p>
            <a:r>
              <a:rPr lang="en-US" sz="2400" dirty="0" smtClean="0">
                <a:solidFill>
                  <a:schemeClr val="bg1"/>
                </a:solidFill>
                <a:latin typeface="Arial"/>
                <a:cs typeface="Arial"/>
              </a:rPr>
              <a:t>how Transamerica</a:t>
            </a:r>
            <a:endParaRPr lang="en-US" sz="2400" kern="1200" dirty="0">
              <a:solidFill>
                <a:schemeClr val="bg1"/>
              </a:solidFill>
              <a:latin typeface="Arial"/>
              <a:cs typeface="Arial"/>
            </a:endParaRPr>
          </a:p>
        </p:txBody>
      </p:sp>
      <p:grpSp>
        <p:nvGrpSpPr>
          <p:cNvPr id="7" name="Group 6"/>
          <p:cNvGrpSpPr/>
          <p:nvPr/>
        </p:nvGrpSpPr>
        <p:grpSpPr>
          <a:xfrm>
            <a:off x="3848484" y="2286000"/>
            <a:ext cx="5524116" cy="361637"/>
            <a:chOff x="3848484" y="2590800"/>
            <a:chExt cx="5524116" cy="361637"/>
          </a:xfrm>
        </p:grpSpPr>
        <p:sp>
          <p:nvSpPr>
            <p:cNvPr id="23" name="Rectangle 22"/>
            <p:cNvSpPr/>
            <p:nvPr/>
          </p:nvSpPr>
          <p:spPr>
            <a:xfrm>
              <a:off x="3886200" y="2590800"/>
              <a:ext cx="52578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848484" y="2590800"/>
              <a:ext cx="5524116" cy="361637"/>
            </a:xfrm>
            <a:prstGeom prst="rect">
              <a:avLst/>
            </a:prstGeom>
            <a:noFill/>
          </p:spPr>
          <p:txBody>
            <a:bodyPr wrap="square" rtlCol="0">
              <a:spAutoFit/>
            </a:bodyPr>
            <a:lstStyle/>
            <a:p>
              <a:pPr>
                <a:lnSpc>
                  <a:spcPts val="2100"/>
                </a:lnSpc>
                <a:spcBef>
                  <a:spcPts val="600"/>
                </a:spcBef>
                <a:spcAft>
                  <a:spcPts val="900"/>
                </a:spcAft>
                <a:buClr>
                  <a:schemeClr val="bg1"/>
                </a:buClr>
              </a:pPr>
              <a:r>
                <a:rPr lang="en-US" sz="2000" b="1" dirty="0" smtClean="0">
                  <a:solidFill>
                    <a:schemeClr val="bg1"/>
                  </a:solidFill>
                  <a:latin typeface="Arial" panose="020B0604020202020204" pitchFamily="34" charset="0"/>
                  <a:cs typeface="Arial" panose="020B0604020202020204" pitchFamily="34" charset="0"/>
                </a:rPr>
                <a:t>Easy</a:t>
              </a:r>
              <a:r>
                <a:rPr lang="en-US" sz="2000" i="1" dirty="0" smtClean="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access</a:t>
              </a:r>
              <a:r>
                <a:rPr lang="en-US" sz="2000" i="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to your retirement account</a:t>
              </a:r>
              <a:endParaRPr lang="en-US" sz="2000" b="1" dirty="0">
                <a:solidFill>
                  <a:schemeClr val="bg1"/>
                </a:solidFill>
                <a:latin typeface="Arial" panose="020B0604020202020204" pitchFamily="34" charset="0"/>
                <a:cs typeface="Arial" panose="020B0604020202020204" pitchFamily="34" charset="0"/>
              </a:endParaRPr>
            </a:p>
          </p:txBody>
        </p:sp>
      </p:grpSp>
      <p:grpSp>
        <p:nvGrpSpPr>
          <p:cNvPr id="29" name="Group 28"/>
          <p:cNvGrpSpPr/>
          <p:nvPr/>
        </p:nvGrpSpPr>
        <p:grpSpPr>
          <a:xfrm>
            <a:off x="3848484" y="3981763"/>
            <a:ext cx="5524116" cy="361637"/>
            <a:chOff x="3848484" y="2590800"/>
            <a:chExt cx="5524116" cy="361637"/>
          </a:xfrm>
        </p:grpSpPr>
        <p:sp>
          <p:nvSpPr>
            <p:cNvPr id="30" name="Rectangle 29"/>
            <p:cNvSpPr/>
            <p:nvPr/>
          </p:nvSpPr>
          <p:spPr>
            <a:xfrm>
              <a:off x="3886200" y="2590800"/>
              <a:ext cx="52578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3848484" y="2590800"/>
              <a:ext cx="5524116" cy="361637"/>
            </a:xfrm>
            <a:prstGeom prst="rect">
              <a:avLst/>
            </a:prstGeom>
            <a:noFill/>
          </p:spPr>
          <p:txBody>
            <a:bodyPr wrap="square" rtlCol="0">
              <a:spAutoFit/>
            </a:bodyPr>
            <a:lstStyle/>
            <a:p>
              <a:pPr>
                <a:lnSpc>
                  <a:spcPts val="2100"/>
                </a:lnSpc>
                <a:spcBef>
                  <a:spcPts val="600"/>
                </a:spcBef>
                <a:spcAft>
                  <a:spcPts val="900"/>
                </a:spcAft>
                <a:buClr>
                  <a:schemeClr val="bg1"/>
                </a:buClr>
              </a:pPr>
              <a:r>
                <a:rPr lang="en-US" sz="2000" dirty="0">
                  <a:solidFill>
                    <a:schemeClr val="bg1"/>
                  </a:solidFill>
                  <a:latin typeface="Arial" panose="020B0604020202020204" pitchFamily="34" charset="0"/>
                  <a:cs typeface="Arial" panose="020B0604020202020204" pitchFamily="34" charset="0"/>
                </a:rPr>
                <a:t>Trained</a:t>
              </a:r>
              <a:r>
                <a:rPr lang="en-US" sz="2000" b="1" dirty="0">
                  <a:solidFill>
                    <a:schemeClr val="bg1"/>
                  </a:solidFill>
                  <a:latin typeface="Arial" panose="020B0604020202020204" pitchFamily="34" charset="0"/>
                  <a:cs typeface="Arial" panose="020B0604020202020204" pitchFamily="34" charset="0"/>
                </a:rPr>
                <a:t> experts </a:t>
              </a:r>
              <a:r>
                <a:rPr lang="en-US" sz="2000" dirty="0">
                  <a:solidFill>
                    <a:schemeClr val="bg1"/>
                  </a:solidFill>
                  <a:latin typeface="Arial" panose="020B0604020202020204" pitchFamily="34" charset="0"/>
                  <a:cs typeface="Arial" panose="020B0604020202020204" pitchFamily="34" charset="0"/>
                </a:rPr>
                <a:t>for personalized </a:t>
              </a:r>
              <a:r>
                <a:rPr lang="en-US" sz="2000" dirty="0" smtClean="0">
                  <a:solidFill>
                    <a:schemeClr val="bg1"/>
                  </a:solidFill>
                  <a:latin typeface="Arial" panose="020B0604020202020204" pitchFamily="34" charset="0"/>
                  <a:cs typeface="Arial" panose="020B0604020202020204" pitchFamily="34" charset="0"/>
                </a:rPr>
                <a:t>help</a:t>
              </a:r>
              <a:endParaRPr lang="en-US" sz="2000" dirty="0">
                <a:solidFill>
                  <a:schemeClr val="bg1"/>
                </a:solidFill>
                <a:latin typeface="Arial" panose="020B0604020202020204" pitchFamily="34" charset="0"/>
                <a:cs typeface="Arial" panose="020B0604020202020204" pitchFamily="34" charset="0"/>
              </a:endParaRPr>
            </a:p>
          </p:txBody>
        </p:sp>
      </p:grpSp>
      <p:grpSp>
        <p:nvGrpSpPr>
          <p:cNvPr id="35" name="Group 34"/>
          <p:cNvGrpSpPr/>
          <p:nvPr/>
        </p:nvGrpSpPr>
        <p:grpSpPr>
          <a:xfrm>
            <a:off x="3848484" y="2851254"/>
            <a:ext cx="5524116" cy="361637"/>
            <a:chOff x="3848484" y="2590800"/>
            <a:chExt cx="5524116" cy="361637"/>
          </a:xfrm>
        </p:grpSpPr>
        <p:sp>
          <p:nvSpPr>
            <p:cNvPr id="36" name="Rectangle 35"/>
            <p:cNvSpPr/>
            <p:nvPr/>
          </p:nvSpPr>
          <p:spPr>
            <a:xfrm>
              <a:off x="3886200" y="2590800"/>
              <a:ext cx="52578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3848484" y="2590800"/>
              <a:ext cx="5524116" cy="361637"/>
            </a:xfrm>
            <a:prstGeom prst="rect">
              <a:avLst/>
            </a:prstGeom>
            <a:noFill/>
          </p:spPr>
          <p:txBody>
            <a:bodyPr wrap="square" rtlCol="0">
              <a:spAutoFit/>
            </a:bodyPr>
            <a:lstStyle/>
            <a:p>
              <a:pPr>
                <a:lnSpc>
                  <a:spcPts val="2100"/>
                </a:lnSpc>
                <a:spcBef>
                  <a:spcPts val="600"/>
                </a:spcBef>
                <a:spcAft>
                  <a:spcPts val="900"/>
                </a:spcAft>
                <a:buClr>
                  <a:schemeClr val="bg1"/>
                </a:buClr>
              </a:pPr>
              <a:r>
                <a:rPr lang="en-US" sz="2000" i="1" dirty="0" err="1">
                  <a:solidFill>
                    <a:schemeClr val="bg1"/>
                  </a:solidFill>
                  <a:latin typeface="Arial" panose="020B0604020202020204" pitchFamily="34" charset="0"/>
                  <a:cs typeface="Arial" panose="020B0604020202020204" pitchFamily="34" charset="0"/>
                </a:rPr>
                <a:t>OnTrack</a:t>
              </a:r>
              <a:r>
                <a:rPr lang="en-US" baseline="30000" dirty="0">
                  <a:solidFill>
                    <a:schemeClr val="bg1"/>
                  </a:solidFill>
                  <a:latin typeface="Arial" panose="020B0604020202020204" pitchFamily="34" charset="0"/>
                  <a:cs typeface="Arial" panose="020B0604020202020204" pitchFamily="34" charset="0"/>
                </a:rPr>
                <a:t>® </a:t>
              </a:r>
            </a:p>
          </p:txBody>
        </p:sp>
      </p:grpSp>
      <p:grpSp>
        <p:nvGrpSpPr>
          <p:cNvPr id="38" name="Group 37"/>
          <p:cNvGrpSpPr/>
          <p:nvPr/>
        </p:nvGrpSpPr>
        <p:grpSpPr>
          <a:xfrm>
            <a:off x="3848484" y="3416508"/>
            <a:ext cx="5524116" cy="361637"/>
            <a:chOff x="3848484" y="2590800"/>
            <a:chExt cx="5524116" cy="361637"/>
          </a:xfrm>
        </p:grpSpPr>
        <p:sp>
          <p:nvSpPr>
            <p:cNvPr id="39" name="Rectangle 38"/>
            <p:cNvSpPr/>
            <p:nvPr/>
          </p:nvSpPr>
          <p:spPr>
            <a:xfrm>
              <a:off x="3886200" y="2590800"/>
              <a:ext cx="52578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3848484" y="2590800"/>
              <a:ext cx="5524116" cy="361637"/>
            </a:xfrm>
            <a:prstGeom prst="rect">
              <a:avLst/>
            </a:prstGeom>
            <a:noFill/>
          </p:spPr>
          <p:txBody>
            <a:bodyPr wrap="square" rtlCol="0">
              <a:spAutoFit/>
            </a:bodyPr>
            <a:lstStyle/>
            <a:p>
              <a:pPr>
                <a:lnSpc>
                  <a:spcPts val="2100"/>
                </a:lnSpc>
                <a:spcBef>
                  <a:spcPts val="600"/>
                </a:spcBef>
                <a:spcAft>
                  <a:spcPts val="900"/>
                </a:spcAft>
                <a:buClr>
                  <a:schemeClr val="bg1"/>
                </a:buClr>
              </a:pPr>
              <a:r>
                <a:rPr lang="en-US" sz="2000" dirty="0" smtClean="0">
                  <a:solidFill>
                    <a:schemeClr val="bg1"/>
                  </a:solidFill>
                  <a:latin typeface="Arial" panose="020B0604020202020204" pitchFamily="34" charset="0"/>
                  <a:cs typeface="Arial" panose="020B0604020202020204" pitchFamily="34" charset="0"/>
                </a:rPr>
                <a:t>Calculators and apps</a:t>
              </a:r>
              <a:endParaRPr lang="en-US" sz="2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88639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Light blue rectangle" descr="BYRO_lockup_box_blue.png"/>
          <p:cNvPicPr>
            <a:picLocks noChangeAspect="1"/>
          </p:cNvPicPr>
          <p:nvPr/>
        </p:nvPicPr>
        <p:blipFill rotWithShape="1">
          <a:blip r:embed="rId3">
            <a:extLst>
              <a:ext uri="{28A0092B-C50C-407E-A947-70E740481C1C}">
                <a14:useLocalDpi xmlns:a14="http://schemas.microsoft.com/office/drawing/2010/main" val="0"/>
              </a:ext>
            </a:extLst>
          </a:blip>
          <a:srcRect t="4766"/>
          <a:stretch/>
        </p:blipFill>
        <p:spPr>
          <a:xfrm>
            <a:off x="1295400" y="1928564"/>
            <a:ext cx="6513576" cy="4475988"/>
          </a:xfrm>
          <a:prstGeom prst="rect">
            <a:avLst/>
          </a:prstGeom>
        </p:spPr>
      </p:pic>
      <p:sp>
        <p:nvSpPr>
          <p:cNvPr id="16" name="TextBox 15"/>
          <p:cNvSpPr txBox="1"/>
          <p:nvPr/>
        </p:nvSpPr>
        <p:spPr>
          <a:xfrm>
            <a:off x="457200" y="155448"/>
            <a:ext cx="86868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action!</a:t>
            </a:r>
          </a:p>
        </p:txBody>
      </p:sp>
      <p:pic>
        <p:nvPicPr>
          <p:cNvPr id="18" name="Sunny" descr="Sunn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192" y="2296582"/>
            <a:ext cx="445008" cy="701040"/>
          </a:xfrm>
          <a:prstGeom prst="rect">
            <a:avLst/>
          </a:prstGeom>
        </p:spPr>
      </p:pic>
      <p:pic>
        <p:nvPicPr>
          <p:cNvPr id="20" name="Partly Sunny" descr="PartlySunn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6960" y="2292772"/>
            <a:ext cx="697992" cy="694944"/>
          </a:xfrm>
          <a:prstGeom prst="rect">
            <a:avLst/>
          </a:prstGeom>
        </p:spPr>
      </p:pic>
      <p:pic>
        <p:nvPicPr>
          <p:cNvPr id="21" name="Cloudy" descr="Cloud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32" y="2330014"/>
            <a:ext cx="704088" cy="658368"/>
          </a:xfrm>
          <a:prstGeom prst="rect">
            <a:avLst/>
          </a:prstGeom>
        </p:spPr>
      </p:pic>
      <p:sp>
        <p:nvSpPr>
          <p:cNvPr id="14" name="TextBox 13"/>
          <p:cNvSpPr txBox="1"/>
          <p:nvPr/>
        </p:nvSpPr>
        <p:spPr>
          <a:xfrm>
            <a:off x="2438400" y="3236247"/>
            <a:ext cx="5524116" cy="2439129"/>
          </a:xfrm>
          <a:prstGeom prst="rect">
            <a:avLst/>
          </a:prstGeom>
          <a:noFill/>
        </p:spPr>
        <p:txBody>
          <a:bodyPr wrap="square" rtlCol="0">
            <a:spAutoFit/>
          </a:bodyPr>
          <a:lstStyle/>
          <a:p>
            <a:pPr marL="338138" indent="-338138">
              <a:lnSpc>
                <a:spcPts val="2100"/>
              </a:lnSpc>
              <a:spcBef>
                <a:spcPts val="600"/>
              </a:spcBef>
              <a:spcAft>
                <a:spcPts val="600"/>
              </a:spcAft>
              <a:buFont typeface="+mj-lt"/>
              <a:buAutoNum type="arabicPeriod"/>
            </a:pPr>
            <a:r>
              <a:rPr lang="en-US" sz="2000" dirty="0" smtClean="0">
                <a:solidFill>
                  <a:srgbClr val="414141"/>
                </a:solidFill>
                <a:latin typeface="Arial" panose="020B0604020202020204" pitchFamily="34" charset="0"/>
                <a:cs typeface="Arial" panose="020B0604020202020204" pitchFamily="34" charset="0"/>
              </a:rPr>
              <a:t>Think about </a:t>
            </a:r>
            <a:r>
              <a:rPr lang="en-US" sz="2000" b="1" dirty="0" smtClean="0">
                <a:solidFill>
                  <a:srgbClr val="144586"/>
                </a:solidFill>
                <a:latin typeface="Arial" panose="020B0604020202020204" pitchFamily="34" charset="0"/>
                <a:cs typeface="Arial" panose="020B0604020202020204" pitchFamily="34" charset="0"/>
              </a:rPr>
              <a:t>how you spend </a:t>
            </a:r>
            <a:r>
              <a:rPr lang="en-US" sz="2000" dirty="0" smtClean="0">
                <a:solidFill>
                  <a:srgbClr val="414141"/>
                </a:solidFill>
                <a:latin typeface="Arial" panose="020B0604020202020204" pitchFamily="34" charset="0"/>
                <a:cs typeface="Arial" panose="020B0604020202020204" pitchFamily="34" charset="0"/>
              </a:rPr>
              <a:t>money.</a:t>
            </a:r>
            <a:endParaRPr lang="en-US" sz="2000" dirty="0">
              <a:solidFill>
                <a:srgbClr val="414141"/>
              </a:solidFill>
              <a:latin typeface="Arial" panose="020B0604020202020204" pitchFamily="34" charset="0"/>
              <a:cs typeface="Arial" panose="020B0604020202020204" pitchFamily="34" charset="0"/>
            </a:endParaRPr>
          </a:p>
          <a:p>
            <a:pPr marL="338138" indent="-338138">
              <a:lnSpc>
                <a:spcPts val="2100"/>
              </a:lnSpc>
              <a:spcBef>
                <a:spcPts val="600"/>
              </a:spcBef>
              <a:spcAft>
                <a:spcPts val="600"/>
              </a:spcAft>
              <a:buFont typeface="+mj-lt"/>
              <a:buAutoNum type="arabicPeriod"/>
            </a:pPr>
            <a:r>
              <a:rPr lang="en-US" sz="2000" dirty="0" smtClean="0">
                <a:solidFill>
                  <a:srgbClr val="414141"/>
                </a:solidFill>
                <a:latin typeface="Arial" panose="020B0604020202020204" pitchFamily="34" charset="0"/>
                <a:cs typeface="Arial" panose="020B0604020202020204" pitchFamily="34" charset="0"/>
              </a:rPr>
              <a:t>Identify at least </a:t>
            </a:r>
            <a:r>
              <a:rPr lang="en-US" sz="2000" b="1" dirty="0" smtClean="0">
                <a:solidFill>
                  <a:srgbClr val="144586"/>
                </a:solidFill>
                <a:latin typeface="Arial"/>
                <a:cs typeface="Arial"/>
              </a:rPr>
              <a:t>one item </a:t>
            </a:r>
            <a:r>
              <a:rPr lang="en-US" sz="2000" dirty="0" smtClean="0">
                <a:solidFill>
                  <a:srgbClr val="414141"/>
                </a:solidFill>
                <a:latin typeface="Arial" panose="020B0604020202020204" pitchFamily="34" charset="0"/>
                <a:cs typeface="Arial" panose="020B0604020202020204" pitchFamily="34" charset="0"/>
              </a:rPr>
              <a:t>you can cut</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back, </a:t>
            </a:r>
            <a:r>
              <a:rPr lang="en-US" sz="2000" i="1" dirty="0" smtClean="0">
                <a:solidFill>
                  <a:srgbClr val="414141"/>
                </a:solidFill>
                <a:latin typeface="Arial" panose="020B0604020202020204" pitchFamily="34" charset="0"/>
                <a:cs typeface="Arial" panose="020B0604020202020204" pitchFamily="34" charset="0"/>
              </a:rPr>
              <a:t>and redirect toward savings.</a:t>
            </a:r>
          </a:p>
          <a:p>
            <a:pPr marL="338138" indent="-338138">
              <a:lnSpc>
                <a:spcPts val="2100"/>
              </a:lnSpc>
              <a:spcBef>
                <a:spcPts val="600"/>
              </a:spcBef>
              <a:spcAft>
                <a:spcPts val="600"/>
              </a:spcAft>
              <a:buFont typeface="+mj-lt"/>
              <a:buAutoNum type="arabicPeriod"/>
            </a:pPr>
            <a:r>
              <a:rPr lang="en-US" sz="2000" dirty="0" smtClean="0">
                <a:solidFill>
                  <a:srgbClr val="414141"/>
                </a:solidFill>
                <a:latin typeface="Arial" panose="020B0604020202020204" pitchFamily="34" charset="0"/>
                <a:cs typeface="Arial" panose="020B0604020202020204" pitchFamily="34" charset="0"/>
              </a:rPr>
              <a:t>Use the </a:t>
            </a:r>
            <a:r>
              <a:rPr lang="en-US" sz="2000" b="1" dirty="0" smtClean="0">
                <a:solidFill>
                  <a:srgbClr val="144586"/>
                </a:solidFill>
                <a:latin typeface="Arial" panose="020B0604020202020204" pitchFamily="34" charset="0"/>
                <a:cs typeface="Arial" panose="020B0604020202020204" pitchFamily="34" charset="0"/>
              </a:rPr>
              <a:t>worksheets</a:t>
            </a:r>
            <a:r>
              <a:rPr lang="en-US" sz="2000" dirty="0" smtClean="0">
                <a:solidFill>
                  <a:srgbClr val="414141"/>
                </a:solidFill>
                <a:latin typeface="Arial" panose="020B0604020202020204" pitchFamily="34" charset="0"/>
                <a:cs typeface="Arial" panose="020B0604020202020204" pitchFamily="34" charset="0"/>
              </a:rPr>
              <a:t> to create a budget</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that pays you first.</a:t>
            </a:r>
            <a:endParaRPr lang="en-US" sz="2000" i="1" dirty="0" smtClean="0">
              <a:solidFill>
                <a:srgbClr val="414141"/>
              </a:solidFill>
              <a:latin typeface="Arial" panose="020B0604020202020204" pitchFamily="34" charset="0"/>
              <a:cs typeface="Arial" panose="020B0604020202020204" pitchFamily="34" charset="0"/>
            </a:endParaRPr>
          </a:p>
          <a:p>
            <a:pPr marL="338138" indent="-338138">
              <a:lnSpc>
                <a:spcPts val="2100"/>
              </a:lnSpc>
              <a:spcBef>
                <a:spcPts val="600"/>
              </a:spcBef>
              <a:spcAft>
                <a:spcPts val="600"/>
              </a:spcAft>
              <a:buFont typeface="+mj-lt"/>
              <a:buAutoNum type="arabicPeriod"/>
            </a:pPr>
            <a:r>
              <a:rPr lang="en-US" sz="2000" dirty="0" smtClean="0">
                <a:solidFill>
                  <a:srgbClr val="414141"/>
                </a:solidFill>
                <a:latin typeface="Arial" panose="020B0604020202020204" pitchFamily="34" charset="0"/>
                <a:cs typeface="Arial" panose="020B0604020202020204" pitchFamily="34" charset="0"/>
              </a:rPr>
              <a:t>Commit to at least </a:t>
            </a:r>
            <a:r>
              <a:rPr lang="en-US" sz="2000" b="1" i="1" dirty="0" smtClean="0">
                <a:solidFill>
                  <a:srgbClr val="144586"/>
                </a:solidFill>
                <a:latin typeface="Arial" panose="020B0604020202020204" pitchFamily="34" charset="0"/>
                <a:cs typeface="Arial" panose="020B0604020202020204" pitchFamily="34" charset="0"/>
              </a:rPr>
              <a:t>one tip </a:t>
            </a:r>
            <a:r>
              <a:rPr lang="en-US" sz="2000" dirty="0">
                <a:solidFill>
                  <a:srgbClr val="414141"/>
                </a:solidFill>
                <a:latin typeface="Arial" panose="020B0604020202020204" pitchFamily="34" charset="0"/>
                <a:cs typeface="Arial" panose="020B0604020202020204" pitchFamily="34" charset="0"/>
              </a:rPr>
              <a:t>to help you</a:t>
            </a:r>
            <a:br>
              <a:rPr lang="en-US" sz="2000" dirty="0">
                <a:solidFill>
                  <a:srgbClr val="414141"/>
                </a:solidFill>
                <a:latin typeface="Arial" panose="020B0604020202020204" pitchFamily="34" charset="0"/>
                <a:cs typeface="Arial" panose="020B0604020202020204" pitchFamily="34" charset="0"/>
              </a:rPr>
            </a:br>
            <a:r>
              <a:rPr lang="en-US" sz="2000" i="1" dirty="0">
                <a:solidFill>
                  <a:srgbClr val="414141"/>
                </a:solidFill>
                <a:latin typeface="Arial" panose="020B0604020202020204" pitchFamily="34" charset="0"/>
                <a:cs typeface="Arial" panose="020B0604020202020204" pitchFamily="34" charset="0"/>
              </a:rPr>
              <a:t>stay on </a:t>
            </a:r>
            <a:r>
              <a:rPr lang="en-US" sz="2000" i="1" dirty="0" smtClean="0">
                <a:solidFill>
                  <a:srgbClr val="414141"/>
                </a:solidFill>
                <a:latin typeface="Arial" panose="020B0604020202020204" pitchFamily="34" charset="0"/>
                <a:cs typeface="Arial" panose="020B0604020202020204" pitchFamily="34" charset="0"/>
              </a:rPr>
              <a:t>course.</a:t>
            </a:r>
            <a:endParaRPr lang="en-US" sz="2000" dirty="0">
              <a:solidFill>
                <a:srgbClr val="414141"/>
              </a:solidFill>
              <a:latin typeface="Arial" panose="020B0604020202020204" pitchFamily="34" charset="0"/>
              <a:cs typeface="Arial" panose="020B0604020202020204" pitchFamily="34" charset="0"/>
            </a:endParaRPr>
          </a:p>
        </p:txBody>
      </p:sp>
      <p:pic>
        <p:nvPicPr>
          <p:cNvPr id="22" name="Rainy" descr="Rain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896" y="2369667"/>
            <a:ext cx="539496" cy="6492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704536"/>
            <a:ext cx="6513589" cy="448057"/>
          </a:xfrm>
          <a:prstGeom prst="rect">
            <a:avLst/>
          </a:prstGeom>
        </p:spPr>
      </p:pic>
      <p:sp>
        <p:nvSpPr>
          <p:cNvPr id="19" name="TextBox 18"/>
          <p:cNvSpPr txBox="1"/>
          <p:nvPr/>
        </p:nvSpPr>
        <p:spPr>
          <a:xfrm>
            <a:off x="990600" y="300335"/>
            <a:ext cx="990600" cy="461665"/>
          </a:xfrm>
          <a:prstGeom prst="rect">
            <a:avLst/>
          </a:prstGeom>
          <a:noFill/>
        </p:spPr>
        <p:txBody>
          <a:bodyPr wrap="square" rtlCol="0">
            <a:spAutoFit/>
          </a:bodyPr>
          <a:lstStyle/>
          <a:p>
            <a:r>
              <a:rPr lang="en-US" sz="2400" dirty="0" smtClean="0">
                <a:solidFill>
                  <a:schemeClr val="bg1"/>
                </a:solidFill>
                <a:latin typeface="Arial"/>
                <a:cs typeface="Arial"/>
              </a:rPr>
              <a:t>take</a:t>
            </a:r>
            <a:endParaRPr lang="en-US" sz="2400" kern="1200" dirty="0">
              <a:solidFill>
                <a:schemeClr val="bg1"/>
              </a:solidFill>
              <a:latin typeface="Arial"/>
              <a:cs typeface="Arial"/>
            </a:endParaRPr>
          </a:p>
        </p:txBody>
      </p:sp>
    </p:spTree>
    <p:extLst>
      <p:ext uri="{BB962C8B-B14F-4D97-AF65-F5344CB8AC3E}">
        <p14:creationId xmlns:p14="http://schemas.microsoft.com/office/powerpoint/2010/main" val="4037955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10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1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10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Light blue rectangle" descr="BYRO_lockup_box_blue.png"/>
          <p:cNvPicPr>
            <a:picLocks noChangeAspect="1"/>
          </p:cNvPicPr>
          <p:nvPr/>
        </p:nvPicPr>
        <p:blipFill rotWithShape="1">
          <a:blip r:embed="rId3">
            <a:extLst>
              <a:ext uri="{28A0092B-C50C-407E-A947-70E740481C1C}">
                <a14:useLocalDpi xmlns:a14="http://schemas.microsoft.com/office/drawing/2010/main" val="0"/>
              </a:ext>
            </a:extLst>
          </a:blip>
          <a:srcRect t="4766"/>
          <a:stretch/>
        </p:blipFill>
        <p:spPr>
          <a:xfrm>
            <a:off x="1295400" y="1928564"/>
            <a:ext cx="6513576" cy="4475988"/>
          </a:xfrm>
          <a:prstGeom prst="rect">
            <a:avLst/>
          </a:prstGeom>
        </p:spPr>
      </p:pic>
      <p:sp>
        <p:nvSpPr>
          <p:cNvPr id="16" name="TextBox 15"/>
          <p:cNvSpPr txBox="1"/>
          <p:nvPr/>
        </p:nvSpPr>
        <p:spPr>
          <a:xfrm>
            <a:off x="457200" y="155448"/>
            <a:ext cx="9296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action!</a:t>
            </a:r>
          </a:p>
        </p:txBody>
      </p:sp>
      <p:pic>
        <p:nvPicPr>
          <p:cNvPr id="18" name="Sunny" descr="Sunn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192" y="2296582"/>
            <a:ext cx="445008" cy="701040"/>
          </a:xfrm>
          <a:prstGeom prst="rect">
            <a:avLst/>
          </a:prstGeom>
        </p:spPr>
      </p:pic>
      <p:pic>
        <p:nvPicPr>
          <p:cNvPr id="20" name="Partly Sunny" descr="PartlySunn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6960" y="2292772"/>
            <a:ext cx="697992" cy="694944"/>
          </a:xfrm>
          <a:prstGeom prst="rect">
            <a:avLst/>
          </a:prstGeom>
        </p:spPr>
      </p:pic>
      <p:pic>
        <p:nvPicPr>
          <p:cNvPr id="21" name="Cloudy" descr="Cloud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32" y="2330014"/>
            <a:ext cx="704088" cy="658368"/>
          </a:xfrm>
          <a:prstGeom prst="rect">
            <a:avLst/>
          </a:prstGeom>
        </p:spPr>
      </p:pic>
      <p:pic>
        <p:nvPicPr>
          <p:cNvPr id="22" name="Rainy" descr="Rain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896" y="2369667"/>
            <a:ext cx="539496" cy="6492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704536"/>
            <a:ext cx="6513589" cy="448057"/>
          </a:xfrm>
          <a:prstGeom prst="rect">
            <a:avLst/>
          </a:prstGeom>
        </p:spPr>
      </p:pic>
      <p:sp>
        <p:nvSpPr>
          <p:cNvPr id="19" name="TextBox 18"/>
          <p:cNvSpPr txBox="1"/>
          <p:nvPr/>
        </p:nvSpPr>
        <p:spPr>
          <a:xfrm>
            <a:off x="990600" y="300335"/>
            <a:ext cx="990600" cy="461665"/>
          </a:xfrm>
          <a:prstGeom prst="rect">
            <a:avLst/>
          </a:prstGeom>
          <a:noFill/>
        </p:spPr>
        <p:txBody>
          <a:bodyPr wrap="square" rtlCol="0">
            <a:spAutoFit/>
          </a:bodyPr>
          <a:lstStyle/>
          <a:p>
            <a:r>
              <a:rPr lang="en-US" sz="2400" dirty="0" smtClean="0">
                <a:solidFill>
                  <a:schemeClr val="bg1"/>
                </a:solidFill>
                <a:latin typeface="Arial"/>
                <a:cs typeface="Arial"/>
              </a:rPr>
              <a:t>take</a:t>
            </a:r>
            <a:endParaRPr lang="en-US" sz="2400" kern="1200" dirty="0">
              <a:solidFill>
                <a:schemeClr val="bg1"/>
              </a:solidFill>
              <a:latin typeface="Arial"/>
              <a:cs typeface="Arial"/>
            </a:endParaRPr>
          </a:p>
        </p:txBody>
      </p:sp>
      <p:sp>
        <p:nvSpPr>
          <p:cNvPr id="13" name="TextBox 12"/>
          <p:cNvSpPr txBox="1"/>
          <p:nvPr/>
        </p:nvSpPr>
        <p:spPr>
          <a:xfrm>
            <a:off x="2438400" y="3236247"/>
            <a:ext cx="5370576" cy="1746632"/>
          </a:xfrm>
          <a:prstGeom prst="rect">
            <a:avLst/>
          </a:prstGeom>
          <a:noFill/>
        </p:spPr>
        <p:txBody>
          <a:bodyPr wrap="square" rtlCol="0">
            <a:spAutoFit/>
          </a:bodyPr>
          <a:lstStyle/>
          <a:p>
            <a:pPr marL="341313" indent="-341313">
              <a:lnSpc>
                <a:spcPts val="2100"/>
              </a:lnSpc>
              <a:spcBef>
                <a:spcPts val="600"/>
              </a:spcBef>
              <a:spcAft>
                <a:spcPts val="600"/>
              </a:spcAft>
              <a:buFont typeface="+mj-lt"/>
              <a:buAutoNum type="arabicPeriod" startAt="5"/>
            </a:pPr>
            <a:r>
              <a:rPr lang="en-US" sz="2000" dirty="0" smtClean="0">
                <a:solidFill>
                  <a:srgbClr val="414141"/>
                </a:solidFill>
                <a:latin typeface="Arial" panose="020B0604020202020204" pitchFamily="34" charset="0"/>
                <a:cs typeface="Arial" panose="020B0604020202020204" pitchFamily="34" charset="0"/>
              </a:rPr>
              <a:t>Build a </a:t>
            </a:r>
            <a:r>
              <a:rPr lang="en-US" sz="2000" b="1" dirty="0" smtClean="0">
                <a:solidFill>
                  <a:srgbClr val="144586"/>
                </a:solidFill>
                <a:latin typeface="Arial" panose="020B0604020202020204" pitchFamily="34" charset="0"/>
                <a:cs typeface="Arial" panose="020B0604020202020204" pitchFamily="34" charset="0"/>
              </a:rPr>
              <a:t>cash reserve.</a:t>
            </a:r>
          </a:p>
          <a:p>
            <a:pPr marL="341313" indent="-341313">
              <a:lnSpc>
                <a:spcPts val="2100"/>
              </a:lnSpc>
              <a:spcBef>
                <a:spcPts val="600"/>
              </a:spcBef>
              <a:spcAft>
                <a:spcPts val="600"/>
              </a:spcAft>
              <a:buFont typeface="+mj-lt"/>
              <a:buAutoNum type="arabicPeriod" startAt="5"/>
            </a:pPr>
            <a:r>
              <a:rPr lang="en-US" sz="2000" dirty="0" smtClean="0">
                <a:solidFill>
                  <a:srgbClr val="414141"/>
                </a:solidFill>
                <a:latin typeface="Arial" panose="020B0604020202020204" pitchFamily="34" charset="0"/>
                <a:cs typeface="Arial" panose="020B0604020202020204" pitchFamily="34" charset="0"/>
              </a:rPr>
              <a:t>Begin </a:t>
            </a:r>
            <a:r>
              <a:rPr lang="en-US" sz="2000" b="1" dirty="0">
                <a:solidFill>
                  <a:srgbClr val="144586"/>
                </a:solidFill>
                <a:latin typeface="Arial" panose="020B0604020202020204" pitchFamily="34" charset="0"/>
                <a:cs typeface="Arial" panose="020B0604020202020204" pitchFamily="34" charset="0"/>
              </a:rPr>
              <a:t>saving</a:t>
            </a:r>
            <a:r>
              <a:rPr lang="en-US" sz="2000" dirty="0" smtClean="0">
                <a:solidFill>
                  <a:srgbClr val="414141"/>
                </a:solidFill>
                <a:latin typeface="Arial" panose="020B0604020202020204" pitchFamily="34" charset="0"/>
                <a:cs typeface="Arial" panose="020B0604020202020204" pitchFamily="34" charset="0"/>
              </a:rPr>
              <a:t> into your retirement plan,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or </a:t>
            </a:r>
            <a:r>
              <a:rPr lang="en-US" sz="2000" b="1" dirty="0">
                <a:solidFill>
                  <a:srgbClr val="144586"/>
                </a:solidFill>
                <a:latin typeface="Arial" panose="020B0604020202020204" pitchFamily="34" charset="0"/>
                <a:cs typeface="Arial" panose="020B0604020202020204" pitchFamily="34" charset="0"/>
              </a:rPr>
              <a:t>increase</a:t>
            </a:r>
            <a:r>
              <a:rPr lang="en-US" sz="2000" dirty="0" smtClean="0">
                <a:solidFill>
                  <a:srgbClr val="414141"/>
                </a:solidFill>
                <a:latin typeface="Arial" panose="020B0604020202020204" pitchFamily="34" charset="0"/>
                <a:cs typeface="Arial" panose="020B0604020202020204" pitchFamily="34" charset="0"/>
              </a:rPr>
              <a:t> your contribution</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(target 10%+).</a:t>
            </a:r>
            <a:endParaRPr lang="en-US" sz="2000" i="1" dirty="0" smtClean="0">
              <a:solidFill>
                <a:srgbClr val="414141"/>
              </a:solidFill>
              <a:latin typeface="Arial" panose="020B0604020202020204" pitchFamily="34" charset="0"/>
              <a:cs typeface="Arial" panose="020B0604020202020204" pitchFamily="34" charset="0"/>
            </a:endParaRPr>
          </a:p>
          <a:p>
            <a:pPr marL="341313" indent="-341313">
              <a:lnSpc>
                <a:spcPts val="2100"/>
              </a:lnSpc>
              <a:spcBef>
                <a:spcPts val="600"/>
              </a:spcBef>
              <a:spcAft>
                <a:spcPts val="600"/>
              </a:spcAft>
              <a:buFont typeface="+mj-lt"/>
              <a:buAutoNum type="arabicPeriod" startAt="5"/>
            </a:pPr>
            <a:r>
              <a:rPr lang="en-US" sz="2000" dirty="0" smtClean="0">
                <a:solidFill>
                  <a:srgbClr val="414141"/>
                </a:solidFill>
                <a:latin typeface="Arial" panose="020B0604020202020204" pitchFamily="34" charset="0"/>
                <a:cs typeface="Arial" panose="020B0604020202020204" pitchFamily="34" charset="0"/>
              </a:rPr>
              <a:t>Save at least </a:t>
            </a:r>
            <a:r>
              <a:rPr lang="en-US" sz="2000" b="1" dirty="0">
                <a:solidFill>
                  <a:srgbClr val="144586"/>
                </a:solidFill>
                <a:latin typeface="Arial" panose="020B0604020202020204" pitchFamily="34" charset="0"/>
                <a:cs typeface="Arial" panose="020B0604020202020204" pitchFamily="34" charset="0"/>
              </a:rPr>
              <a:t>1% more </a:t>
            </a:r>
            <a:r>
              <a:rPr lang="en-US" sz="2000" dirty="0" smtClean="0">
                <a:solidFill>
                  <a:srgbClr val="414141"/>
                </a:solidFill>
                <a:latin typeface="Arial" panose="020B0604020202020204" pitchFamily="34" charset="0"/>
                <a:cs typeface="Arial" panose="020B0604020202020204" pitchFamily="34" charset="0"/>
              </a:rPr>
              <a:t>this year than last.</a:t>
            </a:r>
            <a:endParaRPr lang="en-US" sz="2000" dirty="0">
              <a:solidFill>
                <a:srgbClr val="4141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69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10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10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2" y="1261533"/>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7" name="Rectangle 6"/>
          <p:cNvSpPr/>
          <p:nvPr/>
        </p:nvSpPr>
        <p:spPr>
          <a:xfrm>
            <a:off x="2580117" y="5240999"/>
            <a:ext cx="4202129" cy="230832"/>
          </a:xfrm>
          <a:prstGeom prst="rect">
            <a:avLst/>
          </a:prstGeom>
        </p:spPr>
        <p:txBody>
          <a:bodyPr wrap="square">
            <a:spAutoFit/>
          </a:bodyPr>
          <a:lstStyle/>
          <a:p>
            <a:r>
              <a:rPr lang="en-GB" sz="900" dirty="0" smtClean="0">
                <a:solidFill>
                  <a:srgbClr val="282828"/>
                </a:solidFill>
                <a:latin typeface="HelveticaNeueLTStd-Cn"/>
              </a:rPr>
              <a:t>.</a:t>
            </a:r>
            <a:endParaRPr lang="en-GB" sz="900" dirty="0">
              <a:solidFill>
                <a:srgbClr val="282828"/>
              </a:solidFill>
              <a:latin typeface="HelveticaNeueLTStd-Cn"/>
            </a:endParaRPr>
          </a:p>
        </p:txBody>
      </p:sp>
      <p:sp>
        <p:nvSpPr>
          <p:cNvPr id="5" name="Content Placeholder 4"/>
          <p:cNvSpPr>
            <a:spLocks noGrp="1"/>
          </p:cNvSpPr>
          <p:nvPr>
            <p:ph sz="half" idx="2"/>
          </p:nvPr>
        </p:nvSpPr>
        <p:spPr/>
        <p:txBody>
          <a:bodyPr/>
          <a:lstStyle/>
          <a:p>
            <a:pPr>
              <a:lnSpc>
                <a:spcPts val="1420"/>
              </a:lnSpc>
              <a:spcAft>
                <a:spcPts val="200"/>
              </a:spcAft>
            </a:pPr>
            <a:r>
              <a:rPr lang="en-US" b="1" dirty="0"/>
              <a:t>ONTRACK</a:t>
            </a:r>
            <a:r>
              <a:rPr lang="en-US" b="1" i="0" baseline="30000" dirty="0"/>
              <a:t>®</a:t>
            </a:r>
            <a:r>
              <a:rPr lang="en-US" b="1" dirty="0"/>
              <a:t> slides</a:t>
            </a:r>
          </a:p>
          <a:p>
            <a:pPr>
              <a:lnSpc>
                <a:spcPts val="1420"/>
              </a:lnSpc>
              <a:spcAft>
                <a:spcPts val="200"/>
              </a:spcAft>
            </a:pPr>
            <a:r>
              <a:rPr lang="en-US" b="1" dirty="0"/>
              <a:t>About Probability Illustrations, Limitations, and Key Assumptions</a:t>
            </a:r>
          </a:p>
          <a:p>
            <a:pPr>
              <a:lnSpc>
                <a:spcPts val="1420"/>
              </a:lnSpc>
              <a:spcAft>
                <a:spcPts val="200"/>
              </a:spcAft>
            </a:pPr>
            <a:r>
              <a:rPr lang="en-US" dirty="0"/>
              <a:t>The probability illustrations the </a:t>
            </a:r>
            <a:r>
              <a:rPr lang="en-US" dirty="0" err="1"/>
              <a:t>OnTrack</a:t>
            </a:r>
            <a:r>
              <a:rPr lang="en-US" i="0" baseline="30000" dirty="0"/>
              <a:t>®</a:t>
            </a:r>
            <a:r>
              <a:rPr lang="en-US" dirty="0"/>
              <a:t> tool generates are based on “Monte Carlo” simulations of 500 possible investment scenarios for a given time period and assume a range of possible returns. The illustrations are generated according to models developed by Ibbotson Associates, a leading independent provider of asset allocation, analytical, and wealth forecasting software. The Your Retirement </a:t>
            </a:r>
            <a:r>
              <a:rPr lang="en-US" dirty="0" err="1"/>
              <a:t>Outlook</a:t>
            </a:r>
            <a:r>
              <a:rPr lang="en-US" i="0" baseline="30000" dirty="0" err="1"/>
              <a:t>SM</a:t>
            </a:r>
            <a:r>
              <a:rPr lang="en-US" dirty="0"/>
              <a:t> graphic reflects the difference between the model’s estimated annual income (which corresponds to a 70% probability of achieving your income goal in the investment scenarios simulated) and your annual income goal.</a:t>
            </a:r>
            <a:br>
              <a:rPr lang="en-US" dirty="0"/>
            </a:br>
            <a:endParaRPr lang="en-US" dirty="0"/>
          </a:p>
          <a:p>
            <a:pPr>
              <a:lnSpc>
                <a:spcPts val="1420"/>
              </a:lnSpc>
              <a:spcAft>
                <a:spcPts val="200"/>
              </a:spcAft>
            </a:pPr>
            <a:r>
              <a:rPr lang="en-US" dirty="0"/>
              <a:t>When forecasting the probability of achieving your income goal, the model employs different returns for different asset classes, based on Ibbotson’s capital market assumptions developed using historical and forward-looking data. Current assets are assigned to asset classes based on Morningstar categories, and fees and charges inherent in investing are incorporated with an average fee assumption for each asset class. The historical and forward-looking benchmarks used for modeling the various asset classes are below. Return assumptions are updated annually; these updates may have a material impact on your projections. Return assumptions are estimates not guarantees. The returns you experience may be materially different than projections. You cannot invest directly in an index</a:t>
            </a:r>
            <a:r>
              <a:rPr lang="en-US" dirty="0" smtClean="0"/>
              <a:t>.</a:t>
            </a:r>
            <a:endParaRPr lang="en-US" sz="1200" dirty="0"/>
          </a:p>
        </p:txBody>
      </p:sp>
    </p:spTree>
    <p:extLst>
      <p:ext uri="{BB962C8B-B14F-4D97-AF65-F5344CB8AC3E}">
        <p14:creationId xmlns:p14="http://schemas.microsoft.com/office/powerpoint/2010/main" val="13096744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5" y="1567757"/>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5" name="Content Placeholder 4"/>
          <p:cNvSpPr>
            <a:spLocks noGrp="1"/>
          </p:cNvSpPr>
          <p:nvPr>
            <p:ph sz="half" idx="2"/>
          </p:nvPr>
        </p:nvSpPr>
        <p:spPr>
          <a:xfrm>
            <a:off x="515257" y="860870"/>
            <a:ext cx="7859485" cy="205930"/>
          </a:xfrm>
        </p:spPr>
        <p:txBody>
          <a:bodyPr/>
          <a:lstStyle/>
          <a:p>
            <a:pPr>
              <a:lnSpc>
                <a:spcPts val="1420"/>
              </a:lnSpc>
              <a:spcAft>
                <a:spcPts val="200"/>
              </a:spcAft>
            </a:pPr>
            <a:r>
              <a:rPr lang="en-US" b="1" dirty="0"/>
              <a:t>ONTRACK</a:t>
            </a:r>
            <a:r>
              <a:rPr lang="en-US" b="1" i="0" baseline="30000" dirty="0"/>
              <a:t>®</a:t>
            </a:r>
            <a:r>
              <a:rPr lang="en-US" b="1" dirty="0"/>
              <a:t> </a:t>
            </a:r>
            <a:r>
              <a:rPr lang="en-US" b="1" dirty="0" smtClean="0"/>
              <a:t>Tool: </a:t>
            </a:r>
            <a:r>
              <a:rPr lang="en-GB" b="1" dirty="0"/>
              <a:t>Benchmark </a:t>
            </a:r>
            <a:r>
              <a:rPr lang="en-GB" b="1" dirty="0" smtClean="0"/>
              <a:t>Indexes</a:t>
            </a:r>
            <a:endParaRPr lang="en-US" sz="1200" dirty="0"/>
          </a:p>
        </p:txBody>
      </p:sp>
      <p:sp>
        <p:nvSpPr>
          <p:cNvPr id="6" name="Rectangle 5"/>
          <p:cNvSpPr/>
          <p:nvPr/>
        </p:nvSpPr>
        <p:spPr>
          <a:xfrm>
            <a:off x="-304800" y="1147987"/>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graphicFrame>
        <p:nvGraphicFramePr>
          <p:cNvPr id="9" name="Table 8"/>
          <p:cNvGraphicFramePr>
            <a:graphicFrameLocks noGrp="1"/>
          </p:cNvGraphicFramePr>
          <p:nvPr>
            <p:extLst>
              <p:ext uri="{D42A27DB-BD31-4B8C-83A1-F6EECF244321}">
                <p14:modId xmlns:p14="http://schemas.microsoft.com/office/powerpoint/2010/main" val="108025651"/>
              </p:ext>
            </p:extLst>
          </p:nvPr>
        </p:nvGraphicFramePr>
        <p:xfrm>
          <a:off x="1639295" y="1587311"/>
          <a:ext cx="6859679" cy="2984689"/>
        </p:xfrm>
        <a:graphic>
          <a:graphicData uri="http://schemas.openxmlformats.org/drawingml/2006/table">
            <a:tbl>
              <a:tblPr firstRow="1">
                <a:effectLst/>
                <a:tableStyleId>{5C22544A-7EE6-4342-B048-85BDC9FD1C3A}</a:tableStyleId>
              </a:tblPr>
              <a:tblGrid>
                <a:gridCol w="1449479"/>
                <a:gridCol w="2971800"/>
                <a:gridCol w="2438400"/>
              </a:tblGrid>
              <a:tr h="230532">
                <a:tc>
                  <a:txBody>
                    <a:bodyPr/>
                    <a:lstStyle/>
                    <a:p>
                      <a:pPr algn="l" fontAlgn="b"/>
                      <a:r>
                        <a:rPr lang="en-US" sz="800" u="none" strike="noStrike" dirty="0">
                          <a:solidFill>
                            <a:srgbClr val="FFFFFF"/>
                          </a:solidFill>
                          <a:effectLst/>
                          <a:latin typeface="Arial" panose="020B0604020202020204" pitchFamily="34" charset="0"/>
                          <a:cs typeface="Arial" panose="020B0604020202020204" pitchFamily="34" charset="0"/>
                        </a:rPr>
                        <a:t>Asset Class</a:t>
                      </a:r>
                      <a:endParaRPr lang="en-US" sz="800" b="0" i="0" u="none" strike="noStrike" dirty="0">
                        <a:solidFill>
                          <a:srgbClr val="FFFFFF"/>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800" u="none" strike="noStrike" dirty="0">
                          <a:solidFill>
                            <a:srgbClr val="FFFFFF"/>
                          </a:solidFill>
                          <a:effectLst/>
                          <a:latin typeface="Arial" panose="020B0604020202020204" pitchFamily="34" charset="0"/>
                          <a:cs typeface="Arial" panose="020B0604020202020204" pitchFamily="34" charset="0"/>
                        </a:rPr>
                        <a:t>Forward-Looking Benchmark</a:t>
                      </a:r>
                      <a:endParaRPr lang="en-US" sz="800" b="0" i="0" u="none" strike="noStrike" dirty="0">
                        <a:solidFill>
                          <a:srgbClr val="FFFFFF"/>
                        </a:solidFill>
                        <a:effectLst/>
                        <a:latin typeface="Arial" panose="020B0604020202020204" pitchFamily="34" charset="0"/>
                        <a:cs typeface="Arial" panose="020B0604020202020204" pitchFamily="34" charset="0"/>
                      </a:endParaRPr>
                    </a:p>
                  </a:txBody>
                  <a:tcPr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800" u="none" strike="noStrike" dirty="0">
                          <a:solidFill>
                            <a:srgbClr val="FFFFFF"/>
                          </a:solidFill>
                          <a:effectLst/>
                          <a:latin typeface="Arial" panose="020B0604020202020204" pitchFamily="34" charset="0"/>
                          <a:cs typeface="Arial" panose="020B0604020202020204" pitchFamily="34" charset="0"/>
                        </a:rPr>
                        <a:t>Historical Benchmark</a:t>
                      </a:r>
                      <a:endParaRPr lang="en-US" sz="800" b="0" i="0" u="none" strike="noStrike" dirty="0">
                        <a:solidFill>
                          <a:srgbClr val="FFFFFF"/>
                        </a:solidFill>
                        <a:effectLst/>
                        <a:latin typeface="Arial" panose="020B0604020202020204" pitchFamily="34" charset="0"/>
                        <a:cs typeface="Arial" panose="020B0604020202020204" pitchFamily="34" charset="0"/>
                      </a:endParaRPr>
                    </a:p>
                  </a:txBody>
                  <a:tcPr marR="9525" marT="714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Cash</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Citigroup 3-Month Treasury Bill</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Ibbotson SBBI T-Bill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Short-Term Bonds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Barclays U.S. Treasury 1-3 Yr Term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Ibbotson 2 Yr Treasury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TIPS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Barclays Capital U.S. Treasury: U.S. TIPS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Ibbotson TIPS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9441">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Aggregate Bonds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Barclays Capital U.S. Aggregate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Barclays Capital U.S. Aggregate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Long-Term Bonds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Barclays Capital U.S. Long Credit A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Ibbotson 25 Year Treasury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13050">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High-Yield Bonds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Barclays Capital U.S. Corporate High Yield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Ibbotson High Yield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International Bonds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Citigroup WGBI</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Ibbotson Global Bond Composite</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Large-Cap Stocks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Russell 1000</a:t>
                      </a:r>
                      <a:r>
                        <a:rPr lang="en-US" sz="800" u="none" strike="noStrike" baseline="30000" dirty="0">
                          <a:solidFill>
                            <a:srgbClr val="2A1500"/>
                          </a:solidFill>
                          <a:effectLst/>
                          <a:latin typeface="Arial" panose="020B0604020202020204" pitchFamily="34" charset="0"/>
                          <a:cs typeface="Arial" panose="020B0604020202020204" pitchFamily="34" charset="0"/>
                        </a:rPr>
                        <a:t>®</a:t>
                      </a:r>
                      <a:r>
                        <a:rPr lang="en-US" sz="800" u="none" strike="noStrike" dirty="0">
                          <a:solidFill>
                            <a:srgbClr val="2A1500"/>
                          </a:solidFill>
                          <a:effectLst/>
                          <a:latin typeface="Arial" panose="020B0604020202020204" pitchFamily="34" charset="0"/>
                          <a:cs typeface="Arial" panose="020B0604020202020204" pitchFamily="34" charset="0"/>
                        </a:rPr>
                        <a:t>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CRSP Declines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Mid-Cap Stocks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Russell Midcap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CRSP Declines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6093">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Small/Mid-Cap Stocks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Russell 2500</a:t>
                      </a:r>
                      <a:r>
                        <a:rPr lang="en-US" sz="800" u="none" strike="noStrike" baseline="30000" dirty="0">
                          <a:solidFill>
                            <a:srgbClr val="2A1500"/>
                          </a:solidFill>
                          <a:effectLst/>
                          <a:latin typeface="Arial" panose="020B0604020202020204" pitchFamily="34" charset="0"/>
                          <a:cs typeface="Arial" panose="020B0604020202020204" pitchFamily="34" charset="0"/>
                        </a:rPr>
                        <a:t>®</a:t>
                      </a:r>
                      <a:r>
                        <a:rPr lang="en-US" sz="800" u="none" strike="noStrike" dirty="0">
                          <a:solidFill>
                            <a:srgbClr val="2A1500"/>
                          </a:solidFill>
                          <a:effectLst/>
                          <a:latin typeface="Arial" panose="020B0604020202020204" pitchFamily="34" charset="0"/>
                          <a:cs typeface="Arial" panose="020B0604020202020204" pitchFamily="34" charset="0"/>
                        </a:rPr>
                        <a:t>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CRSP Declines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Small-Cap Stocks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Russell 2000</a:t>
                      </a:r>
                      <a:r>
                        <a:rPr lang="en-US" sz="800" u="none" strike="noStrike" baseline="30000" dirty="0">
                          <a:solidFill>
                            <a:srgbClr val="2A1500"/>
                          </a:solidFill>
                          <a:effectLst/>
                          <a:latin typeface="Arial" panose="020B0604020202020204" pitchFamily="34" charset="0"/>
                          <a:cs typeface="Arial" panose="020B0604020202020204" pitchFamily="34" charset="0"/>
                        </a:rPr>
                        <a:t>®</a:t>
                      </a:r>
                      <a:r>
                        <a:rPr lang="en-US" sz="800" u="none" strike="noStrike" dirty="0">
                          <a:solidFill>
                            <a:srgbClr val="2A1500"/>
                          </a:solidFill>
                          <a:effectLst/>
                          <a:latin typeface="Arial" panose="020B0604020202020204" pitchFamily="34" charset="0"/>
                          <a:cs typeface="Arial" panose="020B0604020202020204" pitchFamily="34" charset="0"/>
                        </a:rPr>
                        <a:t>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CRSP Declines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REITs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FTSE NAREIT Equity REITs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FTSE NAREIT Equity REITs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4945">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International Stocks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MSCI EAFE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MSCI EAFE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3960">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Emerging Markets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MSCI Emerging Markets Index</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Ibbotson Emerging Market Composite</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2163">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Commodities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DJ-UBSCISM</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u="none" strike="noStrike" dirty="0">
                          <a:solidFill>
                            <a:srgbClr val="2A1500"/>
                          </a:solidFill>
                          <a:effectLst/>
                          <a:latin typeface="Arial" panose="020B0604020202020204" pitchFamily="34" charset="0"/>
                          <a:cs typeface="Arial" panose="020B0604020202020204" pitchFamily="34" charset="0"/>
                        </a:rPr>
                        <a:t>S&amp;P GSCI Commodity Sector Indices</a:t>
                      </a:r>
                      <a:endParaRPr lang="en-US" sz="800" b="0" i="0" u="none" strike="noStrike" dirty="0">
                        <a:solidFill>
                          <a:srgbClr val="2A1500"/>
                        </a:solidFill>
                        <a:effectLst/>
                        <a:latin typeface="Arial" panose="020B0604020202020204" pitchFamily="34" charset="0"/>
                        <a:cs typeface="Arial" panose="020B0604020202020204" pitchFamily="34" charset="0"/>
                      </a:endParaRPr>
                    </a:p>
                  </a:txBody>
                  <a:tcPr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cxnSp>
        <p:nvCxnSpPr>
          <p:cNvPr id="10" name="AutoShape 2"/>
          <p:cNvCxnSpPr>
            <a:cxnSpLocks noChangeShapeType="1"/>
          </p:cNvCxnSpPr>
          <p:nvPr/>
        </p:nvCxnSpPr>
        <p:spPr bwMode="auto">
          <a:xfrm>
            <a:off x="909921" y="1942878"/>
            <a:ext cx="0" cy="2286747"/>
          </a:xfrm>
          <a:prstGeom prst="straightConnector1">
            <a:avLst/>
          </a:prstGeom>
          <a:noFill/>
          <a:ln w="158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 name="Text Box 2"/>
          <p:cNvSpPr txBox="1">
            <a:spLocks noChangeArrowheads="1"/>
          </p:cNvSpPr>
          <p:nvPr/>
        </p:nvSpPr>
        <p:spPr bwMode="auto">
          <a:xfrm>
            <a:off x="278451" y="1550369"/>
            <a:ext cx="1218277" cy="350044"/>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i="1" dirty="0">
                <a:solidFill>
                  <a:srgbClr val="2A1500"/>
                </a:solidFill>
                <a:effectLst/>
                <a:latin typeface="Arial"/>
                <a:ea typeface="Calibri"/>
                <a:cs typeface="Arial"/>
              </a:rPr>
              <a:t>Lower Risk/</a:t>
            </a:r>
            <a:br>
              <a:rPr lang="en-US" sz="1100" i="1" dirty="0">
                <a:solidFill>
                  <a:srgbClr val="2A1500"/>
                </a:solidFill>
                <a:effectLst/>
                <a:latin typeface="Arial"/>
                <a:ea typeface="Calibri"/>
                <a:cs typeface="Arial"/>
              </a:rPr>
            </a:br>
            <a:r>
              <a:rPr lang="en-US" sz="1100" i="1" dirty="0">
                <a:solidFill>
                  <a:srgbClr val="2A1500"/>
                </a:solidFill>
                <a:effectLst/>
                <a:latin typeface="Arial"/>
                <a:ea typeface="Calibri"/>
                <a:cs typeface="Arial"/>
              </a:rPr>
              <a:t>Volatility</a:t>
            </a:r>
            <a:endParaRPr lang="en-US" sz="1100" dirty="0">
              <a:solidFill>
                <a:srgbClr val="2A1500"/>
              </a:solidFill>
              <a:effectLst/>
              <a:latin typeface="Arial"/>
              <a:ea typeface="Calibri"/>
              <a:cs typeface="Arial"/>
            </a:endParaRPr>
          </a:p>
        </p:txBody>
      </p:sp>
      <p:sp>
        <p:nvSpPr>
          <p:cNvPr id="12" name="Text Box 2"/>
          <p:cNvSpPr txBox="1">
            <a:spLocks noChangeArrowheads="1"/>
          </p:cNvSpPr>
          <p:nvPr/>
        </p:nvSpPr>
        <p:spPr bwMode="auto">
          <a:xfrm>
            <a:off x="378293" y="4208523"/>
            <a:ext cx="1063256" cy="300038"/>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i="1" dirty="0">
                <a:solidFill>
                  <a:srgbClr val="2A1500"/>
                </a:solidFill>
                <a:effectLst/>
                <a:latin typeface="Arial"/>
                <a:ea typeface="Calibri"/>
                <a:cs typeface="Arial"/>
              </a:rPr>
              <a:t>Higher Risk/</a:t>
            </a:r>
            <a:br>
              <a:rPr lang="en-US" sz="1100" i="1" dirty="0">
                <a:solidFill>
                  <a:srgbClr val="2A1500"/>
                </a:solidFill>
                <a:effectLst/>
                <a:latin typeface="Arial"/>
                <a:ea typeface="Calibri"/>
                <a:cs typeface="Arial"/>
              </a:rPr>
            </a:br>
            <a:r>
              <a:rPr lang="en-US" sz="1100" i="1" dirty="0">
                <a:solidFill>
                  <a:srgbClr val="2A1500"/>
                </a:solidFill>
                <a:effectLst/>
                <a:latin typeface="Arial"/>
                <a:ea typeface="Calibri"/>
                <a:cs typeface="Arial"/>
              </a:rPr>
              <a:t>Volatility</a:t>
            </a:r>
            <a:endParaRPr lang="en-US" sz="1100" dirty="0">
              <a:solidFill>
                <a:srgbClr val="2A1500"/>
              </a:solidFill>
              <a:effectLst/>
              <a:latin typeface="Arial"/>
              <a:ea typeface="Calibri"/>
              <a:cs typeface="Arial"/>
            </a:endParaRPr>
          </a:p>
        </p:txBody>
      </p:sp>
    </p:spTree>
    <p:extLst>
      <p:ext uri="{BB962C8B-B14F-4D97-AF65-F5344CB8AC3E}">
        <p14:creationId xmlns:p14="http://schemas.microsoft.com/office/powerpoint/2010/main" val="4433841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7" y="-45036"/>
            <a:ext cx="9144000" cy="62240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14400" y="304800"/>
            <a:ext cx="5430844"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13277B"/>
                </a:solidFill>
                <a:latin typeface="Arial Black"/>
                <a:cs typeface="Arial Black"/>
              </a:rPr>
              <a:t>goals</a:t>
            </a:r>
          </a:p>
        </p:txBody>
      </p:sp>
      <p:sp>
        <p:nvSpPr>
          <p:cNvPr id="13" name="Rectangle 12"/>
          <p:cNvSpPr/>
          <p:nvPr/>
        </p:nvSpPr>
        <p:spPr>
          <a:xfrm>
            <a:off x="4808290" y="5278196"/>
            <a:ext cx="43434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4800600" y="4726196"/>
            <a:ext cx="43434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800600" y="4174195"/>
            <a:ext cx="43434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800600" y="3622194"/>
            <a:ext cx="43434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txBox="1">
            <a:spLocks noGrp="1"/>
          </p:cNvSpPr>
          <p:nvPr>
            <p:ph sz="half" idx="4294967295"/>
          </p:nvPr>
        </p:nvSpPr>
        <p:spPr>
          <a:xfrm>
            <a:off x="4876800" y="3540825"/>
            <a:ext cx="4419600" cy="2144177"/>
          </a:xfrm>
          <a:prstGeom prst="rect">
            <a:avLst/>
          </a:prstGeom>
          <a:noFill/>
        </p:spPr>
        <p:txBody>
          <a:bodyPr wrap="square" rtlCol="0">
            <a:spAutoFit/>
          </a:bodyPr>
          <a:lstStyle/>
          <a:p>
            <a:pPr lvl="0">
              <a:lnSpc>
                <a:spcPts val="3100"/>
              </a:lnSpc>
              <a:spcBef>
                <a:spcPts val="600"/>
              </a:spcBef>
              <a:spcAft>
                <a:spcPts val="600"/>
              </a:spcAft>
              <a:buSzPct val="125000"/>
            </a:pPr>
            <a:r>
              <a:rPr lang="en-US" sz="2000" dirty="0">
                <a:solidFill>
                  <a:srgbClr val="FFFFFF"/>
                </a:solidFill>
                <a:latin typeface="Arial"/>
                <a:cs typeface="Arial"/>
              </a:rPr>
              <a:t>Benefits of </a:t>
            </a:r>
            <a:r>
              <a:rPr lang="en-US" sz="2000" dirty="0" smtClean="0">
                <a:solidFill>
                  <a:srgbClr val="FFFFFF"/>
                </a:solidFill>
                <a:latin typeface="Arial"/>
                <a:cs typeface="Arial"/>
              </a:rPr>
              <a:t>budgeting</a:t>
            </a:r>
          </a:p>
          <a:p>
            <a:pPr lvl="0">
              <a:lnSpc>
                <a:spcPts val="3100"/>
              </a:lnSpc>
              <a:spcBef>
                <a:spcPts val="600"/>
              </a:spcBef>
              <a:spcAft>
                <a:spcPts val="600"/>
              </a:spcAft>
              <a:buSzPct val="125000"/>
            </a:pPr>
            <a:r>
              <a:rPr lang="en-US" sz="2000" dirty="0">
                <a:solidFill>
                  <a:srgbClr val="FFFFFF"/>
                </a:solidFill>
                <a:latin typeface="Arial"/>
                <a:cs typeface="Arial"/>
              </a:rPr>
              <a:t>Current spending habits </a:t>
            </a:r>
            <a:endParaRPr lang="en-US" sz="2000" dirty="0" smtClean="0">
              <a:solidFill>
                <a:srgbClr val="FFFFFF"/>
              </a:solidFill>
              <a:latin typeface="Arial"/>
              <a:cs typeface="Arial"/>
            </a:endParaRPr>
          </a:p>
          <a:p>
            <a:pPr lvl="0">
              <a:lnSpc>
                <a:spcPts val="3100"/>
              </a:lnSpc>
              <a:spcBef>
                <a:spcPts val="600"/>
              </a:spcBef>
              <a:spcAft>
                <a:spcPts val="600"/>
              </a:spcAft>
              <a:buSzPct val="125000"/>
            </a:pPr>
            <a:r>
              <a:rPr lang="en-US" sz="2000" dirty="0">
                <a:solidFill>
                  <a:srgbClr val="FFFFFF"/>
                </a:solidFill>
                <a:latin typeface="Arial"/>
                <a:cs typeface="Arial"/>
              </a:rPr>
              <a:t>Strategies for following a </a:t>
            </a:r>
            <a:r>
              <a:rPr lang="en-US" sz="2000" dirty="0" smtClean="0">
                <a:solidFill>
                  <a:srgbClr val="FFFFFF"/>
                </a:solidFill>
                <a:latin typeface="Arial"/>
                <a:cs typeface="Arial"/>
              </a:rPr>
              <a:t>budget</a:t>
            </a:r>
          </a:p>
          <a:p>
            <a:pPr lvl="0">
              <a:lnSpc>
                <a:spcPts val="3100"/>
              </a:lnSpc>
              <a:spcBef>
                <a:spcPts val="600"/>
              </a:spcBef>
              <a:spcAft>
                <a:spcPts val="600"/>
              </a:spcAft>
              <a:buSzPct val="125000"/>
            </a:pPr>
            <a:r>
              <a:rPr lang="en-US" sz="2000" dirty="0">
                <a:solidFill>
                  <a:srgbClr val="FFFFFF"/>
                </a:solidFill>
                <a:latin typeface="Arial"/>
                <a:cs typeface="Arial"/>
              </a:rPr>
              <a:t>How Transamerica can help </a:t>
            </a:r>
            <a:endParaRPr lang="en-US" sz="1600" b="1" i="1" dirty="0">
              <a:solidFill>
                <a:srgbClr val="FFFFFF"/>
              </a:solidFill>
              <a:latin typeface="Arial"/>
              <a:cs typeface="Arial"/>
            </a:endParaRPr>
          </a:p>
        </p:txBody>
      </p:sp>
      <p:sp>
        <p:nvSpPr>
          <p:cNvPr id="14" name="TextBox 13"/>
          <p:cNvSpPr txBox="1"/>
          <p:nvPr/>
        </p:nvSpPr>
        <p:spPr>
          <a:xfrm>
            <a:off x="1239844" y="228600"/>
            <a:ext cx="2286000" cy="646331"/>
          </a:xfrm>
          <a:prstGeom prst="rect">
            <a:avLst/>
          </a:prstGeom>
          <a:noFill/>
        </p:spPr>
        <p:txBody>
          <a:bodyPr wrap="square" rtlCol="0">
            <a:spAutoFit/>
          </a:bodyPr>
          <a:lstStyle/>
          <a:p>
            <a:r>
              <a:rPr lang="en-US" sz="3600" dirty="0" smtClean="0">
                <a:solidFill>
                  <a:srgbClr val="13277B"/>
                </a:solidFill>
                <a:latin typeface="Arial"/>
                <a:cs typeface="Arial"/>
              </a:rPr>
              <a:t>today’s</a:t>
            </a:r>
            <a:endParaRPr lang="en-US" sz="3600" kern="1200" dirty="0">
              <a:solidFill>
                <a:srgbClr val="13277B"/>
              </a:solidFill>
              <a:latin typeface="Arial"/>
              <a:cs typeface="Arial"/>
            </a:endParaRPr>
          </a:p>
        </p:txBody>
      </p:sp>
    </p:spTree>
    <p:extLst>
      <p:ext uri="{BB962C8B-B14F-4D97-AF65-F5344CB8AC3E}">
        <p14:creationId xmlns:p14="http://schemas.microsoft.com/office/powerpoint/2010/main" val="133814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pPr>
              <a:lnSpc>
                <a:spcPts val="1420"/>
              </a:lnSpc>
              <a:spcAft>
                <a:spcPts val="200"/>
              </a:spcAft>
            </a:pPr>
            <a:r>
              <a:rPr lang="en-US" dirty="0" smtClean="0"/>
              <a:t>Unless </a:t>
            </a:r>
            <a:r>
              <a:rPr lang="en-US" dirty="0"/>
              <a:t>you choose otherwise or your employer supplies different information, the probability illustrations assume retirement at the age at which you qualify for full Social Security benefits and an annual retirement income goal of 80% of your projected final working salary. Social Security estimates are based on the Social Security Administration methodology and your current salary. The probability illustrations also assume a consistent contribution percentage (unless you’ve chosen to periodically increase it) and asset allocation (no future changes or rebalancing), annual inflation of approximately 2%, and annual salary increases based on a calculation that incorporates multiple factors including a salary growth curve and inflation. Mortality assumptions are based on the Society of Actuaries tables.</a:t>
            </a:r>
          </a:p>
          <a:p>
            <a:pPr>
              <a:lnSpc>
                <a:spcPts val="1420"/>
              </a:lnSpc>
              <a:spcAft>
                <a:spcPts val="200"/>
              </a:spcAft>
            </a:pPr>
            <a:r>
              <a:rPr lang="en-US" dirty="0"/>
              <a:t>The models are subject to a number of limitations. Returns associated with market extremes may occur more frequently than assumed in the models. Some asset classes have relatively limited histories; for these classes the models use historical data for shorter time periods. The model does not consider other asset classes such as hedge funds or private equity, which may have characteristics similar or superior to those used in the model. </a:t>
            </a:r>
          </a:p>
          <a:p>
            <a:pPr>
              <a:lnSpc>
                <a:spcPts val="1420"/>
              </a:lnSpc>
              <a:spcAft>
                <a:spcPts val="200"/>
              </a:spcAft>
            </a:pPr>
            <a:r>
              <a:rPr lang="en-US" b="1" dirty="0"/>
              <a:t>There is no guarantee that your income goal will be achieved or that the aggregate accumulated amount will ensure a specified annual retirement income. Results derived from the </a:t>
            </a:r>
            <a:r>
              <a:rPr lang="en-US" b="1" dirty="0" err="1"/>
              <a:t>OnTrack</a:t>
            </a:r>
            <a:r>
              <a:rPr lang="en-US" b="1" i="0" baseline="30000" dirty="0"/>
              <a:t>®</a:t>
            </a:r>
            <a:r>
              <a:rPr lang="en-US" b="1" dirty="0"/>
              <a:t> tool may vary with each use and over time.</a:t>
            </a:r>
          </a:p>
          <a:p>
            <a:r>
              <a:rPr lang="en-US" b="1" dirty="0"/>
              <a:t>IMPORTANT: The projections or other information generated by the </a:t>
            </a:r>
            <a:r>
              <a:rPr lang="en-US" b="1" dirty="0" err="1"/>
              <a:t>OnTrack</a:t>
            </a:r>
            <a:r>
              <a:rPr lang="en-US" b="1" i="0" baseline="30000" dirty="0"/>
              <a:t>®</a:t>
            </a:r>
            <a:r>
              <a:rPr lang="en-US" b="1" dirty="0"/>
              <a:t> tool regarding the likelihood of various investment outcomes are hypothetical in nature, do not reflect actual investment results, and are not guarantees of future results.</a:t>
            </a:r>
            <a:r>
              <a:rPr lang="en-US" dirty="0"/>
              <a:t> Moreover, even though the tool’s estimates are statistically sound based upon the simulations it runs, the </a:t>
            </a:r>
            <a:r>
              <a:rPr lang="en-US" dirty="0" smtClean="0"/>
              <a:t>tool </a:t>
            </a:r>
            <a:r>
              <a:rPr lang="en-US" dirty="0"/>
              <a:t>cannot foresee or account for every possible scenario that may negatively impact your financial situation. Thus you should monitor your account regularly and base your investment decisions on your time horizon, risk tolerance, and personal financial situation, as well as on the information in the prospectuses for investments you consider</a:t>
            </a:r>
            <a:r>
              <a:rPr lang="en-US" dirty="0" smtClean="0"/>
              <a:t>.</a:t>
            </a:r>
            <a:br>
              <a:rPr lang="en-US" dirty="0" smtClean="0"/>
            </a:br>
            <a:endParaRPr lang="en-US" dirty="0"/>
          </a:p>
          <a:p>
            <a:r>
              <a:rPr lang="en-US" dirty="0"/>
              <a:t>Securities offered by Transamerica Investors Securities Corporation (TISC), 440 Mamaroneck Avenue, Harrison, NY 10528. TISC and Transamerica Retirement Solutions are affiliated companies.</a:t>
            </a:r>
          </a:p>
          <a:p>
            <a:pPr>
              <a:lnSpc>
                <a:spcPts val="1420"/>
              </a:lnSpc>
              <a:spcAft>
                <a:spcPts val="200"/>
              </a:spcAft>
            </a:pPr>
            <a:r>
              <a:rPr lang="en-US" dirty="0"/>
              <a:t/>
            </a:r>
            <a:br>
              <a:rPr lang="en-US" dirty="0"/>
            </a:br>
            <a:endParaRPr lang="en-US" dirty="0"/>
          </a:p>
        </p:txBody>
      </p:sp>
      <p:sp>
        <p:nvSpPr>
          <p:cNvPr id="14" name="TextBox 13"/>
          <p:cNvSpPr txBox="1"/>
          <p:nvPr/>
        </p:nvSpPr>
        <p:spPr>
          <a:xfrm>
            <a:off x="511804" y="5758190"/>
            <a:ext cx="1643399" cy="261610"/>
          </a:xfrm>
          <a:prstGeom prst="rect">
            <a:avLst/>
          </a:prstGeom>
          <a:noFill/>
        </p:spPr>
        <p:txBody>
          <a:bodyPr wrap="none" rtlCol="0">
            <a:spAutoFit/>
          </a:bodyPr>
          <a:lstStyle/>
          <a:p>
            <a:r>
              <a:rPr lang="en-US" sz="1100" dirty="0" smtClean="0">
                <a:solidFill>
                  <a:srgbClr val="282828"/>
                </a:solidFill>
                <a:latin typeface="Arial" panose="020B0604020202020204" pitchFamily="34" charset="0"/>
                <a:cs typeface="Arial" panose="020B0604020202020204" pitchFamily="34" charset="0"/>
              </a:rPr>
              <a:t>18059-PT_PPT (03/15)</a:t>
            </a:r>
            <a:endParaRPr lang="en-US" dirty="0"/>
          </a:p>
        </p:txBody>
      </p:sp>
    </p:spTree>
    <p:extLst>
      <p:ext uri="{BB962C8B-B14F-4D97-AF65-F5344CB8AC3E}">
        <p14:creationId xmlns:p14="http://schemas.microsoft.com/office/powerpoint/2010/main" val="63941271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38800" y="2036385"/>
            <a:ext cx="34290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066800" y="457200"/>
            <a:ext cx="7391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questions</a:t>
            </a:r>
          </a:p>
        </p:txBody>
      </p:sp>
      <p:sp>
        <p:nvSpPr>
          <p:cNvPr id="16" name="Content Placeholder 3"/>
          <p:cNvSpPr txBox="1">
            <a:spLocks/>
          </p:cNvSpPr>
          <p:nvPr/>
        </p:nvSpPr>
        <p:spPr>
          <a:xfrm>
            <a:off x="5715000" y="1905000"/>
            <a:ext cx="3886200" cy="55399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600"/>
              </a:spcBef>
              <a:spcAft>
                <a:spcPts val="600"/>
              </a:spcAft>
              <a:buClrTx/>
              <a:buSzPct val="125000"/>
              <a:buFont typeface="Arial"/>
              <a:buNone/>
              <a:tabLst/>
              <a:defRPr/>
            </a:pPr>
            <a:r>
              <a:rPr kumimoji="0" lang="en-US" sz="2000" b="0" i="0" u="none" strike="noStrike" kern="1200" cap="none" spc="0" normalizeH="0" baseline="0" noProof="0" dirty="0" smtClean="0">
                <a:ln>
                  <a:noFill/>
                </a:ln>
                <a:solidFill>
                  <a:srgbClr val="FFFFFF"/>
                </a:solidFill>
                <a:effectLst/>
                <a:uLnTx/>
                <a:uFillTx/>
                <a:latin typeface="Arial"/>
                <a:ea typeface="+mn-ea"/>
                <a:cs typeface="Arial"/>
              </a:rPr>
              <a:t>&amp; answers</a:t>
            </a:r>
            <a:endParaRPr kumimoji="0" lang="en-US"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extBox 1"/>
          <p:cNvSpPr txBox="1"/>
          <p:nvPr/>
        </p:nvSpPr>
        <p:spPr>
          <a:xfrm>
            <a:off x="361950" y="3064133"/>
            <a:ext cx="84582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Online:</a:t>
            </a:r>
            <a:endParaRPr lang="en-US" sz="2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81000" y="4491335"/>
            <a:ext cx="7277100" cy="461665"/>
          </a:xfrm>
          <a:prstGeom prst="rect">
            <a:avLst/>
          </a:prstGeom>
          <a:noFill/>
        </p:spPr>
        <p:txBody>
          <a:bodyPr wrap="square" rtlCol="0">
            <a:spAutoFit/>
          </a:bodyPr>
          <a:lstStyle/>
          <a:p>
            <a:pPr defTabSz="923722">
              <a:defRPr/>
            </a:pPr>
            <a:r>
              <a:rPr lang="en-US" sz="2400" b="1" dirty="0" smtClean="0">
                <a:solidFill>
                  <a:schemeClr val="bg1"/>
                </a:solidFill>
                <a:latin typeface="Arial" panose="020B0604020202020204" pitchFamily="34" charset="0"/>
                <a:cs typeface="Arial" panose="020B0604020202020204" pitchFamily="34" charset="0"/>
              </a:rPr>
              <a:t>By phone:</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7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action="ppaction://hlinksldjump"/>
          </p:cNvPr>
          <p:cNvSpPr/>
          <p:nvPr/>
        </p:nvSpPr>
        <p:spPr>
          <a:xfrm>
            <a:off x="555434" y="1846113"/>
            <a:ext cx="1760671" cy="1760214"/>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4" name="AutoShape 25"/>
          <p:cNvSpPr>
            <a:spLocks noChangeAspect="1" noChangeArrowheads="1" noTextEdit="1"/>
          </p:cNvSpPr>
          <p:nvPr/>
        </p:nvSpPr>
        <p:spPr bwMode="auto">
          <a:xfrm>
            <a:off x="870534" y="2413324"/>
            <a:ext cx="1028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28">
            <a:hlinkClick r:id="rId3" action="ppaction://hlinksldjump"/>
          </p:cNvPr>
          <p:cNvSpPr>
            <a:spLocks noEditPoints="1"/>
          </p:cNvSpPr>
          <p:nvPr/>
        </p:nvSpPr>
        <p:spPr bwMode="auto">
          <a:xfrm>
            <a:off x="841959" y="2326782"/>
            <a:ext cx="1027113" cy="825500"/>
          </a:xfrm>
          <a:custGeom>
            <a:avLst/>
            <a:gdLst>
              <a:gd name="T0" fmla="*/ 3507 w 3884"/>
              <a:gd name="T1" fmla="*/ 2509 h 3119"/>
              <a:gd name="T2" fmla="*/ 3622 w 3884"/>
              <a:gd name="T3" fmla="*/ 2571 h 3119"/>
              <a:gd name="T4" fmla="*/ 3699 w 3884"/>
              <a:gd name="T5" fmla="*/ 2675 h 3119"/>
              <a:gd name="T6" fmla="*/ 3729 w 3884"/>
              <a:gd name="T7" fmla="*/ 2807 h 3119"/>
              <a:gd name="T8" fmla="*/ 3699 w 3884"/>
              <a:gd name="T9" fmla="*/ 2938 h 3119"/>
              <a:gd name="T10" fmla="*/ 3622 w 3884"/>
              <a:gd name="T11" fmla="*/ 3042 h 3119"/>
              <a:gd name="T12" fmla="*/ 3507 w 3884"/>
              <a:gd name="T13" fmla="*/ 3106 h 3119"/>
              <a:gd name="T14" fmla="*/ 3372 w 3884"/>
              <a:gd name="T15" fmla="*/ 3115 h 3119"/>
              <a:gd name="T16" fmla="*/ 3249 w 3884"/>
              <a:gd name="T17" fmla="*/ 3068 h 3119"/>
              <a:gd name="T18" fmla="*/ 3158 w 3884"/>
              <a:gd name="T19" fmla="*/ 2977 h 3119"/>
              <a:gd name="T20" fmla="*/ 3110 w 3884"/>
              <a:gd name="T21" fmla="*/ 2853 h 3119"/>
              <a:gd name="T22" fmla="*/ 3121 w 3884"/>
              <a:gd name="T23" fmla="*/ 2717 h 3119"/>
              <a:gd name="T24" fmla="*/ 3183 w 3884"/>
              <a:gd name="T25" fmla="*/ 2603 h 3119"/>
              <a:gd name="T26" fmla="*/ 3287 w 3884"/>
              <a:gd name="T27" fmla="*/ 2524 h 3119"/>
              <a:gd name="T28" fmla="*/ 3418 w 3884"/>
              <a:gd name="T29" fmla="*/ 2496 h 3119"/>
              <a:gd name="T30" fmla="*/ 1644 w 3884"/>
              <a:gd name="T31" fmla="*/ 2509 h 3119"/>
              <a:gd name="T32" fmla="*/ 1758 w 3884"/>
              <a:gd name="T33" fmla="*/ 2571 h 3119"/>
              <a:gd name="T34" fmla="*/ 1836 w 3884"/>
              <a:gd name="T35" fmla="*/ 2675 h 3119"/>
              <a:gd name="T36" fmla="*/ 1865 w 3884"/>
              <a:gd name="T37" fmla="*/ 2807 h 3119"/>
              <a:gd name="T38" fmla="*/ 1836 w 3884"/>
              <a:gd name="T39" fmla="*/ 2938 h 3119"/>
              <a:gd name="T40" fmla="*/ 1758 w 3884"/>
              <a:gd name="T41" fmla="*/ 3042 h 3119"/>
              <a:gd name="T42" fmla="*/ 1644 w 3884"/>
              <a:gd name="T43" fmla="*/ 3106 h 3119"/>
              <a:gd name="T44" fmla="*/ 1508 w 3884"/>
              <a:gd name="T45" fmla="*/ 3115 h 3119"/>
              <a:gd name="T46" fmla="*/ 1384 w 3884"/>
              <a:gd name="T47" fmla="*/ 3068 h 3119"/>
              <a:gd name="T48" fmla="*/ 1294 w 3884"/>
              <a:gd name="T49" fmla="*/ 2977 h 3119"/>
              <a:gd name="T50" fmla="*/ 1247 w 3884"/>
              <a:gd name="T51" fmla="*/ 2853 h 3119"/>
              <a:gd name="T52" fmla="*/ 1256 w 3884"/>
              <a:gd name="T53" fmla="*/ 2717 h 3119"/>
              <a:gd name="T54" fmla="*/ 1320 w 3884"/>
              <a:gd name="T55" fmla="*/ 2603 h 3119"/>
              <a:gd name="T56" fmla="*/ 1423 w 3884"/>
              <a:gd name="T57" fmla="*/ 2524 h 3119"/>
              <a:gd name="T58" fmla="*/ 1554 w 3884"/>
              <a:gd name="T59" fmla="*/ 2496 h 3119"/>
              <a:gd name="T60" fmla="*/ 3764 w 3884"/>
              <a:gd name="T61" fmla="*/ 156 h 3119"/>
              <a:gd name="T62" fmla="*/ 3841 w 3884"/>
              <a:gd name="T63" fmla="*/ 199 h 3119"/>
              <a:gd name="T64" fmla="*/ 3881 w 3884"/>
              <a:gd name="T65" fmla="*/ 277 h 3119"/>
              <a:gd name="T66" fmla="*/ 3881 w 3884"/>
              <a:gd name="T67" fmla="*/ 1743 h 3119"/>
              <a:gd name="T68" fmla="*/ 3841 w 3884"/>
              <a:gd name="T69" fmla="*/ 1823 h 3119"/>
              <a:gd name="T70" fmla="*/ 3764 w 3884"/>
              <a:gd name="T71" fmla="*/ 1865 h 3119"/>
              <a:gd name="T72" fmla="*/ 1735 w 3884"/>
              <a:gd name="T73" fmla="*/ 1865 h 3119"/>
              <a:gd name="T74" fmla="*/ 1657 w 3884"/>
              <a:gd name="T75" fmla="*/ 1818 h 3119"/>
              <a:gd name="T76" fmla="*/ 1096 w 3884"/>
              <a:gd name="T77" fmla="*/ 360 h 3119"/>
              <a:gd name="T78" fmla="*/ 1091 w 3884"/>
              <a:gd name="T79" fmla="*/ 277 h 3119"/>
              <a:gd name="T80" fmla="*/ 1131 w 3884"/>
              <a:gd name="T81" fmla="*/ 199 h 3119"/>
              <a:gd name="T82" fmla="*/ 1208 w 3884"/>
              <a:gd name="T83" fmla="*/ 156 h 3119"/>
              <a:gd name="T84" fmla="*/ 660 w 3884"/>
              <a:gd name="T85" fmla="*/ 0 h 3119"/>
              <a:gd name="T86" fmla="*/ 752 w 3884"/>
              <a:gd name="T87" fmla="*/ 28 h 3119"/>
              <a:gd name="T88" fmla="*/ 806 w 3884"/>
              <a:gd name="T89" fmla="*/ 104 h 3119"/>
              <a:gd name="T90" fmla="*/ 3761 w 3884"/>
              <a:gd name="T91" fmla="*/ 2031 h 3119"/>
              <a:gd name="T92" fmla="*/ 3839 w 3884"/>
              <a:gd name="T93" fmla="*/ 2073 h 3119"/>
              <a:gd name="T94" fmla="*/ 3881 w 3884"/>
              <a:gd name="T95" fmla="*/ 2151 h 3119"/>
              <a:gd name="T96" fmla="*/ 3873 w 3884"/>
              <a:gd name="T97" fmla="*/ 2244 h 3119"/>
              <a:gd name="T98" fmla="*/ 3816 w 3884"/>
              <a:gd name="T99" fmla="*/ 2312 h 3119"/>
              <a:gd name="T100" fmla="*/ 3729 w 3884"/>
              <a:gd name="T101" fmla="*/ 2340 h 3119"/>
              <a:gd name="T102" fmla="*/ 1296 w 3884"/>
              <a:gd name="T103" fmla="*/ 2325 h 3119"/>
              <a:gd name="T104" fmla="*/ 1226 w 3884"/>
              <a:gd name="T105" fmla="*/ 2264 h 3119"/>
              <a:gd name="T106" fmla="*/ 156 w 3884"/>
              <a:gd name="T107" fmla="*/ 311 h 3119"/>
              <a:gd name="T108" fmla="*/ 68 w 3884"/>
              <a:gd name="T109" fmla="*/ 285 h 3119"/>
              <a:gd name="T110" fmla="*/ 12 w 3884"/>
              <a:gd name="T111" fmla="*/ 216 h 3119"/>
              <a:gd name="T112" fmla="*/ 4 w 3884"/>
              <a:gd name="T113" fmla="*/ 124 h 3119"/>
              <a:gd name="T114" fmla="*/ 46 w 3884"/>
              <a:gd name="T115" fmla="*/ 45 h 3119"/>
              <a:gd name="T116" fmla="*/ 124 w 3884"/>
              <a:gd name="T117" fmla="*/ 2 h 3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4" h="3119">
                <a:moveTo>
                  <a:pt x="3418" y="2496"/>
                </a:moveTo>
                <a:lnTo>
                  <a:pt x="3464" y="2498"/>
                </a:lnTo>
                <a:lnTo>
                  <a:pt x="3507" y="2509"/>
                </a:lnTo>
                <a:lnTo>
                  <a:pt x="3549" y="2524"/>
                </a:lnTo>
                <a:lnTo>
                  <a:pt x="3588" y="2545"/>
                </a:lnTo>
                <a:lnTo>
                  <a:pt x="3622" y="2571"/>
                </a:lnTo>
                <a:lnTo>
                  <a:pt x="3652" y="2603"/>
                </a:lnTo>
                <a:lnTo>
                  <a:pt x="3678" y="2638"/>
                </a:lnTo>
                <a:lnTo>
                  <a:pt x="3699" y="2675"/>
                </a:lnTo>
                <a:lnTo>
                  <a:pt x="3716" y="2717"/>
                </a:lnTo>
                <a:lnTo>
                  <a:pt x="3725" y="2762"/>
                </a:lnTo>
                <a:lnTo>
                  <a:pt x="3729" y="2807"/>
                </a:lnTo>
                <a:lnTo>
                  <a:pt x="3725" y="2853"/>
                </a:lnTo>
                <a:lnTo>
                  <a:pt x="3716" y="2897"/>
                </a:lnTo>
                <a:lnTo>
                  <a:pt x="3699" y="2938"/>
                </a:lnTo>
                <a:lnTo>
                  <a:pt x="3678" y="2977"/>
                </a:lnTo>
                <a:lnTo>
                  <a:pt x="3652" y="3011"/>
                </a:lnTo>
                <a:lnTo>
                  <a:pt x="3622" y="3042"/>
                </a:lnTo>
                <a:lnTo>
                  <a:pt x="3588" y="3068"/>
                </a:lnTo>
                <a:lnTo>
                  <a:pt x="3549" y="3089"/>
                </a:lnTo>
                <a:lnTo>
                  <a:pt x="3507" y="3106"/>
                </a:lnTo>
                <a:lnTo>
                  <a:pt x="3464" y="3115"/>
                </a:lnTo>
                <a:lnTo>
                  <a:pt x="3418" y="3119"/>
                </a:lnTo>
                <a:lnTo>
                  <a:pt x="3372" y="3115"/>
                </a:lnTo>
                <a:lnTo>
                  <a:pt x="3328" y="3106"/>
                </a:lnTo>
                <a:lnTo>
                  <a:pt x="3287" y="3089"/>
                </a:lnTo>
                <a:lnTo>
                  <a:pt x="3249" y="3068"/>
                </a:lnTo>
                <a:lnTo>
                  <a:pt x="3215" y="3042"/>
                </a:lnTo>
                <a:lnTo>
                  <a:pt x="3183" y="3011"/>
                </a:lnTo>
                <a:lnTo>
                  <a:pt x="3158" y="2977"/>
                </a:lnTo>
                <a:lnTo>
                  <a:pt x="3136" y="2938"/>
                </a:lnTo>
                <a:lnTo>
                  <a:pt x="3121" y="2897"/>
                </a:lnTo>
                <a:lnTo>
                  <a:pt x="3110" y="2853"/>
                </a:lnTo>
                <a:lnTo>
                  <a:pt x="3108" y="2807"/>
                </a:lnTo>
                <a:lnTo>
                  <a:pt x="3110" y="2762"/>
                </a:lnTo>
                <a:lnTo>
                  <a:pt x="3121" y="2717"/>
                </a:lnTo>
                <a:lnTo>
                  <a:pt x="3136" y="2675"/>
                </a:lnTo>
                <a:lnTo>
                  <a:pt x="3158" y="2638"/>
                </a:lnTo>
                <a:lnTo>
                  <a:pt x="3183" y="2603"/>
                </a:lnTo>
                <a:lnTo>
                  <a:pt x="3215" y="2571"/>
                </a:lnTo>
                <a:lnTo>
                  <a:pt x="3249" y="2545"/>
                </a:lnTo>
                <a:lnTo>
                  <a:pt x="3287" y="2524"/>
                </a:lnTo>
                <a:lnTo>
                  <a:pt x="3328" y="2509"/>
                </a:lnTo>
                <a:lnTo>
                  <a:pt x="3372" y="2498"/>
                </a:lnTo>
                <a:lnTo>
                  <a:pt x="3418" y="2496"/>
                </a:lnTo>
                <a:close/>
                <a:moveTo>
                  <a:pt x="1554" y="2496"/>
                </a:moveTo>
                <a:lnTo>
                  <a:pt x="1600" y="2498"/>
                </a:lnTo>
                <a:lnTo>
                  <a:pt x="1644" y="2509"/>
                </a:lnTo>
                <a:lnTo>
                  <a:pt x="1685" y="2524"/>
                </a:lnTo>
                <a:lnTo>
                  <a:pt x="1723" y="2545"/>
                </a:lnTo>
                <a:lnTo>
                  <a:pt x="1758" y="2571"/>
                </a:lnTo>
                <a:lnTo>
                  <a:pt x="1788" y="2603"/>
                </a:lnTo>
                <a:lnTo>
                  <a:pt x="1814" y="2638"/>
                </a:lnTo>
                <a:lnTo>
                  <a:pt x="1836" y="2675"/>
                </a:lnTo>
                <a:lnTo>
                  <a:pt x="1851" y="2717"/>
                </a:lnTo>
                <a:lnTo>
                  <a:pt x="1862" y="2762"/>
                </a:lnTo>
                <a:lnTo>
                  <a:pt x="1865" y="2807"/>
                </a:lnTo>
                <a:lnTo>
                  <a:pt x="1862" y="2853"/>
                </a:lnTo>
                <a:lnTo>
                  <a:pt x="1851" y="2897"/>
                </a:lnTo>
                <a:lnTo>
                  <a:pt x="1836" y="2938"/>
                </a:lnTo>
                <a:lnTo>
                  <a:pt x="1814" y="2977"/>
                </a:lnTo>
                <a:lnTo>
                  <a:pt x="1788" y="3011"/>
                </a:lnTo>
                <a:lnTo>
                  <a:pt x="1758" y="3042"/>
                </a:lnTo>
                <a:lnTo>
                  <a:pt x="1723" y="3068"/>
                </a:lnTo>
                <a:lnTo>
                  <a:pt x="1685" y="3089"/>
                </a:lnTo>
                <a:lnTo>
                  <a:pt x="1644" y="3106"/>
                </a:lnTo>
                <a:lnTo>
                  <a:pt x="1600" y="3115"/>
                </a:lnTo>
                <a:lnTo>
                  <a:pt x="1554" y="3119"/>
                </a:lnTo>
                <a:lnTo>
                  <a:pt x="1508" y="3115"/>
                </a:lnTo>
                <a:lnTo>
                  <a:pt x="1464" y="3106"/>
                </a:lnTo>
                <a:lnTo>
                  <a:pt x="1423" y="3089"/>
                </a:lnTo>
                <a:lnTo>
                  <a:pt x="1384" y="3068"/>
                </a:lnTo>
                <a:lnTo>
                  <a:pt x="1350" y="3042"/>
                </a:lnTo>
                <a:lnTo>
                  <a:pt x="1320" y="3011"/>
                </a:lnTo>
                <a:lnTo>
                  <a:pt x="1294" y="2977"/>
                </a:lnTo>
                <a:lnTo>
                  <a:pt x="1272" y="2938"/>
                </a:lnTo>
                <a:lnTo>
                  <a:pt x="1256" y="2897"/>
                </a:lnTo>
                <a:lnTo>
                  <a:pt x="1247" y="2853"/>
                </a:lnTo>
                <a:lnTo>
                  <a:pt x="1243" y="2807"/>
                </a:lnTo>
                <a:lnTo>
                  <a:pt x="1247" y="2762"/>
                </a:lnTo>
                <a:lnTo>
                  <a:pt x="1256" y="2717"/>
                </a:lnTo>
                <a:lnTo>
                  <a:pt x="1272" y="2675"/>
                </a:lnTo>
                <a:lnTo>
                  <a:pt x="1294" y="2638"/>
                </a:lnTo>
                <a:lnTo>
                  <a:pt x="1320" y="2603"/>
                </a:lnTo>
                <a:lnTo>
                  <a:pt x="1350" y="2571"/>
                </a:lnTo>
                <a:lnTo>
                  <a:pt x="1384" y="2545"/>
                </a:lnTo>
                <a:lnTo>
                  <a:pt x="1423" y="2524"/>
                </a:lnTo>
                <a:lnTo>
                  <a:pt x="1464" y="2509"/>
                </a:lnTo>
                <a:lnTo>
                  <a:pt x="1508" y="2498"/>
                </a:lnTo>
                <a:lnTo>
                  <a:pt x="1554" y="2496"/>
                </a:lnTo>
                <a:close/>
                <a:moveTo>
                  <a:pt x="1238" y="153"/>
                </a:moveTo>
                <a:lnTo>
                  <a:pt x="3734" y="153"/>
                </a:lnTo>
                <a:lnTo>
                  <a:pt x="3764" y="156"/>
                </a:lnTo>
                <a:lnTo>
                  <a:pt x="3793" y="164"/>
                </a:lnTo>
                <a:lnTo>
                  <a:pt x="3818" y="179"/>
                </a:lnTo>
                <a:lnTo>
                  <a:pt x="3841" y="199"/>
                </a:lnTo>
                <a:lnTo>
                  <a:pt x="3859" y="221"/>
                </a:lnTo>
                <a:lnTo>
                  <a:pt x="3873" y="247"/>
                </a:lnTo>
                <a:lnTo>
                  <a:pt x="3881" y="277"/>
                </a:lnTo>
                <a:lnTo>
                  <a:pt x="3884" y="309"/>
                </a:lnTo>
                <a:lnTo>
                  <a:pt x="3884" y="1713"/>
                </a:lnTo>
                <a:lnTo>
                  <a:pt x="3881" y="1743"/>
                </a:lnTo>
                <a:lnTo>
                  <a:pt x="3873" y="1773"/>
                </a:lnTo>
                <a:lnTo>
                  <a:pt x="3859" y="1800"/>
                </a:lnTo>
                <a:lnTo>
                  <a:pt x="3841" y="1823"/>
                </a:lnTo>
                <a:lnTo>
                  <a:pt x="3818" y="1842"/>
                </a:lnTo>
                <a:lnTo>
                  <a:pt x="3793" y="1856"/>
                </a:lnTo>
                <a:lnTo>
                  <a:pt x="3764" y="1865"/>
                </a:lnTo>
                <a:lnTo>
                  <a:pt x="3734" y="1868"/>
                </a:lnTo>
                <a:lnTo>
                  <a:pt x="1768" y="1868"/>
                </a:lnTo>
                <a:lnTo>
                  <a:pt x="1735" y="1865"/>
                </a:lnTo>
                <a:lnTo>
                  <a:pt x="1706" y="1855"/>
                </a:lnTo>
                <a:lnTo>
                  <a:pt x="1679" y="1839"/>
                </a:lnTo>
                <a:lnTo>
                  <a:pt x="1657" y="1818"/>
                </a:lnTo>
                <a:lnTo>
                  <a:pt x="1638" y="1792"/>
                </a:lnTo>
                <a:lnTo>
                  <a:pt x="1625" y="1764"/>
                </a:lnTo>
                <a:lnTo>
                  <a:pt x="1096" y="360"/>
                </a:lnTo>
                <a:lnTo>
                  <a:pt x="1090" y="335"/>
                </a:lnTo>
                <a:lnTo>
                  <a:pt x="1087" y="309"/>
                </a:lnTo>
                <a:lnTo>
                  <a:pt x="1091" y="277"/>
                </a:lnTo>
                <a:lnTo>
                  <a:pt x="1099" y="247"/>
                </a:lnTo>
                <a:lnTo>
                  <a:pt x="1113" y="221"/>
                </a:lnTo>
                <a:lnTo>
                  <a:pt x="1131" y="199"/>
                </a:lnTo>
                <a:lnTo>
                  <a:pt x="1153" y="179"/>
                </a:lnTo>
                <a:lnTo>
                  <a:pt x="1179" y="164"/>
                </a:lnTo>
                <a:lnTo>
                  <a:pt x="1208" y="156"/>
                </a:lnTo>
                <a:lnTo>
                  <a:pt x="1238" y="153"/>
                </a:lnTo>
                <a:close/>
                <a:moveTo>
                  <a:pt x="156" y="0"/>
                </a:moveTo>
                <a:lnTo>
                  <a:pt x="660" y="0"/>
                </a:lnTo>
                <a:lnTo>
                  <a:pt x="694" y="2"/>
                </a:lnTo>
                <a:lnTo>
                  <a:pt x="725" y="13"/>
                </a:lnTo>
                <a:lnTo>
                  <a:pt x="752" y="28"/>
                </a:lnTo>
                <a:lnTo>
                  <a:pt x="775" y="50"/>
                </a:lnTo>
                <a:lnTo>
                  <a:pt x="793" y="75"/>
                </a:lnTo>
                <a:lnTo>
                  <a:pt x="806" y="104"/>
                </a:lnTo>
                <a:lnTo>
                  <a:pt x="1470" y="2027"/>
                </a:lnTo>
                <a:lnTo>
                  <a:pt x="3729" y="2027"/>
                </a:lnTo>
                <a:lnTo>
                  <a:pt x="3761" y="2031"/>
                </a:lnTo>
                <a:lnTo>
                  <a:pt x="3789" y="2039"/>
                </a:lnTo>
                <a:lnTo>
                  <a:pt x="3816" y="2054"/>
                </a:lnTo>
                <a:lnTo>
                  <a:pt x="3839" y="2073"/>
                </a:lnTo>
                <a:lnTo>
                  <a:pt x="3857" y="2096"/>
                </a:lnTo>
                <a:lnTo>
                  <a:pt x="3873" y="2123"/>
                </a:lnTo>
                <a:lnTo>
                  <a:pt x="3881" y="2151"/>
                </a:lnTo>
                <a:lnTo>
                  <a:pt x="3884" y="2183"/>
                </a:lnTo>
                <a:lnTo>
                  <a:pt x="3881" y="2214"/>
                </a:lnTo>
                <a:lnTo>
                  <a:pt x="3873" y="2244"/>
                </a:lnTo>
                <a:lnTo>
                  <a:pt x="3857" y="2270"/>
                </a:lnTo>
                <a:lnTo>
                  <a:pt x="3839" y="2293"/>
                </a:lnTo>
                <a:lnTo>
                  <a:pt x="3816" y="2312"/>
                </a:lnTo>
                <a:lnTo>
                  <a:pt x="3789" y="2327"/>
                </a:lnTo>
                <a:lnTo>
                  <a:pt x="3761" y="2336"/>
                </a:lnTo>
                <a:lnTo>
                  <a:pt x="3729" y="2340"/>
                </a:lnTo>
                <a:lnTo>
                  <a:pt x="1360" y="2340"/>
                </a:lnTo>
                <a:lnTo>
                  <a:pt x="1327" y="2336"/>
                </a:lnTo>
                <a:lnTo>
                  <a:pt x="1296" y="2325"/>
                </a:lnTo>
                <a:lnTo>
                  <a:pt x="1269" y="2310"/>
                </a:lnTo>
                <a:lnTo>
                  <a:pt x="1245" y="2289"/>
                </a:lnTo>
                <a:lnTo>
                  <a:pt x="1226" y="2264"/>
                </a:lnTo>
                <a:lnTo>
                  <a:pt x="1214" y="2234"/>
                </a:lnTo>
                <a:lnTo>
                  <a:pt x="550" y="311"/>
                </a:lnTo>
                <a:lnTo>
                  <a:pt x="156" y="311"/>
                </a:lnTo>
                <a:lnTo>
                  <a:pt x="124" y="309"/>
                </a:lnTo>
                <a:lnTo>
                  <a:pt x="95" y="299"/>
                </a:lnTo>
                <a:lnTo>
                  <a:pt x="68" y="285"/>
                </a:lnTo>
                <a:lnTo>
                  <a:pt x="46" y="266"/>
                </a:lnTo>
                <a:lnTo>
                  <a:pt x="27" y="242"/>
                </a:lnTo>
                <a:lnTo>
                  <a:pt x="12" y="216"/>
                </a:lnTo>
                <a:lnTo>
                  <a:pt x="4" y="187"/>
                </a:lnTo>
                <a:lnTo>
                  <a:pt x="0" y="155"/>
                </a:lnTo>
                <a:lnTo>
                  <a:pt x="4" y="124"/>
                </a:lnTo>
                <a:lnTo>
                  <a:pt x="12" y="95"/>
                </a:lnTo>
                <a:lnTo>
                  <a:pt x="27" y="69"/>
                </a:lnTo>
                <a:lnTo>
                  <a:pt x="46" y="45"/>
                </a:lnTo>
                <a:lnTo>
                  <a:pt x="68" y="26"/>
                </a:lnTo>
                <a:lnTo>
                  <a:pt x="95" y="12"/>
                </a:lnTo>
                <a:lnTo>
                  <a:pt x="124" y="2"/>
                </a:lnTo>
                <a:lnTo>
                  <a:pt x="15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sp>
        <p:nvSpPr>
          <p:cNvPr id="7" name="TextBox 6"/>
          <p:cNvSpPr txBox="1"/>
          <p:nvPr/>
        </p:nvSpPr>
        <p:spPr>
          <a:xfrm>
            <a:off x="453195" y="167927"/>
            <a:ext cx="5715000"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sometimes </a:t>
            </a:r>
            <a:endParaRPr lang="en-US" sz="2800" kern="1200" dirty="0">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2303961958"/>
              </p:ext>
            </p:extLst>
          </p:nvPr>
        </p:nvGraphicFramePr>
        <p:xfrm>
          <a:off x="2590800" y="1728914"/>
          <a:ext cx="6096000" cy="3855720"/>
        </p:xfrm>
        <a:graphic>
          <a:graphicData uri="http://schemas.openxmlformats.org/drawingml/2006/table">
            <a:tbl>
              <a:tblPr firstRow="1" bandRow="1">
                <a:tableStyleId>{2D5ABB26-0587-4C30-8999-92F81FD0307C}</a:tableStyleId>
              </a:tblPr>
              <a:tblGrid>
                <a:gridCol w="4800600"/>
                <a:gridCol w="1295400"/>
              </a:tblGrid>
              <a:tr h="370840">
                <a:tc gridSpan="2">
                  <a:txBody>
                    <a:bodyPr/>
                    <a:lstStyle/>
                    <a:p>
                      <a:pPr algn="l"/>
                      <a:r>
                        <a:rPr lang="en-US" sz="2800" kern="1200" dirty="0" smtClean="0">
                          <a:solidFill>
                            <a:schemeClr val="tx1"/>
                          </a:solidFill>
                          <a:latin typeface="Arial Black" panose="020B0A04020102020204" pitchFamily="34" charset="0"/>
                          <a:ea typeface="+mn-ea"/>
                          <a:cs typeface="+mn-cs"/>
                        </a:rPr>
                        <a:t>Groceries</a:t>
                      </a:r>
                      <a:endParaRPr lang="en-US" sz="2800" kern="1200" dirty="0">
                        <a:solidFill>
                          <a:schemeClr val="tx1"/>
                        </a:solidFill>
                        <a:latin typeface="Arial Black" panose="020B0A04020102020204" pitchFamily="34" charset="0"/>
                        <a:ea typeface="+mn-ea"/>
                        <a:cs typeface="+mn-cs"/>
                      </a:endParaRPr>
                    </a:p>
                  </a:txBody>
                  <a:tcPr>
                    <a:solidFill>
                      <a:schemeClr val="bg1"/>
                    </a:solidFill>
                  </a:tcPr>
                </a:tc>
                <a:tc hMerge="1">
                  <a:txBody>
                    <a:bodyPr/>
                    <a:lstStyle/>
                    <a:p>
                      <a:endParaRPr lang="en-US" dirty="0"/>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Weekly expense:</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dirty="0" smtClean="0">
                          <a:solidFill>
                            <a:srgbClr val="000000"/>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391,</a:t>
                      </a:r>
                      <a:r>
                        <a:rPr lang="en-US" dirty="0" smtClean="0">
                          <a:solidFill>
                            <a:srgbClr val="000000"/>
                          </a:solidFill>
                          <a:latin typeface="Arial" panose="020B0604020202020204" pitchFamily="34" charset="0"/>
                          <a:cs typeface="Arial" panose="020B0604020202020204" pitchFamily="34" charset="0"/>
                        </a:rPr>
                        <a:t>200</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spent by retirement:</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dirty="0" smtClean="0">
                          <a:solidFill>
                            <a:srgbClr val="000000"/>
                          </a:solidFill>
                          <a:latin typeface="Arial" panose="020B0604020202020204" pitchFamily="34" charset="0"/>
                          <a:cs typeface="Arial" panose="020B0604020202020204" pitchFamily="34" charset="0"/>
                        </a:rPr>
                        <a:t>$ 391,871</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earned by retirement if invested: </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pPr algn="r"/>
                      <a:r>
                        <a:rPr lang="en-US" dirty="0" smtClean="0">
                          <a:solidFill>
                            <a:srgbClr val="000000"/>
                          </a:solidFill>
                          <a:latin typeface="Arial" panose="020B0604020202020204" pitchFamily="34" charset="0"/>
                          <a:cs typeface="Arial" panose="020B0604020202020204" pitchFamily="34" charset="0"/>
                        </a:rPr>
                        <a:t>$ 805,259</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r>
              <a:tr h="370840">
                <a:tc gridSpan="2">
                  <a:txBody>
                    <a:bodyPr/>
                    <a:lstStyle/>
                    <a:p>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pPr algn="l"/>
                      <a:r>
                        <a:rPr lang="en-US" dirty="0" smtClean="0">
                          <a:solidFill>
                            <a:schemeClr val="tx1"/>
                          </a:solidFill>
                          <a:latin typeface="Arial" panose="020B0604020202020204" pitchFamily="34" charset="0"/>
                          <a:cs typeface="Arial" panose="020B0604020202020204" pitchFamily="34" charset="0"/>
                        </a:rPr>
                        <a:t>Assumptions</a:t>
                      </a:r>
                      <a:endParaRPr lang="en-US"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timeline:</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dirty="0" smtClean="0">
                          <a:solidFill>
                            <a:srgbClr val="000000"/>
                          </a:solidFill>
                          <a:latin typeface="Arial" panose="020B0604020202020204" pitchFamily="34" charset="0"/>
                          <a:cs typeface="Arial" panose="020B0604020202020204" pitchFamily="34" charset="0"/>
                        </a:rPr>
                        <a:t>25 years</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age:</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dirty="0" smtClean="0">
                          <a:solidFill>
                            <a:srgbClr val="000000"/>
                          </a:solidFill>
                          <a:latin typeface="Arial" panose="020B0604020202020204" pitchFamily="34" charset="0"/>
                          <a:cs typeface="Arial" panose="020B0604020202020204" pitchFamily="34" charset="0"/>
                        </a:rPr>
                        <a:t>65</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Rate of return:</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dirty="0" smtClean="0">
                          <a:solidFill>
                            <a:srgbClr val="000000"/>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Annual inflation:</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dirty="0" smtClean="0">
                          <a:solidFill>
                            <a:srgbClr val="000000"/>
                          </a:solidFill>
                          <a:latin typeface="Arial" panose="020B0604020202020204" pitchFamily="34" charset="0"/>
                          <a:cs typeface="Arial" panose="020B0604020202020204" pitchFamily="34" charset="0"/>
                        </a:rPr>
                        <a:t>3.25%</a:t>
                      </a:r>
                      <a:endParaRPr lang="en-US" dirty="0">
                        <a:solidFill>
                          <a:srgbClr val="000000"/>
                        </a:solidFill>
                        <a:latin typeface="Arial" panose="020B0604020202020204" pitchFamily="34" charset="0"/>
                        <a:cs typeface="Arial" panose="020B0604020202020204" pitchFamily="34" charset="0"/>
                      </a:endParaRPr>
                    </a:p>
                  </a:txBody>
                  <a:tcPr>
                    <a:solidFill>
                      <a:schemeClr val="bg1"/>
                    </a:solidFill>
                  </a:tcPr>
                </a:tc>
              </a:tr>
            </a:tbl>
          </a:graphicData>
        </a:graphic>
      </p:graphicFrame>
    </p:spTree>
    <p:extLst>
      <p:ext uri="{BB962C8B-B14F-4D97-AF65-F5344CB8AC3E}">
        <p14:creationId xmlns:p14="http://schemas.microsoft.com/office/powerpoint/2010/main" val="279328782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sp>
        <p:nvSpPr>
          <p:cNvPr id="7" name="TextBox 6"/>
          <p:cNvSpPr txBox="1"/>
          <p:nvPr/>
        </p:nvSpPr>
        <p:spPr>
          <a:xfrm>
            <a:off x="453195" y="167927"/>
            <a:ext cx="5715000"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sometimes </a:t>
            </a:r>
            <a:endParaRPr lang="en-US" sz="2800" kern="1200" dirty="0">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3104103940"/>
              </p:ext>
            </p:extLst>
          </p:nvPr>
        </p:nvGraphicFramePr>
        <p:xfrm>
          <a:off x="2590800" y="1728914"/>
          <a:ext cx="6096000" cy="3855720"/>
        </p:xfrm>
        <a:graphic>
          <a:graphicData uri="http://schemas.openxmlformats.org/drawingml/2006/table">
            <a:tbl>
              <a:tblPr firstRow="1" bandRow="1">
                <a:tableStyleId>{2D5ABB26-0587-4C30-8999-92F81FD0307C}</a:tableStyleId>
              </a:tblPr>
              <a:tblGrid>
                <a:gridCol w="4800600"/>
                <a:gridCol w="1295400"/>
              </a:tblGrid>
              <a:tr h="370840">
                <a:tc gridSpan="2">
                  <a:txBody>
                    <a:bodyPr/>
                    <a:lstStyle/>
                    <a:p>
                      <a:pPr algn="l"/>
                      <a:r>
                        <a:rPr lang="en-US" sz="2800" kern="1200" dirty="0" smtClean="0">
                          <a:solidFill>
                            <a:schemeClr val="tx1"/>
                          </a:solidFill>
                          <a:latin typeface="Arial Black" panose="020B0A04020102020204" pitchFamily="34" charset="0"/>
                          <a:ea typeface="+mn-ea"/>
                          <a:cs typeface="+mn-cs"/>
                        </a:rPr>
                        <a:t>Vacations</a:t>
                      </a:r>
                      <a:endParaRPr lang="en-US" sz="2800" kern="1200" dirty="0">
                        <a:solidFill>
                          <a:schemeClr val="tx1"/>
                        </a:solidFill>
                        <a:latin typeface="Arial Black" panose="020B0A04020102020204" pitchFamily="34" charset="0"/>
                        <a:ea typeface="+mn-ea"/>
                        <a:cs typeface="+mn-cs"/>
                      </a:endParaRPr>
                    </a:p>
                  </a:txBody>
                  <a:tcPr/>
                </a:tc>
                <a:tc hMerge="1">
                  <a:txBody>
                    <a:bodyPr/>
                    <a:lstStyle/>
                    <a:p>
                      <a:endParaRPr lang="en-US" dirty="0"/>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Annual expense: (according to AMEX Study)</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4,580</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spent by retirement:</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$ 172,574</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earned by retirement if invested: </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$ 354,623</a:t>
                      </a:r>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endParaRPr lang="en-US" dirty="0">
                        <a:solidFill>
                          <a:srgbClr val="000000"/>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pPr algn="l"/>
                      <a:r>
                        <a:rPr lang="en-US" dirty="0" smtClean="0">
                          <a:solidFill>
                            <a:schemeClr val="tx1"/>
                          </a:solidFill>
                          <a:latin typeface="Arial" panose="020B0604020202020204" pitchFamily="34" charset="0"/>
                          <a:cs typeface="Arial" panose="020B0604020202020204" pitchFamily="34" charset="0"/>
                        </a:rPr>
                        <a:t>Assumptions</a:t>
                      </a:r>
                      <a:endParaRPr lang="en-US"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timeline: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25 years</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age: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65</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Rate of return: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Annual inflation: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3.25%</a:t>
                      </a:r>
                      <a:endParaRPr lang="en-US" dirty="0">
                        <a:solidFill>
                          <a:srgbClr val="000000"/>
                        </a:solidFill>
                        <a:latin typeface="Arial" panose="020B0604020202020204" pitchFamily="34" charset="0"/>
                        <a:cs typeface="Arial" panose="020B0604020202020204" pitchFamily="34" charset="0"/>
                      </a:endParaRPr>
                    </a:p>
                  </a:txBody>
                  <a:tcPr/>
                </a:tc>
              </a:tr>
            </a:tbl>
          </a:graphicData>
        </a:graphic>
      </p:graphicFrame>
      <p:sp>
        <p:nvSpPr>
          <p:cNvPr id="15" name="Rectangle 14">
            <a:hlinkClick r:id="rId3" action="ppaction://hlinksldjump"/>
          </p:cNvPr>
          <p:cNvSpPr/>
          <p:nvPr/>
        </p:nvSpPr>
        <p:spPr>
          <a:xfrm>
            <a:off x="565532" y="1846113"/>
            <a:ext cx="1760671" cy="1760214"/>
          </a:xfrm>
          <a:prstGeom prst="rect">
            <a:avLst/>
          </a:prstGeom>
          <a:solidFill>
            <a:srgbClr val="FF000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8">
            <a:hlinkClick r:id="rId3" action="ppaction://hlinksldjump"/>
          </p:cNvPr>
          <p:cNvSpPr>
            <a:spLocks/>
          </p:cNvSpPr>
          <p:nvPr/>
        </p:nvSpPr>
        <p:spPr bwMode="auto">
          <a:xfrm>
            <a:off x="817828" y="2151445"/>
            <a:ext cx="1157287" cy="1157287"/>
          </a:xfrm>
          <a:custGeom>
            <a:avLst/>
            <a:gdLst>
              <a:gd name="T0" fmla="*/ 3574 w 3955"/>
              <a:gd name="T1" fmla="*/ 0 h 3957"/>
              <a:gd name="T2" fmla="*/ 3644 w 3955"/>
              <a:gd name="T3" fmla="*/ 14 h 3957"/>
              <a:gd name="T4" fmla="*/ 3714 w 3955"/>
              <a:gd name="T5" fmla="*/ 46 h 3957"/>
              <a:gd name="T6" fmla="*/ 3780 w 3955"/>
              <a:gd name="T7" fmla="*/ 90 h 3957"/>
              <a:gd name="T8" fmla="*/ 3840 w 3955"/>
              <a:gd name="T9" fmla="*/ 147 h 3957"/>
              <a:gd name="T10" fmla="*/ 3890 w 3955"/>
              <a:gd name="T11" fmla="*/ 211 h 3957"/>
              <a:gd name="T12" fmla="*/ 3928 w 3955"/>
              <a:gd name="T13" fmla="*/ 280 h 3957"/>
              <a:gd name="T14" fmla="*/ 3950 w 3955"/>
              <a:gd name="T15" fmla="*/ 351 h 3957"/>
              <a:gd name="T16" fmla="*/ 3954 w 3955"/>
              <a:gd name="T17" fmla="*/ 422 h 3957"/>
              <a:gd name="T18" fmla="*/ 3937 w 3955"/>
              <a:gd name="T19" fmla="*/ 488 h 3957"/>
              <a:gd name="T20" fmla="*/ 3894 w 3955"/>
              <a:gd name="T21" fmla="*/ 547 h 3957"/>
              <a:gd name="T22" fmla="*/ 3075 w 3955"/>
              <a:gd name="T23" fmla="*/ 1947 h 3957"/>
              <a:gd name="T24" fmla="*/ 3412 w 3955"/>
              <a:gd name="T25" fmla="*/ 1613 h 3957"/>
              <a:gd name="T26" fmla="*/ 3463 w 3955"/>
              <a:gd name="T27" fmla="*/ 1592 h 3957"/>
              <a:gd name="T28" fmla="*/ 3515 w 3955"/>
              <a:gd name="T29" fmla="*/ 1592 h 3957"/>
              <a:gd name="T30" fmla="*/ 3564 w 3955"/>
              <a:gd name="T31" fmla="*/ 1613 h 3957"/>
              <a:gd name="T32" fmla="*/ 3604 w 3955"/>
              <a:gd name="T33" fmla="*/ 1652 h 3957"/>
              <a:gd name="T34" fmla="*/ 3625 w 3955"/>
              <a:gd name="T35" fmla="*/ 1702 h 3957"/>
              <a:gd name="T36" fmla="*/ 3625 w 3955"/>
              <a:gd name="T37" fmla="*/ 1755 h 3957"/>
              <a:gd name="T38" fmla="*/ 3604 w 3955"/>
              <a:gd name="T39" fmla="*/ 1804 h 3957"/>
              <a:gd name="T40" fmla="*/ 3197 w 3955"/>
              <a:gd name="T41" fmla="*/ 2217 h 3957"/>
              <a:gd name="T42" fmla="*/ 3167 w 3955"/>
              <a:gd name="T43" fmla="*/ 2238 h 3957"/>
              <a:gd name="T44" fmla="*/ 3272 w 3955"/>
              <a:gd name="T45" fmla="*/ 2719 h 3957"/>
              <a:gd name="T46" fmla="*/ 3534 w 3955"/>
              <a:gd name="T47" fmla="*/ 2461 h 3957"/>
              <a:gd name="T48" fmla="*/ 3584 w 3955"/>
              <a:gd name="T49" fmla="*/ 2442 h 3957"/>
              <a:gd name="T50" fmla="*/ 3637 w 3955"/>
              <a:gd name="T51" fmla="*/ 2442 h 3957"/>
              <a:gd name="T52" fmla="*/ 3687 w 3955"/>
              <a:gd name="T53" fmla="*/ 2461 h 3957"/>
              <a:gd name="T54" fmla="*/ 3725 w 3955"/>
              <a:gd name="T55" fmla="*/ 2501 h 3957"/>
              <a:gd name="T56" fmla="*/ 3746 w 3955"/>
              <a:gd name="T57" fmla="*/ 2551 h 3957"/>
              <a:gd name="T58" fmla="*/ 3746 w 3955"/>
              <a:gd name="T59" fmla="*/ 2604 h 3957"/>
              <a:gd name="T60" fmla="*/ 3725 w 3955"/>
              <a:gd name="T61" fmla="*/ 2652 h 3957"/>
              <a:gd name="T62" fmla="*/ 3350 w 3955"/>
              <a:gd name="T63" fmla="*/ 3031 h 3957"/>
              <a:gd name="T64" fmla="*/ 3152 w 3955"/>
              <a:gd name="T65" fmla="*/ 3957 h 3957"/>
              <a:gd name="T66" fmla="*/ 1549 w 3955"/>
              <a:gd name="T67" fmla="*/ 2894 h 3957"/>
              <a:gd name="T68" fmla="*/ 1401 w 3955"/>
              <a:gd name="T69" fmla="*/ 3768 h 3957"/>
              <a:gd name="T70" fmla="*/ 189 w 3955"/>
              <a:gd name="T71" fmla="*/ 2556 h 3957"/>
              <a:gd name="T72" fmla="*/ 1063 w 3955"/>
              <a:gd name="T73" fmla="*/ 2408 h 3957"/>
              <a:gd name="T74" fmla="*/ 0 w 3955"/>
              <a:gd name="T75" fmla="*/ 805 h 3957"/>
              <a:gd name="T76" fmla="*/ 926 w 3955"/>
              <a:gd name="T77" fmla="*/ 607 h 3957"/>
              <a:gd name="T78" fmla="*/ 1305 w 3955"/>
              <a:gd name="T79" fmla="*/ 232 h 3957"/>
              <a:gd name="T80" fmla="*/ 1353 w 3955"/>
              <a:gd name="T81" fmla="*/ 212 h 3957"/>
              <a:gd name="T82" fmla="*/ 1406 w 3955"/>
              <a:gd name="T83" fmla="*/ 212 h 3957"/>
              <a:gd name="T84" fmla="*/ 1456 w 3955"/>
              <a:gd name="T85" fmla="*/ 232 h 3957"/>
              <a:gd name="T86" fmla="*/ 1496 w 3955"/>
              <a:gd name="T87" fmla="*/ 270 h 3957"/>
              <a:gd name="T88" fmla="*/ 1516 w 3955"/>
              <a:gd name="T89" fmla="*/ 320 h 3957"/>
              <a:gd name="T90" fmla="*/ 1516 w 3955"/>
              <a:gd name="T91" fmla="*/ 373 h 3957"/>
              <a:gd name="T92" fmla="*/ 1496 w 3955"/>
              <a:gd name="T93" fmla="*/ 423 h 3957"/>
              <a:gd name="T94" fmla="*/ 1238 w 3955"/>
              <a:gd name="T95" fmla="*/ 685 h 3957"/>
              <a:gd name="T96" fmla="*/ 1719 w 3955"/>
              <a:gd name="T97" fmla="*/ 790 h 3957"/>
              <a:gd name="T98" fmla="*/ 1741 w 3955"/>
              <a:gd name="T99" fmla="*/ 760 h 3957"/>
              <a:gd name="T100" fmla="*/ 2153 w 3955"/>
              <a:gd name="T101" fmla="*/ 353 h 3957"/>
              <a:gd name="T102" fmla="*/ 2203 w 3955"/>
              <a:gd name="T103" fmla="*/ 332 h 3957"/>
              <a:gd name="T104" fmla="*/ 2255 w 3955"/>
              <a:gd name="T105" fmla="*/ 332 h 3957"/>
              <a:gd name="T106" fmla="*/ 2306 w 3955"/>
              <a:gd name="T107" fmla="*/ 353 h 3957"/>
              <a:gd name="T108" fmla="*/ 2344 w 3955"/>
              <a:gd name="T109" fmla="*/ 393 h 3957"/>
              <a:gd name="T110" fmla="*/ 2365 w 3955"/>
              <a:gd name="T111" fmla="*/ 442 h 3957"/>
              <a:gd name="T112" fmla="*/ 2365 w 3955"/>
              <a:gd name="T113" fmla="*/ 494 h 3957"/>
              <a:gd name="T114" fmla="*/ 2344 w 3955"/>
              <a:gd name="T115" fmla="*/ 545 h 3957"/>
              <a:gd name="T116" fmla="*/ 2010 w 3955"/>
              <a:gd name="T117" fmla="*/ 882 h 3957"/>
              <a:gd name="T118" fmla="*/ 3416 w 3955"/>
              <a:gd name="T119" fmla="*/ 55 h 3957"/>
              <a:gd name="T120" fmla="*/ 3475 w 3955"/>
              <a:gd name="T121" fmla="*/ 15 h 3957"/>
              <a:gd name="T122" fmla="*/ 3540 w 3955"/>
              <a:gd name="T123" fmla="*/ 0 h 3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5" h="3957">
                <a:moveTo>
                  <a:pt x="3540" y="0"/>
                </a:moveTo>
                <a:lnTo>
                  <a:pt x="3574" y="0"/>
                </a:lnTo>
                <a:lnTo>
                  <a:pt x="3609" y="4"/>
                </a:lnTo>
                <a:lnTo>
                  <a:pt x="3644" y="14"/>
                </a:lnTo>
                <a:lnTo>
                  <a:pt x="3679" y="27"/>
                </a:lnTo>
                <a:lnTo>
                  <a:pt x="3714" y="46"/>
                </a:lnTo>
                <a:lnTo>
                  <a:pt x="3748" y="66"/>
                </a:lnTo>
                <a:lnTo>
                  <a:pt x="3780" y="90"/>
                </a:lnTo>
                <a:lnTo>
                  <a:pt x="3811" y="118"/>
                </a:lnTo>
                <a:lnTo>
                  <a:pt x="3840" y="147"/>
                </a:lnTo>
                <a:lnTo>
                  <a:pt x="3867" y="179"/>
                </a:lnTo>
                <a:lnTo>
                  <a:pt x="3890" y="211"/>
                </a:lnTo>
                <a:lnTo>
                  <a:pt x="3910" y="245"/>
                </a:lnTo>
                <a:lnTo>
                  <a:pt x="3928" y="280"/>
                </a:lnTo>
                <a:lnTo>
                  <a:pt x="3942" y="316"/>
                </a:lnTo>
                <a:lnTo>
                  <a:pt x="3950" y="351"/>
                </a:lnTo>
                <a:lnTo>
                  <a:pt x="3955" y="387"/>
                </a:lnTo>
                <a:lnTo>
                  <a:pt x="3954" y="422"/>
                </a:lnTo>
                <a:lnTo>
                  <a:pt x="3948" y="455"/>
                </a:lnTo>
                <a:lnTo>
                  <a:pt x="3937" y="488"/>
                </a:lnTo>
                <a:lnTo>
                  <a:pt x="3919" y="520"/>
                </a:lnTo>
                <a:lnTo>
                  <a:pt x="3894" y="547"/>
                </a:lnTo>
                <a:lnTo>
                  <a:pt x="2956" y="1486"/>
                </a:lnTo>
                <a:lnTo>
                  <a:pt x="3075" y="1947"/>
                </a:lnTo>
                <a:lnTo>
                  <a:pt x="3390" y="1630"/>
                </a:lnTo>
                <a:lnTo>
                  <a:pt x="3412" y="1613"/>
                </a:lnTo>
                <a:lnTo>
                  <a:pt x="3436" y="1600"/>
                </a:lnTo>
                <a:lnTo>
                  <a:pt x="3463" y="1592"/>
                </a:lnTo>
                <a:lnTo>
                  <a:pt x="3488" y="1590"/>
                </a:lnTo>
                <a:lnTo>
                  <a:pt x="3515" y="1592"/>
                </a:lnTo>
                <a:lnTo>
                  <a:pt x="3540" y="1600"/>
                </a:lnTo>
                <a:lnTo>
                  <a:pt x="3564" y="1613"/>
                </a:lnTo>
                <a:lnTo>
                  <a:pt x="3586" y="1630"/>
                </a:lnTo>
                <a:lnTo>
                  <a:pt x="3604" y="1652"/>
                </a:lnTo>
                <a:lnTo>
                  <a:pt x="3616" y="1677"/>
                </a:lnTo>
                <a:lnTo>
                  <a:pt x="3625" y="1702"/>
                </a:lnTo>
                <a:lnTo>
                  <a:pt x="3627" y="1729"/>
                </a:lnTo>
                <a:lnTo>
                  <a:pt x="3625" y="1755"/>
                </a:lnTo>
                <a:lnTo>
                  <a:pt x="3616" y="1781"/>
                </a:lnTo>
                <a:lnTo>
                  <a:pt x="3604" y="1804"/>
                </a:lnTo>
                <a:lnTo>
                  <a:pt x="3586" y="1825"/>
                </a:lnTo>
                <a:lnTo>
                  <a:pt x="3197" y="2217"/>
                </a:lnTo>
                <a:lnTo>
                  <a:pt x="3182" y="2229"/>
                </a:lnTo>
                <a:lnTo>
                  <a:pt x="3167" y="2238"/>
                </a:lnTo>
                <a:lnTo>
                  <a:pt x="3150" y="2246"/>
                </a:lnTo>
                <a:lnTo>
                  <a:pt x="3272" y="2719"/>
                </a:lnTo>
                <a:lnTo>
                  <a:pt x="3512" y="2478"/>
                </a:lnTo>
                <a:lnTo>
                  <a:pt x="3534" y="2461"/>
                </a:lnTo>
                <a:lnTo>
                  <a:pt x="3558" y="2449"/>
                </a:lnTo>
                <a:lnTo>
                  <a:pt x="3584" y="2442"/>
                </a:lnTo>
                <a:lnTo>
                  <a:pt x="3610" y="2438"/>
                </a:lnTo>
                <a:lnTo>
                  <a:pt x="3637" y="2442"/>
                </a:lnTo>
                <a:lnTo>
                  <a:pt x="3662" y="2449"/>
                </a:lnTo>
                <a:lnTo>
                  <a:pt x="3687" y="2461"/>
                </a:lnTo>
                <a:lnTo>
                  <a:pt x="3707" y="2478"/>
                </a:lnTo>
                <a:lnTo>
                  <a:pt x="3725" y="2501"/>
                </a:lnTo>
                <a:lnTo>
                  <a:pt x="3739" y="2525"/>
                </a:lnTo>
                <a:lnTo>
                  <a:pt x="3746" y="2551"/>
                </a:lnTo>
                <a:lnTo>
                  <a:pt x="3748" y="2577"/>
                </a:lnTo>
                <a:lnTo>
                  <a:pt x="3746" y="2604"/>
                </a:lnTo>
                <a:lnTo>
                  <a:pt x="3739" y="2629"/>
                </a:lnTo>
                <a:lnTo>
                  <a:pt x="3725" y="2652"/>
                </a:lnTo>
                <a:lnTo>
                  <a:pt x="3707" y="2674"/>
                </a:lnTo>
                <a:lnTo>
                  <a:pt x="3350" y="3031"/>
                </a:lnTo>
                <a:lnTo>
                  <a:pt x="3500" y="3611"/>
                </a:lnTo>
                <a:lnTo>
                  <a:pt x="3152" y="3957"/>
                </a:lnTo>
                <a:lnTo>
                  <a:pt x="2250" y="2193"/>
                </a:lnTo>
                <a:lnTo>
                  <a:pt x="1549" y="2894"/>
                </a:lnTo>
                <a:lnTo>
                  <a:pt x="1673" y="3496"/>
                </a:lnTo>
                <a:lnTo>
                  <a:pt x="1401" y="3768"/>
                </a:lnTo>
                <a:lnTo>
                  <a:pt x="927" y="3007"/>
                </a:lnTo>
                <a:lnTo>
                  <a:pt x="189" y="2556"/>
                </a:lnTo>
                <a:lnTo>
                  <a:pt x="462" y="2284"/>
                </a:lnTo>
                <a:lnTo>
                  <a:pt x="1063" y="2408"/>
                </a:lnTo>
                <a:lnTo>
                  <a:pt x="1764" y="1707"/>
                </a:lnTo>
                <a:lnTo>
                  <a:pt x="0" y="805"/>
                </a:lnTo>
                <a:lnTo>
                  <a:pt x="347" y="457"/>
                </a:lnTo>
                <a:lnTo>
                  <a:pt x="926" y="607"/>
                </a:lnTo>
                <a:lnTo>
                  <a:pt x="1283" y="250"/>
                </a:lnTo>
                <a:lnTo>
                  <a:pt x="1305" y="232"/>
                </a:lnTo>
                <a:lnTo>
                  <a:pt x="1328" y="220"/>
                </a:lnTo>
                <a:lnTo>
                  <a:pt x="1353" y="212"/>
                </a:lnTo>
                <a:lnTo>
                  <a:pt x="1380" y="210"/>
                </a:lnTo>
                <a:lnTo>
                  <a:pt x="1406" y="212"/>
                </a:lnTo>
                <a:lnTo>
                  <a:pt x="1432" y="220"/>
                </a:lnTo>
                <a:lnTo>
                  <a:pt x="1456" y="232"/>
                </a:lnTo>
                <a:lnTo>
                  <a:pt x="1479" y="250"/>
                </a:lnTo>
                <a:lnTo>
                  <a:pt x="1496" y="270"/>
                </a:lnTo>
                <a:lnTo>
                  <a:pt x="1508" y="295"/>
                </a:lnTo>
                <a:lnTo>
                  <a:pt x="1516" y="320"/>
                </a:lnTo>
                <a:lnTo>
                  <a:pt x="1519" y="347"/>
                </a:lnTo>
                <a:lnTo>
                  <a:pt x="1516" y="373"/>
                </a:lnTo>
                <a:lnTo>
                  <a:pt x="1508" y="399"/>
                </a:lnTo>
                <a:lnTo>
                  <a:pt x="1496" y="423"/>
                </a:lnTo>
                <a:lnTo>
                  <a:pt x="1479" y="445"/>
                </a:lnTo>
                <a:lnTo>
                  <a:pt x="1238" y="685"/>
                </a:lnTo>
                <a:lnTo>
                  <a:pt x="1711" y="807"/>
                </a:lnTo>
                <a:lnTo>
                  <a:pt x="1719" y="790"/>
                </a:lnTo>
                <a:lnTo>
                  <a:pt x="1729" y="775"/>
                </a:lnTo>
                <a:lnTo>
                  <a:pt x="1741" y="760"/>
                </a:lnTo>
                <a:lnTo>
                  <a:pt x="2132" y="371"/>
                </a:lnTo>
                <a:lnTo>
                  <a:pt x="2153" y="353"/>
                </a:lnTo>
                <a:lnTo>
                  <a:pt x="2176" y="341"/>
                </a:lnTo>
                <a:lnTo>
                  <a:pt x="2203" y="332"/>
                </a:lnTo>
                <a:lnTo>
                  <a:pt x="2228" y="330"/>
                </a:lnTo>
                <a:lnTo>
                  <a:pt x="2255" y="332"/>
                </a:lnTo>
                <a:lnTo>
                  <a:pt x="2280" y="341"/>
                </a:lnTo>
                <a:lnTo>
                  <a:pt x="2306" y="353"/>
                </a:lnTo>
                <a:lnTo>
                  <a:pt x="2328" y="371"/>
                </a:lnTo>
                <a:lnTo>
                  <a:pt x="2344" y="393"/>
                </a:lnTo>
                <a:lnTo>
                  <a:pt x="2357" y="417"/>
                </a:lnTo>
                <a:lnTo>
                  <a:pt x="2365" y="442"/>
                </a:lnTo>
                <a:lnTo>
                  <a:pt x="2367" y="469"/>
                </a:lnTo>
                <a:lnTo>
                  <a:pt x="2365" y="494"/>
                </a:lnTo>
                <a:lnTo>
                  <a:pt x="2357" y="521"/>
                </a:lnTo>
                <a:lnTo>
                  <a:pt x="2344" y="545"/>
                </a:lnTo>
                <a:lnTo>
                  <a:pt x="2328" y="567"/>
                </a:lnTo>
                <a:lnTo>
                  <a:pt x="2010" y="882"/>
                </a:lnTo>
                <a:lnTo>
                  <a:pt x="2471" y="1001"/>
                </a:lnTo>
                <a:lnTo>
                  <a:pt x="3416" y="55"/>
                </a:lnTo>
                <a:lnTo>
                  <a:pt x="3445" y="32"/>
                </a:lnTo>
                <a:lnTo>
                  <a:pt x="3475" y="15"/>
                </a:lnTo>
                <a:lnTo>
                  <a:pt x="3506" y="4"/>
                </a:lnTo>
                <a:lnTo>
                  <a:pt x="354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662995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sp>
        <p:nvSpPr>
          <p:cNvPr id="7" name="TextBox 6"/>
          <p:cNvSpPr txBox="1"/>
          <p:nvPr/>
        </p:nvSpPr>
        <p:spPr>
          <a:xfrm>
            <a:off x="453195" y="167927"/>
            <a:ext cx="5715000"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sometimes </a:t>
            </a:r>
            <a:endParaRPr lang="en-US" sz="2800" kern="1200" dirty="0">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2979204444"/>
              </p:ext>
            </p:extLst>
          </p:nvPr>
        </p:nvGraphicFramePr>
        <p:xfrm>
          <a:off x="2590800" y="1728914"/>
          <a:ext cx="6096000" cy="3855720"/>
        </p:xfrm>
        <a:graphic>
          <a:graphicData uri="http://schemas.openxmlformats.org/drawingml/2006/table">
            <a:tbl>
              <a:tblPr firstRow="1" bandRow="1">
                <a:tableStyleId>{2D5ABB26-0587-4C30-8999-92F81FD0307C}</a:tableStyleId>
              </a:tblPr>
              <a:tblGrid>
                <a:gridCol w="4800600"/>
                <a:gridCol w="1295400"/>
              </a:tblGrid>
              <a:tr h="370840">
                <a:tc gridSpan="2">
                  <a:txBody>
                    <a:bodyPr/>
                    <a:lstStyle/>
                    <a:p>
                      <a:pPr algn="l"/>
                      <a:r>
                        <a:rPr lang="en-US" sz="2800" kern="1200" dirty="0" smtClean="0">
                          <a:solidFill>
                            <a:schemeClr val="tx1"/>
                          </a:solidFill>
                          <a:latin typeface="Arial Black" panose="020B0A04020102020204" pitchFamily="34" charset="0"/>
                          <a:ea typeface="+mn-ea"/>
                          <a:cs typeface="+mn-cs"/>
                        </a:rPr>
                        <a:t>Golf</a:t>
                      </a:r>
                      <a:endParaRPr lang="en-US" sz="2800" kern="1200" dirty="0">
                        <a:solidFill>
                          <a:schemeClr val="tx1"/>
                        </a:solidFill>
                        <a:latin typeface="Arial Black" panose="020B0A04020102020204" pitchFamily="34" charset="0"/>
                        <a:ea typeface="+mn-ea"/>
                        <a:cs typeface="+mn-cs"/>
                      </a:endParaRPr>
                    </a:p>
                  </a:txBody>
                  <a:tcPr/>
                </a:tc>
                <a:tc hMerge="1">
                  <a:txBody>
                    <a:bodyPr/>
                    <a:lstStyle/>
                    <a:p>
                      <a:endParaRPr lang="en-US" dirty="0"/>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Weekly expense: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00,00</a:t>
                      </a:r>
                      <a:r>
                        <a:rPr lang="en-US" dirty="0" smtClean="0">
                          <a:solidFill>
                            <a:srgbClr val="000000"/>
                          </a:solidFill>
                          <a:latin typeface="Arial" panose="020B0604020202020204" pitchFamily="34" charset="0"/>
                          <a:cs typeface="Arial" panose="020B0604020202020204" pitchFamily="34" charset="0"/>
                        </a:rPr>
                        <a:t>80</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spent by retirement:</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$ 156,748</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earned by retirement if invested: </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$ 322,103</a:t>
                      </a:r>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endParaRPr lang="en-US" dirty="0">
                        <a:solidFill>
                          <a:srgbClr val="000000"/>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pPr algn="l"/>
                      <a:r>
                        <a:rPr lang="en-US" dirty="0" smtClean="0">
                          <a:solidFill>
                            <a:schemeClr val="tx1"/>
                          </a:solidFill>
                          <a:latin typeface="Arial" panose="020B0604020202020204" pitchFamily="34" charset="0"/>
                          <a:cs typeface="Arial" panose="020B0604020202020204" pitchFamily="34" charset="0"/>
                        </a:rPr>
                        <a:t>Assumptions</a:t>
                      </a:r>
                      <a:endParaRPr lang="en-US"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timeline: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25 years</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age: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65</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Rate of return: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Annual inflation: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3.25%</a:t>
                      </a:r>
                      <a:endParaRPr lang="en-US" dirty="0">
                        <a:solidFill>
                          <a:srgbClr val="000000"/>
                        </a:solidFill>
                        <a:latin typeface="Arial" panose="020B0604020202020204" pitchFamily="34" charset="0"/>
                        <a:cs typeface="Arial" panose="020B0604020202020204" pitchFamily="34" charset="0"/>
                      </a:endParaRPr>
                    </a:p>
                  </a:txBody>
                  <a:tcPr/>
                </a:tc>
              </a:tr>
            </a:tbl>
          </a:graphicData>
        </a:graphic>
      </p:graphicFrame>
      <p:sp>
        <p:nvSpPr>
          <p:cNvPr id="12" name="Rectangle 11">
            <a:hlinkClick r:id="rId3" action="ppaction://hlinksldjump"/>
          </p:cNvPr>
          <p:cNvSpPr/>
          <p:nvPr/>
        </p:nvSpPr>
        <p:spPr>
          <a:xfrm>
            <a:off x="576549" y="1846113"/>
            <a:ext cx="1760671" cy="1760214"/>
          </a:xfrm>
          <a:prstGeom prst="rect">
            <a:avLst/>
          </a:prstGeom>
          <a:solidFill>
            <a:srgbClr val="6794CA"/>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944820" y="2156983"/>
            <a:ext cx="1024128" cy="1050798"/>
            <a:chOff x="5715000" y="1695450"/>
            <a:chExt cx="1024128" cy="1050798"/>
          </a:xfrm>
        </p:grpSpPr>
        <p:sp>
          <p:nvSpPr>
            <p:cNvPr id="14" name="Oval 13">
              <a:hlinkClick r:id="rId3" action="ppaction://hlinksldjump"/>
            </p:cNvPr>
            <p:cNvSpPr>
              <a:spLocks noChangeAspect="1"/>
            </p:cNvSpPr>
            <p:nvPr/>
          </p:nvSpPr>
          <p:spPr>
            <a:xfrm>
              <a:off x="5715000" y="2362200"/>
              <a:ext cx="1024128" cy="384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900300" y="2505298"/>
              <a:ext cx="260950" cy="978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5827645" y="1695450"/>
              <a:ext cx="0" cy="898843"/>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Wave 13"/>
            <p:cNvSpPr>
              <a:spLocks noChangeAspect="1"/>
            </p:cNvSpPr>
            <p:nvPr/>
          </p:nvSpPr>
          <p:spPr>
            <a:xfrm>
              <a:off x="5849088" y="1699077"/>
              <a:ext cx="410519" cy="253519"/>
            </a:xfrm>
            <a:custGeom>
              <a:avLst/>
              <a:gdLst>
                <a:gd name="connsiteX0" fmla="*/ 0 w 381000"/>
                <a:gd name="connsiteY0" fmla="*/ 38100 h 304800"/>
                <a:gd name="connsiteX1" fmla="*/ 381000 w 381000"/>
                <a:gd name="connsiteY1" fmla="*/ 38100 h 304800"/>
                <a:gd name="connsiteX2" fmla="*/ 381000 w 381000"/>
                <a:gd name="connsiteY2" fmla="*/ 266700 h 304800"/>
                <a:gd name="connsiteX3" fmla="*/ 0 w 381000"/>
                <a:gd name="connsiteY3" fmla="*/ 266700 h 304800"/>
                <a:gd name="connsiteX4" fmla="*/ 0 w 381000"/>
                <a:gd name="connsiteY4" fmla="*/ 38100 h 304800"/>
                <a:gd name="connsiteX0" fmla="*/ 0 w 381000"/>
                <a:gd name="connsiteY0" fmla="*/ 36662 h 301923"/>
                <a:gd name="connsiteX1" fmla="*/ 381000 w 381000"/>
                <a:gd name="connsiteY1" fmla="*/ 36662 h 301923"/>
                <a:gd name="connsiteX2" fmla="*/ 380110 w 381000"/>
                <a:gd name="connsiteY2" fmla="*/ 156318 h 301923"/>
                <a:gd name="connsiteX3" fmla="*/ 381000 w 381000"/>
                <a:gd name="connsiteY3" fmla="*/ 265262 h 301923"/>
                <a:gd name="connsiteX4" fmla="*/ 0 w 381000"/>
                <a:gd name="connsiteY4" fmla="*/ 265262 h 301923"/>
                <a:gd name="connsiteX5" fmla="*/ 0 w 381000"/>
                <a:gd name="connsiteY5" fmla="*/ 36662 h 301923"/>
                <a:gd name="connsiteX0" fmla="*/ 0 w 381000"/>
                <a:gd name="connsiteY0" fmla="*/ 2188 h 267449"/>
                <a:gd name="connsiteX1" fmla="*/ 380110 w 381000"/>
                <a:gd name="connsiteY1" fmla="*/ 121844 h 267449"/>
                <a:gd name="connsiteX2" fmla="*/ 381000 w 381000"/>
                <a:gd name="connsiteY2" fmla="*/ 230788 h 267449"/>
                <a:gd name="connsiteX3" fmla="*/ 0 w 381000"/>
                <a:gd name="connsiteY3" fmla="*/ 230788 h 267449"/>
                <a:gd name="connsiteX4" fmla="*/ 0 w 381000"/>
                <a:gd name="connsiteY4" fmla="*/ 2188 h 267449"/>
                <a:gd name="connsiteX0" fmla="*/ 0 w 380110"/>
                <a:gd name="connsiteY0" fmla="*/ 2188 h 233614"/>
                <a:gd name="connsiteX1" fmla="*/ 380110 w 380110"/>
                <a:gd name="connsiteY1" fmla="*/ 121844 h 233614"/>
                <a:gd name="connsiteX2" fmla="*/ 0 w 380110"/>
                <a:gd name="connsiteY2" fmla="*/ 230788 h 233614"/>
                <a:gd name="connsiteX3" fmla="*/ 0 w 380110"/>
                <a:gd name="connsiteY3" fmla="*/ 2188 h 233614"/>
                <a:gd name="connsiteX0" fmla="*/ 0 w 380110"/>
                <a:gd name="connsiteY0" fmla="*/ 1710 h 233136"/>
                <a:gd name="connsiteX1" fmla="*/ 380110 w 380110"/>
                <a:gd name="connsiteY1" fmla="*/ 121366 h 233136"/>
                <a:gd name="connsiteX2" fmla="*/ 0 w 380110"/>
                <a:gd name="connsiteY2" fmla="*/ 230310 h 233136"/>
                <a:gd name="connsiteX3" fmla="*/ 0 w 380110"/>
                <a:gd name="connsiteY3" fmla="*/ 1710 h 233136"/>
                <a:gd name="connsiteX0" fmla="*/ 0 w 380110"/>
                <a:gd name="connsiteY0" fmla="*/ 1710 h 234652"/>
                <a:gd name="connsiteX1" fmla="*/ 380110 w 380110"/>
                <a:gd name="connsiteY1" fmla="*/ 121366 h 234652"/>
                <a:gd name="connsiteX2" fmla="*/ 0 w 380110"/>
                <a:gd name="connsiteY2" fmla="*/ 230310 h 234652"/>
                <a:gd name="connsiteX3" fmla="*/ 0 w 380110"/>
                <a:gd name="connsiteY3" fmla="*/ 1710 h 234652"/>
                <a:gd name="connsiteX0" fmla="*/ 0 w 380110"/>
                <a:gd name="connsiteY0" fmla="*/ 1894 h 234836"/>
                <a:gd name="connsiteX1" fmla="*/ 380110 w 380110"/>
                <a:gd name="connsiteY1" fmla="*/ 121550 h 234836"/>
                <a:gd name="connsiteX2" fmla="*/ 0 w 380110"/>
                <a:gd name="connsiteY2" fmla="*/ 230494 h 234836"/>
                <a:gd name="connsiteX3" fmla="*/ 0 w 380110"/>
                <a:gd name="connsiteY3" fmla="*/ 1894 h 234836"/>
                <a:gd name="connsiteX0" fmla="*/ 0 w 380110"/>
                <a:gd name="connsiteY0" fmla="*/ 1798 h 234740"/>
                <a:gd name="connsiteX1" fmla="*/ 380110 w 380110"/>
                <a:gd name="connsiteY1" fmla="*/ 121454 h 234740"/>
                <a:gd name="connsiteX2" fmla="*/ 0 w 380110"/>
                <a:gd name="connsiteY2" fmla="*/ 230398 h 234740"/>
                <a:gd name="connsiteX3" fmla="*/ 0 w 380110"/>
                <a:gd name="connsiteY3" fmla="*/ 1798 h 234740"/>
              </a:gdLst>
              <a:ahLst/>
              <a:cxnLst>
                <a:cxn ang="0">
                  <a:pos x="connsiteX0" y="connsiteY0"/>
                </a:cxn>
                <a:cxn ang="0">
                  <a:pos x="connsiteX1" y="connsiteY1"/>
                </a:cxn>
                <a:cxn ang="0">
                  <a:pos x="connsiteX2" y="connsiteY2"/>
                </a:cxn>
                <a:cxn ang="0">
                  <a:pos x="connsiteX3" y="connsiteY3"/>
                </a:cxn>
              </a:cxnLst>
              <a:rect l="l" t="t" r="r" b="b"/>
              <a:pathLst>
                <a:path w="380110" h="234740">
                  <a:moveTo>
                    <a:pt x="0" y="1798"/>
                  </a:moveTo>
                  <a:cubicBezTo>
                    <a:pt x="63352" y="-16359"/>
                    <a:pt x="69867" y="108755"/>
                    <a:pt x="380110" y="121454"/>
                  </a:cubicBezTo>
                  <a:cubicBezTo>
                    <a:pt x="122481" y="199469"/>
                    <a:pt x="63352" y="250341"/>
                    <a:pt x="0" y="230398"/>
                  </a:cubicBezTo>
                  <a:lnTo>
                    <a:pt x="0" y="1798"/>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088512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sp>
        <p:nvSpPr>
          <p:cNvPr id="7" name="TextBox 6"/>
          <p:cNvSpPr txBox="1"/>
          <p:nvPr/>
        </p:nvSpPr>
        <p:spPr>
          <a:xfrm>
            <a:off x="453195" y="167927"/>
            <a:ext cx="5715000"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sometimes </a:t>
            </a:r>
            <a:endParaRPr lang="en-US" sz="2800" kern="1200" dirty="0">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3418075657"/>
              </p:ext>
            </p:extLst>
          </p:nvPr>
        </p:nvGraphicFramePr>
        <p:xfrm>
          <a:off x="2590800" y="1728914"/>
          <a:ext cx="6096000" cy="3855720"/>
        </p:xfrm>
        <a:graphic>
          <a:graphicData uri="http://schemas.openxmlformats.org/drawingml/2006/table">
            <a:tbl>
              <a:tblPr firstRow="1" bandRow="1">
                <a:tableStyleId>{2D5ABB26-0587-4C30-8999-92F81FD0307C}</a:tableStyleId>
              </a:tblPr>
              <a:tblGrid>
                <a:gridCol w="4800600"/>
                <a:gridCol w="1295400"/>
              </a:tblGrid>
              <a:tr h="370840">
                <a:tc gridSpan="2">
                  <a:txBody>
                    <a:bodyPr/>
                    <a:lstStyle/>
                    <a:p>
                      <a:pPr algn="l"/>
                      <a:r>
                        <a:rPr lang="en-US" sz="2800" kern="1200" dirty="0" smtClean="0">
                          <a:solidFill>
                            <a:schemeClr val="tx1"/>
                          </a:solidFill>
                          <a:latin typeface="Arial Black" panose="020B0A04020102020204" pitchFamily="34" charset="0"/>
                          <a:ea typeface="+mn-ea"/>
                          <a:cs typeface="+mn-cs"/>
                        </a:rPr>
                        <a:t>Lunch at Work</a:t>
                      </a:r>
                      <a:endParaRPr lang="en-US" sz="2800" kern="1200" dirty="0">
                        <a:solidFill>
                          <a:schemeClr val="tx1"/>
                        </a:solidFill>
                        <a:latin typeface="Arial Black" panose="020B0A04020102020204" pitchFamily="34" charset="0"/>
                        <a:ea typeface="+mn-ea"/>
                        <a:cs typeface="+mn-cs"/>
                      </a:endParaRPr>
                    </a:p>
                  </a:txBody>
                  <a:tcPr/>
                </a:tc>
                <a:tc hMerge="1">
                  <a:txBody>
                    <a:bodyPr/>
                    <a:lstStyle/>
                    <a:p>
                      <a:endParaRPr lang="en-US" dirty="0"/>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Cost per day:</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78,37</a:t>
                      </a:r>
                      <a:r>
                        <a:rPr lang="en-US" dirty="0" smtClean="0">
                          <a:solidFill>
                            <a:srgbClr val="000000"/>
                          </a:solidFill>
                          <a:latin typeface="Arial" panose="020B0604020202020204" pitchFamily="34" charset="0"/>
                          <a:cs typeface="Arial" panose="020B0604020202020204" pitchFamily="34" charset="0"/>
                        </a:rPr>
                        <a:t>8</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spent by retirement:</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78,374</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earned by retirement if invested: </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$161,051</a:t>
                      </a:r>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endParaRPr lang="en-US" dirty="0">
                        <a:solidFill>
                          <a:srgbClr val="000000"/>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pPr algn="l"/>
                      <a:r>
                        <a:rPr lang="en-US" dirty="0" smtClean="0">
                          <a:solidFill>
                            <a:schemeClr val="tx1"/>
                          </a:solidFill>
                          <a:latin typeface="Arial" panose="020B0604020202020204" pitchFamily="34" charset="0"/>
                          <a:cs typeface="Arial" panose="020B0604020202020204" pitchFamily="34" charset="0"/>
                        </a:rPr>
                        <a:t>Assumptions</a:t>
                      </a:r>
                      <a:endParaRPr lang="en-US"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timeline: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25 years</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age: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65</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Rate of return: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Annual inflation: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3.25%</a:t>
                      </a:r>
                      <a:endParaRPr lang="en-US" dirty="0">
                        <a:solidFill>
                          <a:srgbClr val="000000"/>
                        </a:solidFill>
                        <a:latin typeface="Arial" panose="020B0604020202020204" pitchFamily="34" charset="0"/>
                        <a:cs typeface="Arial" panose="020B0604020202020204" pitchFamily="34" charset="0"/>
                      </a:endParaRPr>
                    </a:p>
                  </a:txBody>
                  <a:tcPr/>
                </a:tc>
              </a:tr>
            </a:tbl>
          </a:graphicData>
        </a:graphic>
      </p:graphicFrame>
      <p:sp>
        <p:nvSpPr>
          <p:cNvPr id="12" name="Rectangle 11">
            <a:hlinkClick r:id="rId3" action="ppaction://hlinksldjump"/>
          </p:cNvPr>
          <p:cNvSpPr/>
          <p:nvPr/>
        </p:nvSpPr>
        <p:spPr>
          <a:xfrm>
            <a:off x="565532" y="1839817"/>
            <a:ext cx="1760671" cy="1760214"/>
          </a:xfrm>
          <a:prstGeom prst="rect">
            <a:avLst/>
          </a:prstGeom>
          <a:solidFill>
            <a:srgbClr val="1E438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utoShape 10"/>
          <p:cNvSpPr>
            <a:spLocks noChangeAspect="1" noChangeArrowheads="1" noTextEdit="1"/>
          </p:cNvSpPr>
          <p:nvPr/>
        </p:nvSpPr>
        <p:spPr bwMode="auto">
          <a:xfrm>
            <a:off x="1060020" y="2190331"/>
            <a:ext cx="7715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a:hlinkClick r:id="rId3" action="ppaction://hlinksldjump"/>
          </p:cNvPr>
          <p:cNvSpPr>
            <a:spLocks noEditPoints="1"/>
          </p:cNvSpPr>
          <p:nvPr/>
        </p:nvSpPr>
        <p:spPr bwMode="auto">
          <a:xfrm>
            <a:off x="1060020" y="2201444"/>
            <a:ext cx="763588" cy="1049338"/>
          </a:xfrm>
          <a:custGeom>
            <a:avLst/>
            <a:gdLst>
              <a:gd name="T0" fmla="*/ 1930 w 2404"/>
              <a:gd name="T1" fmla="*/ 4 h 3305"/>
              <a:gd name="T2" fmla="*/ 2073 w 2404"/>
              <a:gd name="T3" fmla="*/ 49 h 3305"/>
              <a:gd name="T4" fmla="*/ 2197 w 2404"/>
              <a:gd name="T5" fmla="*/ 139 h 3305"/>
              <a:gd name="T6" fmla="*/ 2297 w 2404"/>
              <a:gd name="T7" fmla="*/ 269 h 3305"/>
              <a:gd name="T8" fmla="*/ 2367 w 2404"/>
              <a:gd name="T9" fmla="*/ 429 h 3305"/>
              <a:gd name="T10" fmla="*/ 2402 w 2404"/>
              <a:gd name="T11" fmla="*/ 612 h 3305"/>
              <a:gd name="T12" fmla="*/ 2394 w 2404"/>
              <a:gd name="T13" fmla="*/ 810 h 3305"/>
              <a:gd name="T14" fmla="*/ 2342 w 2404"/>
              <a:gd name="T15" fmla="*/ 993 h 3305"/>
              <a:gd name="T16" fmla="*/ 2254 w 2404"/>
              <a:gd name="T17" fmla="*/ 1146 h 3305"/>
              <a:gd name="T18" fmla="*/ 2135 w 2404"/>
              <a:gd name="T19" fmla="*/ 1263 h 3305"/>
              <a:gd name="T20" fmla="*/ 2029 w 2404"/>
              <a:gd name="T21" fmla="*/ 1364 h 3305"/>
              <a:gd name="T22" fmla="*/ 1980 w 2404"/>
              <a:gd name="T23" fmla="*/ 1488 h 3305"/>
              <a:gd name="T24" fmla="*/ 2019 w 2404"/>
              <a:gd name="T25" fmla="*/ 1552 h 3305"/>
              <a:gd name="T26" fmla="*/ 2081 w 2404"/>
              <a:gd name="T27" fmla="*/ 1629 h 3305"/>
              <a:gd name="T28" fmla="*/ 2104 w 2404"/>
              <a:gd name="T29" fmla="*/ 1728 h 3305"/>
              <a:gd name="T30" fmla="*/ 2097 w 2404"/>
              <a:gd name="T31" fmla="*/ 3144 h 3305"/>
              <a:gd name="T32" fmla="*/ 2064 w 2404"/>
              <a:gd name="T33" fmla="*/ 3216 h 3305"/>
              <a:gd name="T34" fmla="*/ 2017 w 2404"/>
              <a:gd name="T35" fmla="*/ 3262 h 3305"/>
              <a:gd name="T36" fmla="*/ 1964 w 2404"/>
              <a:gd name="T37" fmla="*/ 3289 h 3305"/>
              <a:gd name="T38" fmla="*/ 1917 w 2404"/>
              <a:gd name="T39" fmla="*/ 3301 h 3305"/>
              <a:gd name="T40" fmla="*/ 1885 w 2404"/>
              <a:gd name="T41" fmla="*/ 3305 h 3305"/>
              <a:gd name="T42" fmla="*/ 1876 w 2404"/>
              <a:gd name="T43" fmla="*/ 3305 h 3305"/>
              <a:gd name="T44" fmla="*/ 1852 w 2404"/>
              <a:gd name="T45" fmla="*/ 3303 h 3305"/>
              <a:gd name="T46" fmla="*/ 1809 w 2404"/>
              <a:gd name="T47" fmla="*/ 3295 h 3305"/>
              <a:gd name="T48" fmla="*/ 1757 w 2404"/>
              <a:gd name="T49" fmla="*/ 3274 h 3305"/>
              <a:gd name="T50" fmla="*/ 1706 w 2404"/>
              <a:gd name="T51" fmla="*/ 3234 h 3305"/>
              <a:gd name="T52" fmla="*/ 1668 w 2404"/>
              <a:gd name="T53" fmla="*/ 3171 h 3305"/>
              <a:gd name="T54" fmla="*/ 1652 w 2404"/>
              <a:gd name="T55" fmla="*/ 3079 h 3305"/>
              <a:gd name="T56" fmla="*/ 1664 w 2404"/>
              <a:gd name="T57" fmla="*/ 1660 h 3305"/>
              <a:gd name="T58" fmla="*/ 1713 w 2404"/>
              <a:gd name="T59" fmla="*/ 1575 h 3305"/>
              <a:gd name="T60" fmla="*/ 1794 w 2404"/>
              <a:gd name="T61" fmla="*/ 1520 h 3305"/>
              <a:gd name="T62" fmla="*/ 1743 w 2404"/>
              <a:gd name="T63" fmla="*/ 1410 h 3305"/>
              <a:gd name="T64" fmla="*/ 1666 w 2404"/>
              <a:gd name="T65" fmla="*/ 1291 h 3305"/>
              <a:gd name="T66" fmla="*/ 1539 w 2404"/>
              <a:gd name="T67" fmla="*/ 1190 h 3305"/>
              <a:gd name="T68" fmla="*/ 1440 w 2404"/>
              <a:gd name="T69" fmla="*/ 1048 h 3305"/>
              <a:gd name="T70" fmla="*/ 1375 w 2404"/>
              <a:gd name="T71" fmla="*/ 874 h 3305"/>
              <a:gd name="T72" fmla="*/ 1353 w 2404"/>
              <a:gd name="T73" fmla="*/ 677 h 3305"/>
              <a:gd name="T74" fmla="*/ 1373 w 2404"/>
              <a:gd name="T75" fmla="*/ 487 h 3305"/>
              <a:gd name="T76" fmla="*/ 1432 w 2404"/>
              <a:gd name="T77" fmla="*/ 318 h 3305"/>
              <a:gd name="T78" fmla="*/ 1523 w 2404"/>
              <a:gd name="T79" fmla="*/ 179 h 3305"/>
              <a:gd name="T80" fmla="*/ 1640 w 2404"/>
              <a:gd name="T81" fmla="*/ 74 h 3305"/>
              <a:gd name="T82" fmla="*/ 1777 w 2404"/>
              <a:gd name="T83" fmla="*/ 14 h 3305"/>
              <a:gd name="T84" fmla="*/ 0 w 2404"/>
              <a:gd name="T85" fmla="*/ 0 h 3305"/>
              <a:gd name="T86" fmla="*/ 301 w 2404"/>
              <a:gd name="T87" fmla="*/ 602 h 3305"/>
              <a:gd name="T88" fmla="*/ 451 w 2404"/>
              <a:gd name="T89" fmla="*/ 602 h 3305"/>
              <a:gd name="T90" fmla="*/ 751 w 2404"/>
              <a:gd name="T91" fmla="*/ 0 h 3305"/>
              <a:gd name="T92" fmla="*/ 739 w 2404"/>
              <a:gd name="T93" fmla="*/ 960 h 3305"/>
              <a:gd name="T94" fmla="*/ 684 w 2404"/>
              <a:gd name="T95" fmla="*/ 1027 h 3305"/>
              <a:gd name="T96" fmla="*/ 601 w 2404"/>
              <a:gd name="T97" fmla="*/ 1052 h 3305"/>
              <a:gd name="T98" fmla="*/ 589 w 2404"/>
              <a:gd name="T99" fmla="*/ 3151 h 3305"/>
              <a:gd name="T100" fmla="*/ 535 w 2404"/>
              <a:gd name="T101" fmla="*/ 3239 h 3305"/>
              <a:gd name="T102" fmla="*/ 447 w 2404"/>
              <a:gd name="T103" fmla="*/ 3294 h 3305"/>
              <a:gd name="T104" fmla="*/ 339 w 2404"/>
              <a:gd name="T105" fmla="*/ 3302 h 3305"/>
              <a:gd name="T106" fmla="*/ 242 w 2404"/>
              <a:gd name="T107" fmla="*/ 3261 h 3305"/>
              <a:gd name="T108" fmla="*/ 175 w 2404"/>
              <a:gd name="T109" fmla="*/ 3184 h 3305"/>
              <a:gd name="T110" fmla="*/ 150 w 2404"/>
              <a:gd name="T111" fmla="*/ 3079 h 3305"/>
              <a:gd name="T112" fmla="*/ 92 w 2404"/>
              <a:gd name="T113" fmla="*/ 1040 h 3305"/>
              <a:gd name="T114" fmla="*/ 25 w 2404"/>
              <a:gd name="T115" fmla="*/ 985 h 3305"/>
              <a:gd name="T116" fmla="*/ 0 w 2404"/>
              <a:gd name="T117" fmla="*/ 902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4" h="3305">
                <a:moveTo>
                  <a:pt x="1877" y="0"/>
                </a:moveTo>
                <a:lnTo>
                  <a:pt x="1879" y="0"/>
                </a:lnTo>
                <a:lnTo>
                  <a:pt x="1930" y="4"/>
                </a:lnTo>
                <a:lnTo>
                  <a:pt x="1979" y="14"/>
                </a:lnTo>
                <a:lnTo>
                  <a:pt x="2027" y="29"/>
                </a:lnTo>
                <a:lnTo>
                  <a:pt x="2073" y="49"/>
                </a:lnTo>
                <a:lnTo>
                  <a:pt x="2116" y="74"/>
                </a:lnTo>
                <a:lnTo>
                  <a:pt x="2158" y="105"/>
                </a:lnTo>
                <a:lnTo>
                  <a:pt x="2197" y="139"/>
                </a:lnTo>
                <a:lnTo>
                  <a:pt x="2234" y="179"/>
                </a:lnTo>
                <a:lnTo>
                  <a:pt x="2267" y="221"/>
                </a:lnTo>
                <a:lnTo>
                  <a:pt x="2297" y="269"/>
                </a:lnTo>
                <a:lnTo>
                  <a:pt x="2325" y="318"/>
                </a:lnTo>
                <a:lnTo>
                  <a:pt x="2348" y="372"/>
                </a:lnTo>
                <a:lnTo>
                  <a:pt x="2367" y="429"/>
                </a:lnTo>
                <a:lnTo>
                  <a:pt x="2383" y="487"/>
                </a:lnTo>
                <a:lnTo>
                  <a:pt x="2395" y="548"/>
                </a:lnTo>
                <a:lnTo>
                  <a:pt x="2402" y="612"/>
                </a:lnTo>
                <a:lnTo>
                  <a:pt x="2404" y="677"/>
                </a:lnTo>
                <a:lnTo>
                  <a:pt x="2402" y="744"/>
                </a:lnTo>
                <a:lnTo>
                  <a:pt x="2394" y="810"/>
                </a:lnTo>
                <a:lnTo>
                  <a:pt x="2381" y="874"/>
                </a:lnTo>
                <a:lnTo>
                  <a:pt x="2364" y="936"/>
                </a:lnTo>
                <a:lnTo>
                  <a:pt x="2342" y="993"/>
                </a:lnTo>
                <a:lnTo>
                  <a:pt x="2317" y="1048"/>
                </a:lnTo>
                <a:lnTo>
                  <a:pt x="2287" y="1100"/>
                </a:lnTo>
                <a:lnTo>
                  <a:pt x="2254" y="1146"/>
                </a:lnTo>
                <a:lnTo>
                  <a:pt x="2217" y="1190"/>
                </a:lnTo>
                <a:lnTo>
                  <a:pt x="2178" y="1228"/>
                </a:lnTo>
                <a:lnTo>
                  <a:pt x="2135" y="1263"/>
                </a:lnTo>
                <a:lnTo>
                  <a:pt x="2091" y="1291"/>
                </a:lnTo>
                <a:lnTo>
                  <a:pt x="2043" y="1315"/>
                </a:lnTo>
                <a:lnTo>
                  <a:pt x="2029" y="1364"/>
                </a:lnTo>
                <a:lnTo>
                  <a:pt x="2014" y="1410"/>
                </a:lnTo>
                <a:lnTo>
                  <a:pt x="1998" y="1452"/>
                </a:lnTo>
                <a:lnTo>
                  <a:pt x="1980" y="1488"/>
                </a:lnTo>
                <a:lnTo>
                  <a:pt x="1962" y="1520"/>
                </a:lnTo>
                <a:lnTo>
                  <a:pt x="1992" y="1534"/>
                </a:lnTo>
                <a:lnTo>
                  <a:pt x="2019" y="1552"/>
                </a:lnTo>
                <a:lnTo>
                  <a:pt x="2043" y="1575"/>
                </a:lnTo>
                <a:lnTo>
                  <a:pt x="2063" y="1601"/>
                </a:lnTo>
                <a:lnTo>
                  <a:pt x="2081" y="1629"/>
                </a:lnTo>
                <a:lnTo>
                  <a:pt x="2093" y="1660"/>
                </a:lnTo>
                <a:lnTo>
                  <a:pt x="2101" y="1693"/>
                </a:lnTo>
                <a:lnTo>
                  <a:pt x="2104" y="1728"/>
                </a:lnTo>
                <a:lnTo>
                  <a:pt x="2104" y="3079"/>
                </a:lnTo>
                <a:lnTo>
                  <a:pt x="2102" y="3114"/>
                </a:lnTo>
                <a:lnTo>
                  <a:pt x="2097" y="3144"/>
                </a:lnTo>
                <a:lnTo>
                  <a:pt x="2089" y="3171"/>
                </a:lnTo>
                <a:lnTo>
                  <a:pt x="2078" y="3196"/>
                </a:lnTo>
                <a:lnTo>
                  <a:pt x="2064" y="3216"/>
                </a:lnTo>
                <a:lnTo>
                  <a:pt x="2050" y="3234"/>
                </a:lnTo>
                <a:lnTo>
                  <a:pt x="2034" y="3249"/>
                </a:lnTo>
                <a:lnTo>
                  <a:pt x="2017" y="3262"/>
                </a:lnTo>
                <a:lnTo>
                  <a:pt x="2000" y="3274"/>
                </a:lnTo>
                <a:lnTo>
                  <a:pt x="1981" y="3282"/>
                </a:lnTo>
                <a:lnTo>
                  <a:pt x="1964" y="3289"/>
                </a:lnTo>
                <a:lnTo>
                  <a:pt x="1947" y="3295"/>
                </a:lnTo>
                <a:lnTo>
                  <a:pt x="1932" y="3299"/>
                </a:lnTo>
                <a:lnTo>
                  <a:pt x="1917" y="3301"/>
                </a:lnTo>
                <a:lnTo>
                  <a:pt x="1904" y="3303"/>
                </a:lnTo>
                <a:lnTo>
                  <a:pt x="1893" y="3304"/>
                </a:lnTo>
                <a:lnTo>
                  <a:pt x="1885" y="3305"/>
                </a:lnTo>
                <a:lnTo>
                  <a:pt x="1880" y="3305"/>
                </a:lnTo>
                <a:lnTo>
                  <a:pt x="1878" y="3305"/>
                </a:lnTo>
                <a:lnTo>
                  <a:pt x="1876" y="3305"/>
                </a:lnTo>
                <a:lnTo>
                  <a:pt x="1871" y="3305"/>
                </a:lnTo>
                <a:lnTo>
                  <a:pt x="1863" y="3304"/>
                </a:lnTo>
                <a:lnTo>
                  <a:pt x="1852" y="3303"/>
                </a:lnTo>
                <a:lnTo>
                  <a:pt x="1840" y="3301"/>
                </a:lnTo>
                <a:lnTo>
                  <a:pt x="1825" y="3299"/>
                </a:lnTo>
                <a:lnTo>
                  <a:pt x="1809" y="3295"/>
                </a:lnTo>
                <a:lnTo>
                  <a:pt x="1792" y="3289"/>
                </a:lnTo>
                <a:lnTo>
                  <a:pt x="1774" y="3282"/>
                </a:lnTo>
                <a:lnTo>
                  <a:pt x="1757" y="3274"/>
                </a:lnTo>
                <a:lnTo>
                  <a:pt x="1739" y="3262"/>
                </a:lnTo>
                <a:lnTo>
                  <a:pt x="1722" y="3249"/>
                </a:lnTo>
                <a:lnTo>
                  <a:pt x="1706" y="3234"/>
                </a:lnTo>
                <a:lnTo>
                  <a:pt x="1692" y="3216"/>
                </a:lnTo>
                <a:lnTo>
                  <a:pt x="1679" y="3196"/>
                </a:lnTo>
                <a:lnTo>
                  <a:pt x="1668" y="3171"/>
                </a:lnTo>
                <a:lnTo>
                  <a:pt x="1659" y="3144"/>
                </a:lnTo>
                <a:lnTo>
                  <a:pt x="1654" y="3114"/>
                </a:lnTo>
                <a:lnTo>
                  <a:pt x="1652" y="3079"/>
                </a:lnTo>
                <a:lnTo>
                  <a:pt x="1652" y="1728"/>
                </a:lnTo>
                <a:lnTo>
                  <a:pt x="1655" y="1693"/>
                </a:lnTo>
                <a:lnTo>
                  <a:pt x="1664" y="1660"/>
                </a:lnTo>
                <a:lnTo>
                  <a:pt x="1676" y="1629"/>
                </a:lnTo>
                <a:lnTo>
                  <a:pt x="1693" y="1601"/>
                </a:lnTo>
                <a:lnTo>
                  <a:pt x="1713" y="1575"/>
                </a:lnTo>
                <a:lnTo>
                  <a:pt x="1737" y="1552"/>
                </a:lnTo>
                <a:lnTo>
                  <a:pt x="1764" y="1534"/>
                </a:lnTo>
                <a:lnTo>
                  <a:pt x="1794" y="1520"/>
                </a:lnTo>
                <a:lnTo>
                  <a:pt x="1776" y="1488"/>
                </a:lnTo>
                <a:lnTo>
                  <a:pt x="1759" y="1452"/>
                </a:lnTo>
                <a:lnTo>
                  <a:pt x="1743" y="1410"/>
                </a:lnTo>
                <a:lnTo>
                  <a:pt x="1727" y="1364"/>
                </a:lnTo>
                <a:lnTo>
                  <a:pt x="1713" y="1315"/>
                </a:lnTo>
                <a:lnTo>
                  <a:pt x="1666" y="1291"/>
                </a:lnTo>
                <a:lnTo>
                  <a:pt x="1621" y="1263"/>
                </a:lnTo>
                <a:lnTo>
                  <a:pt x="1578" y="1228"/>
                </a:lnTo>
                <a:lnTo>
                  <a:pt x="1539" y="1190"/>
                </a:lnTo>
                <a:lnTo>
                  <a:pt x="1503" y="1146"/>
                </a:lnTo>
                <a:lnTo>
                  <a:pt x="1469" y="1100"/>
                </a:lnTo>
                <a:lnTo>
                  <a:pt x="1440" y="1048"/>
                </a:lnTo>
                <a:lnTo>
                  <a:pt x="1414" y="993"/>
                </a:lnTo>
                <a:lnTo>
                  <a:pt x="1392" y="936"/>
                </a:lnTo>
                <a:lnTo>
                  <a:pt x="1375" y="874"/>
                </a:lnTo>
                <a:lnTo>
                  <a:pt x="1363" y="810"/>
                </a:lnTo>
                <a:lnTo>
                  <a:pt x="1355" y="744"/>
                </a:lnTo>
                <a:lnTo>
                  <a:pt x="1353" y="677"/>
                </a:lnTo>
                <a:lnTo>
                  <a:pt x="1355" y="612"/>
                </a:lnTo>
                <a:lnTo>
                  <a:pt x="1362" y="548"/>
                </a:lnTo>
                <a:lnTo>
                  <a:pt x="1373" y="487"/>
                </a:lnTo>
                <a:lnTo>
                  <a:pt x="1389" y="429"/>
                </a:lnTo>
                <a:lnTo>
                  <a:pt x="1408" y="372"/>
                </a:lnTo>
                <a:lnTo>
                  <a:pt x="1432" y="318"/>
                </a:lnTo>
                <a:lnTo>
                  <a:pt x="1459" y="269"/>
                </a:lnTo>
                <a:lnTo>
                  <a:pt x="1489" y="221"/>
                </a:lnTo>
                <a:lnTo>
                  <a:pt x="1523" y="179"/>
                </a:lnTo>
                <a:lnTo>
                  <a:pt x="1559" y="139"/>
                </a:lnTo>
                <a:lnTo>
                  <a:pt x="1599" y="105"/>
                </a:lnTo>
                <a:lnTo>
                  <a:pt x="1640" y="74"/>
                </a:lnTo>
                <a:lnTo>
                  <a:pt x="1684" y="49"/>
                </a:lnTo>
                <a:lnTo>
                  <a:pt x="1729" y="29"/>
                </a:lnTo>
                <a:lnTo>
                  <a:pt x="1777" y="14"/>
                </a:lnTo>
                <a:lnTo>
                  <a:pt x="1827" y="4"/>
                </a:lnTo>
                <a:lnTo>
                  <a:pt x="1877" y="0"/>
                </a:lnTo>
                <a:close/>
                <a:moveTo>
                  <a:pt x="0" y="0"/>
                </a:moveTo>
                <a:lnTo>
                  <a:pt x="150" y="0"/>
                </a:lnTo>
                <a:lnTo>
                  <a:pt x="150" y="602"/>
                </a:lnTo>
                <a:lnTo>
                  <a:pt x="301" y="602"/>
                </a:lnTo>
                <a:lnTo>
                  <a:pt x="301" y="0"/>
                </a:lnTo>
                <a:lnTo>
                  <a:pt x="451" y="0"/>
                </a:lnTo>
                <a:lnTo>
                  <a:pt x="451" y="602"/>
                </a:lnTo>
                <a:lnTo>
                  <a:pt x="601" y="602"/>
                </a:lnTo>
                <a:lnTo>
                  <a:pt x="601" y="0"/>
                </a:lnTo>
                <a:lnTo>
                  <a:pt x="751" y="0"/>
                </a:lnTo>
                <a:lnTo>
                  <a:pt x="751" y="902"/>
                </a:lnTo>
                <a:lnTo>
                  <a:pt x="748" y="932"/>
                </a:lnTo>
                <a:lnTo>
                  <a:pt x="739" y="960"/>
                </a:lnTo>
                <a:lnTo>
                  <a:pt x="726" y="985"/>
                </a:lnTo>
                <a:lnTo>
                  <a:pt x="707" y="1007"/>
                </a:lnTo>
                <a:lnTo>
                  <a:pt x="684" y="1027"/>
                </a:lnTo>
                <a:lnTo>
                  <a:pt x="659" y="1040"/>
                </a:lnTo>
                <a:lnTo>
                  <a:pt x="631" y="1049"/>
                </a:lnTo>
                <a:lnTo>
                  <a:pt x="601" y="1052"/>
                </a:lnTo>
                <a:lnTo>
                  <a:pt x="601" y="3079"/>
                </a:lnTo>
                <a:lnTo>
                  <a:pt x="598" y="3117"/>
                </a:lnTo>
                <a:lnTo>
                  <a:pt x="589" y="3151"/>
                </a:lnTo>
                <a:lnTo>
                  <a:pt x="576" y="3184"/>
                </a:lnTo>
                <a:lnTo>
                  <a:pt x="558" y="3213"/>
                </a:lnTo>
                <a:lnTo>
                  <a:pt x="535" y="3239"/>
                </a:lnTo>
                <a:lnTo>
                  <a:pt x="509" y="3261"/>
                </a:lnTo>
                <a:lnTo>
                  <a:pt x="479" y="3280"/>
                </a:lnTo>
                <a:lnTo>
                  <a:pt x="447" y="3294"/>
                </a:lnTo>
                <a:lnTo>
                  <a:pt x="412" y="3302"/>
                </a:lnTo>
                <a:lnTo>
                  <a:pt x="376" y="3305"/>
                </a:lnTo>
                <a:lnTo>
                  <a:pt x="339" y="3302"/>
                </a:lnTo>
                <a:lnTo>
                  <a:pt x="305" y="3294"/>
                </a:lnTo>
                <a:lnTo>
                  <a:pt x="272" y="3280"/>
                </a:lnTo>
                <a:lnTo>
                  <a:pt x="242" y="3261"/>
                </a:lnTo>
                <a:lnTo>
                  <a:pt x="216" y="3239"/>
                </a:lnTo>
                <a:lnTo>
                  <a:pt x="193" y="3213"/>
                </a:lnTo>
                <a:lnTo>
                  <a:pt x="175" y="3184"/>
                </a:lnTo>
                <a:lnTo>
                  <a:pt x="162" y="3151"/>
                </a:lnTo>
                <a:lnTo>
                  <a:pt x="153" y="3117"/>
                </a:lnTo>
                <a:lnTo>
                  <a:pt x="150" y="3079"/>
                </a:lnTo>
                <a:lnTo>
                  <a:pt x="150" y="1052"/>
                </a:lnTo>
                <a:lnTo>
                  <a:pt x="120" y="1049"/>
                </a:lnTo>
                <a:lnTo>
                  <a:pt x="92" y="1040"/>
                </a:lnTo>
                <a:lnTo>
                  <a:pt x="67" y="1027"/>
                </a:lnTo>
                <a:lnTo>
                  <a:pt x="45" y="1007"/>
                </a:lnTo>
                <a:lnTo>
                  <a:pt x="25" y="985"/>
                </a:lnTo>
                <a:lnTo>
                  <a:pt x="12" y="960"/>
                </a:lnTo>
                <a:lnTo>
                  <a:pt x="3" y="932"/>
                </a:lnTo>
                <a:lnTo>
                  <a:pt x="0" y="902"/>
                </a:lnTo>
                <a:lnTo>
                  <a:pt x="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1859889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sp>
        <p:nvSpPr>
          <p:cNvPr id="7" name="TextBox 6"/>
          <p:cNvSpPr txBox="1"/>
          <p:nvPr/>
        </p:nvSpPr>
        <p:spPr>
          <a:xfrm>
            <a:off x="453195" y="167927"/>
            <a:ext cx="5715000"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sometimes </a:t>
            </a:r>
            <a:endParaRPr lang="en-US" sz="2800" kern="1200" dirty="0">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1189295129"/>
              </p:ext>
            </p:extLst>
          </p:nvPr>
        </p:nvGraphicFramePr>
        <p:xfrm>
          <a:off x="2590800" y="1728914"/>
          <a:ext cx="6096000" cy="3855720"/>
        </p:xfrm>
        <a:graphic>
          <a:graphicData uri="http://schemas.openxmlformats.org/drawingml/2006/table">
            <a:tbl>
              <a:tblPr firstRow="1" bandRow="1">
                <a:tableStyleId>{2D5ABB26-0587-4C30-8999-92F81FD0307C}</a:tableStyleId>
              </a:tblPr>
              <a:tblGrid>
                <a:gridCol w="4800600"/>
                <a:gridCol w="1295400"/>
              </a:tblGrid>
              <a:tr h="370840">
                <a:tc gridSpan="2">
                  <a:txBody>
                    <a:bodyPr/>
                    <a:lstStyle/>
                    <a:p>
                      <a:pPr algn="l"/>
                      <a:r>
                        <a:rPr lang="en-US" sz="2800" kern="1200" dirty="0" smtClean="0">
                          <a:solidFill>
                            <a:schemeClr val="tx1"/>
                          </a:solidFill>
                          <a:latin typeface="Arial Black" panose="020B0A04020102020204" pitchFamily="34" charset="0"/>
                          <a:ea typeface="+mn-ea"/>
                          <a:cs typeface="+mn-cs"/>
                        </a:rPr>
                        <a:t>Coffee</a:t>
                      </a:r>
                      <a:endParaRPr lang="en-US" sz="2800" kern="1200" dirty="0">
                        <a:solidFill>
                          <a:schemeClr val="tx1"/>
                        </a:solidFill>
                        <a:latin typeface="Arial Black" panose="020B0A04020102020204" pitchFamily="34" charset="0"/>
                        <a:ea typeface="+mn-ea"/>
                        <a:cs typeface="+mn-cs"/>
                      </a:endParaRPr>
                    </a:p>
                  </a:txBody>
                  <a:tcPr/>
                </a:tc>
                <a:tc hMerge="1">
                  <a:txBody>
                    <a:bodyPr/>
                    <a:lstStyle/>
                    <a:p>
                      <a:endParaRPr lang="en-US" dirty="0"/>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Daily expense: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a:t>
                      </a:r>
                      <a:r>
                        <a:rPr lang="en-US" dirty="0" smtClean="0">
                          <a:solidFill>
                            <a:schemeClr val="bg1"/>
                          </a:solidFill>
                          <a:latin typeface="Arial" panose="020B0604020202020204" pitchFamily="34" charset="0"/>
                          <a:cs typeface="Arial" panose="020B0604020202020204" pitchFamily="34" charset="0"/>
                        </a:rPr>
                        <a:t> 00,00</a:t>
                      </a:r>
                      <a:r>
                        <a:rPr lang="en-US" dirty="0" smtClean="0">
                          <a:solidFill>
                            <a:srgbClr val="000000"/>
                          </a:solidFill>
                          <a:latin typeface="Arial" panose="020B0604020202020204" pitchFamily="34" charset="0"/>
                          <a:cs typeface="Arial" panose="020B0604020202020204" pitchFamily="34" charset="0"/>
                        </a:rPr>
                        <a:t>3</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spent by retirement:</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$ 41,259</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earned by retirement if invested: </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$ 84,784</a:t>
                      </a:r>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endParaRPr lang="en-US" dirty="0">
                        <a:solidFill>
                          <a:srgbClr val="000000"/>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pPr algn="l"/>
                      <a:r>
                        <a:rPr lang="en-US" dirty="0" smtClean="0">
                          <a:solidFill>
                            <a:schemeClr val="tx1"/>
                          </a:solidFill>
                          <a:latin typeface="Arial" panose="020B0604020202020204" pitchFamily="34" charset="0"/>
                          <a:cs typeface="Arial" panose="020B0604020202020204" pitchFamily="34" charset="0"/>
                        </a:rPr>
                        <a:t>Assumptions</a:t>
                      </a:r>
                      <a:endParaRPr lang="en-US"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timeline: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25 years</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age: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65</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Rate of return: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Annual inflation: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3.25%</a:t>
                      </a:r>
                      <a:endParaRPr lang="en-US" dirty="0">
                        <a:solidFill>
                          <a:srgbClr val="000000"/>
                        </a:solidFill>
                        <a:latin typeface="Arial" panose="020B0604020202020204" pitchFamily="34" charset="0"/>
                        <a:cs typeface="Arial" panose="020B0604020202020204" pitchFamily="34" charset="0"/>
                      </a:endParaRPr>
                    </a:p>
                  </a:txBody>
                  <a:tcPr/>
                </a:tc>
              </a:tr>
            </a:tbl>
          </a:graphicData>
        </a:graphic>
      </p:graphicFrame>
      <p:sp>
        <p:nvSpPr>
          <p:cNvPr id="12" name="Rectangle 11">
            <a:hlinkClick r:id="rId3" action="ppaction://hlinksldjump"/>
          </p:cNvPr>
          <p:cNvSpPr/>
          <p:nvPr/>
        </p:nvSpPr>
        <p:spPr>
          <a:xfrm>
            <a:off x="557461" y="1850834"/>
            <a:ext cx="1760671" cy="1760214"/>
          </a:xfrm>
          <a:prstGeom prst="rect">
            <a:avLst/>
          </a:prstGeom>
          <a:solidFill>
            <a:schemeClr val="bg1">
              <a:lumMod val="65000"/>
            </a:schemeClr>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13" name="Freeform 18">
            <a:hlinkClick r:id="rId3" action="ppaction://hlinksldjump"/>
          </p:cNvPr>
          <p:cNvSpPr>
            <a:spLocks noEditPoints="1"/>
          </p:cNvSpPr>
          <p:nvPr/>
        </p:nvSpPr>
        <p:spPr bwMode="auto">
          <a:xfrm>
            <a:off x="954315" y="2256624"/>
            <a:ext cx="939800" cy="854075"/>
          </a:xfrm>
          <a:custGeom>
            <a:avLst/>
            <a:gdLst>
              <a:gd name="T0" fmla="*/ 3536 w 3552"/>
              <a:gd name="T1" fmla="*/ 2972 h 3231"/>
              <a:gd name="T2" fmla="*/ 3431 w 3552"/>
              <a:gd name="T3" fmla="*/ 3121 h 3231"/>
              <a:gd name="T4" fmla="*/ 3278 w 3552"/>
              <a:gd name="T5" fmla="*/ 3220 h 3231"/>
              <a:gd name="T6" fmla="*/ 274 w 3552"/>
              <a:gd name="T7" fmla="*/ 3221 h 3231"/>
              <a:gd name="T8" fmla="*/ 121 w 3552"/>
              <a:gd name="T9" fmla="*/ 3128 h 3231"/>
              <a:gd name="T10" fmla="*/ 16 w 3552"/>
              <a:gd name="T11" fmla="*/ 2988 h 3231"/>
              <a:gd name="T12" fmla="*/ 2906 w 3552"/>
              <a:gd name="T13" fmla="*/ 809 h 3231"/>
              <a:gd name="T14" fmla="*/ 3138 w 3552"/>
              <a:gd name="T15" fmla="*/ 1021 h 3231"/>
              <a:gd name="T16" fmla="*/ 3394 w 3552"/>
              <a:gd name="T17" fmla="*/ 1240 h 3231"/>
              <a:gd name="T18" fmla="*/ 3534 w 3552"/>
              <a:gd name="T19" fmla="*/ 1534 h 3231"/>
              <a:gd name="T20" fmla="*/ 3529 w 3552"/>
              <a:gd name="T21" fmla="*/ 1860 h 3231"/>
              <a:gd name="T22" fmla="*/ 3385 w 3552"/>
              <a:gd name="T23" fmla="*/ 2136 h 3231"/>
              <a:gd name="T24" fmla="*/ 3132 w 3552"/>
              <a:gd name="T25" fmla="*/ 2328 h 3231"/>
              <a:gd name="T26" fmla="*/ 3039 w 3552"/>
              <a:gd name="T27" fmla="*/ 2093 h 3231"/>
              <a:gd name="T28" fmla="*/ 3226 w 3552"/>
              <a:gd name="T29" fmla="*/ 1931 h 3231"/>
              <a:gd name="T30" fmla="*/ 3299 w 3552"/>
              <a:gd name="T31" fmla="*/ 1696 h 3231"/>
              <a:gd name="T32" fmla="*/ 3238 w 3552"/>
              <a:gd name="T33" fmla="*/ 1455 h 3231"/>
              <a:gd name="T34" fmla="*/ 3059 w 3552"/>
              <a:gd name="T35" fmla="*/ 1266 h 3231"/>
              <a:gd name="T36" fmla="*/ 2902 w 3552"/>
              <a:gd name="T37" fmla="*/ 1916 h 3231"/>
              <a:gd name="T38" fmla="*/ 2775 w 3552"/>
              <a:gd name="T39" fmla="*/ 2281 h 3231"/>
              <a:gd name="T40" fmla="*/ 2507 w 3552"/>
              <a:gd name="T41" fmla="*/ 2571 h 3231"/>
              <a:gd name="T42" fmla="*/ 2152 w 3552"/>
              <a:gd name="T43" fmla="*/ 2731 h 3231"/>
              <a:gd name="T44" fmla="*/ 1278 w 3552"/>
              <a:gd name="T45" fmla="*/ 2733 h 3231"/>
              <a:gd name="T46" fmla="*/ 882 w 3552"/>
              <a:gd name="T47" fmla="*/ 2592 h 3231"/>
              <a:gd name="T48" fmla="*/ 571 w 3552"/>
              <a:gd name="T49" fmla="*/ 2323 h 3231"/>
              <a:gd name="T50" fmla="*/ 375 w 3552"/>
              <a:gd name="T51" fmla="*/ 1957 h 3231"/>
              <a:gd name="T52" fmla="*/ 323 w 3552"/>
              <a:gd name="T53" fmla="*/ 809 h 3231"/>
              <a:gd name="T54" fmla="*/ 940 w 3552"/>
              <a:gd name="T55" fmla="*/ 97 h 3231"/>
              <a:gd name="T56" fmla="*/ 1025 w 3552"/>
              <a:gd name="T57" fmla="*/ 162 h 3231"/>
              <a:gd name="T58" fmla="*/ 1189 w 3552"/>
              <a:gd name="T59" fmla="*/ 189 h 3231"/>
              <a:gd name="T60" fmla="*/ 1400 w 3552"/>
              <a:gd name="T61" fmla="*/ 196 h 3231"/>
              <a:gd name="T62" fmla="*/ 1628 w 3552"/>
              <a:gd name="T63" fmla="*/ 204 h 3231"/>
              <a:gd name="T64" fmla="*/ 1844 w 3552"/>
              <a:gd name="T65" fmla="*/ 233 h 3231"/>
              <a:gd name="T66" fmla="*/ 2015 w 3552"/>
              <a:gd name="T67" fmla="*/ 303 h 3231"/>
              <a:gd name="T68" fmla="*/ 2098 w 3552"/>
              <a:gd name="T69" fmla="*/ 411 h 3231"/>
              <a:gd name="T70" fmla="*/ 2046 w 3552"/>
              <a:gd name="T71" fmla="*/ 497 h 3231"/>
              <a:gd name="T72" fmla="*/ 1902 w 3552"/>
              <a:gd name="T73" fmla="*/ 561 h 3231"/>
              <a:gd name="T74" fmla="*/ 1716 w 3552"/>
              <a:gd name="T75" fmla="*/ 605 h 3231"/>
              <a:gd name="T76" fmla="*/ 1538 w 3552"/>
              <a:gd name="T77" fmla="*/ 632 h 3231"/>
              <a:gd name="T78" fmla="*/ 1414 w 3552"/>
              <a:gd name="T79" fmla="*/ 645 h 3231"/>
              <a:gd name="T80" fmla="*/ 1462 w 3552"/>
              <a:gd name="T81" fmla="*/ 629 h 3231"/>
              <a:gd name="T82" fmla="*/ 1568 w 3552"/>
              <a:gd name="T83" fmla="*/ 547 h 3231"/>
              <a:gd name="T84" fmla="*/ 1604 w 3552"/>
              <a:gd name="T85" fmla="*/ 444 h 3231"/>
              <a:gd name="T86" fmla="*/ 1510 w 3552"/>
              <a:gd name="T87" fmla="*/ 412 h 3231"/>
              <a:gd name="T88" fmla="*/ 1335 w 3552"/>
              <a:gd name="T89" fmla="*/ 408 h 3231"/>
              <a:gd name="T90" fmla="*/ 1120 w 3552"/>
              <a:gd name="T91" fmla="*/ 407 h 3231"/>
              <a:gd name="T92" fmla="*/ 904 w 3552"/>
              <a:gd name="T93" fmla="*/ 386 h 3231"/>
              <a:gd name="T94" fmla="*/ 727 w 3552"/>
              <a:gd name="T95" fmla="*/ 323 h 3231"/>
              <a:gd name="T96" fmla="*/ 646 w 3552"/>
              <a:gd name="T97" fmla="*/ 221 h 3231"/>
              <a:gd name="T98" fmla="*/ 694 w 3552"/>
              <a:gd name="T99" fmla="*/ 129 h 3231"/>
              <a:gd name="T100" fmla="*/ 806 w 3552"/>
              <a:gd name="T101" fmla="*/ 58 h 3231"/>
              <a:gd name="T102" fmla="*/ 912 w 3552"/>
              <a:gd name="T103" fmla="*/ 12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2" h="3231">
                <a:moveTo>
                  <a:pt x="0" y="2908"/>
                </a:moveTo>
                <a:lnTo>
                  <a:pt x="3552" y="2908"/>
                </a:lnTo>
                <a:lnTo>
                  <a:pt x="3547" y="2913"/>
                </a:lnTo>
                <a:lnTo>
                  <a:pt x="3545" y="2941"/>
                </a:lnTo>
                <a:lnTo>
                  <a:pt x="3536" y="2972"/>
                </a:lnTo>
                <a:lnTo>
                  <a:pt x="3522" y="3002"/>
                </a:lnTo>
                <a:lnTo>
                  <a:pt x="3505" y="3032"/>
                </a:lnTo>
                <a:lnTo>
                  <a:pt x="3483" y="3064"/>
                </a:lnTo>
                <a:lnTo>
                  <a:pt x="3458" y="3093"/>
                </a:lnTo>
                <a:lnTo>
                  <a:pt x="3431" y="3121"/>
                </a:lnTo>
                <a:lnTo>
                  <a:pt x="3402" y="3147"/>
                </a:lnTo>
                <a:lnTo>
                  <a:pt x="3372" y="3170"/>
                </a:lnTo>
                <a:lnTo>
                  <a:pt x="3340" y="3191"/>
                </a:lnTo>
                <a:lnTo>
                  <a:pt x="3309" y="3207"/>
                </a:lnTo>
                <a:lnTo>
                  <a:pt x="3278" y="3220"/>
                </a:lnTo>
                <a:lnTo>
                  <a:pt x="3248" y="3229"/>
                </a:lnTo>
                <a:lnTo>
                  <a:pt x="3219" y="3231"/>
                </a:lnTo>
                <a:lnTo>
                  <a:pt x="333" y="3231"/>
                </a:lnTo>
                <a:lnTo>
                  <a:pt x="305" y="3229"/>
                </a:lnTo>
                <a:lnTo>
                  <a:pt x="274" y="3221"/>
                </a:lnTo>
                <a:lnTo>
                  <a:pt x="243" y="3209"/>
                </a:lnTo>
                <a:lnTo>
                  <a:pt x="212" y="3194"/>
                </a:lnTo>
                <a:lnTo>
                  <a:pt x="180" y="3175"/>
                </a:lnTo>
                <a:lnTo>
                  <a:pt x="150" y="3153"/>
                </a:lnTo>
                <a:lnTo>
                  <a:pt x="121" y="3128"/>
                </a:lnTo>
                <a:lnTo>
                  <a:pt x="94" y="3102"/>
                </a:lnTo>
                <a:lnTo>
                  <a:pt x="69" y="3074"/>
                </a:lnTo>
                <a:lnTo>
                  <a:pt x="48" y="3046"/>
                </a:lnTo>
                <a:lnTo>
                  <a:pt x="29" y="3017"/>
                </a:lnTo>
                <a:lnTo>
                  <a:pt x="16" y="2988"/>
                </a:lnTo>
                <a:lnTo>
                  <a:pt x="8" y="2959"/>
                </a:lnTo>
                <a:lnTo>
                  <a:pt x="4" y="2931"/>
                </a:lnTo>
                <a:lnTo>
                  <a:pt x="0" y="2908"/>
                </a:lnTo>
                <a:close/>
                <a:moveTo>
                  <a:pt x="323" y="809"/>
                </a:moveTo>
                <a:lnTo>
                  <a:pt x="2906" y="809"/>
                </a:lnTo>
                <a:lnTo>
                  <a:pt x="2906" y="934"/>
                </a:lnTo>
                <a:lnTo>
                  <a:pt x="2940" y="943"/>
                </a:lnTo>
                <a:lnTo>
                  <a:pt x="3010" y="963"/>
                </a:lnTo>
                <a:lnTo>
                  <a:pt x="3076" y="990"/>
                </a:lnTo>
                <a:lnTo>
                  <a:pt x="3138" y="1021"/>
                </a:lnTo>
                <a:lnTo>
                  <a:pt x="3198" y="1057"/>
                </a:lnTo>
                <a:lnTo>
                  <a:pt x="3254" y="1097"/>
                </a:lnTo>
                <a:lnTo>
                  <a:pt x="3305" y="1141"/>
                </a:lnTo>
                <a:lnTo>
                  <a:pt x="3352" y="1189"/>
                </a:lnTo>
                <a:lnTo>
                  <a:pt x="3394" y="1240"/>
                </a:lnTo>
                <a:lnTo>
                  <a:pt x="3433" y="1294"/>
                </a:lnTo>
                <a:lnTo>
                  <a:pt x="3466" y="1351"/>
                </a:lnTo>
                <a:lnTo>
                  <a:pt x="3494" y="1409"/>
                </a:lnTo>
                <a:lnTo>
                  <a:pt x="3516" y="1471"/>
                </a:lnTo>
                <a:lnTo>
                  <a:pt x="3534" y="1534"/>
                </a:lnTo>
                <a:lnTo>
                  <a:pt x="3546" y="1597"/>
                </a:lnTo>
                <a:lnTo>
                  <a:pt x="3551" y="1662"/>
                </a:lnTo>
                <a:lnTo>
                  <a:pt x="3550" y="1728"/>
                </a:lnTo>
                <a:lnTo>
                  <a:pt x="3543" y="1794"/>
                </a:lnTo>
                <a:lnTo>
                  <a:pt x="3529" y="1860"/>
                </a:lnTo>
                <a:lnTo>
                  <a:pt x="3511" y="1920"/>
                </a:lnTo>
                <a:lnTo>
                  <a:pt x="3486" y="1979"/>
                </a:lnTo>
                <a:lnTo>
                  <a:pt x="3457" y="2035"/>
                </a:lnTo>
                <a:lnTo>
                  <a:pt x="3424" y="2088"/>
                </a:lnTo>
                <a:lnTo>
                  <a:pt x="3385" y="2136"/>
                </a:lnTo>
                <a:lnTo>
                  <a:pt x="3343" y="2183"/>
                </a:lnTo>
                <a:lnTo>
                  <a:pt x="3295" y="2225"/>
                </a:lnTo>
                <a:lnTo>
                  <a:pt x="3244" y="2263"/>
                </a:lnTo>
                <a:lnTo>
                  <a:pt x="3190" y="2297"/>
                </a:lnTo>
                <a:lnTo>
                  <a:pt x="3132" y="2328"/>
                </a:lnTo>
                <a:lnTo>
                  <a:pt x="3070" y="2353"/>
                </a:lnTo>
                <a:lnTo>
                  <a:pt x="3007" y="2373"/>
                </a:lnTo>
                <a:lnTo>
                  <a:pt x="2940" y="2131"/>
                </a:lnTo>
                <a:lnTo>
                  <a:pt x="2991" y="2115"/>
                </a:lnTo>
                <a:lnTo>
                  <a:pt x="3039" y="2093"/>
                </a:lnTo>
                <a:lnTo>
                  <a:pt x="3083" y="2068"/>
                </a:lnTo>
                <a:lnTo>
                  <a:pt x="3126" y="2039"/>
                </a:lnTo>
                <a:lnTo>
                  <a:pt x="3162" y="2007"/>
                </a:lnTo>
                <a:lnTo>
                  <a:pt x="3196" y="1970"/>
                </a:lnTo>
                <a:lnTo>
                  <a:pt x="3226" y="1931"/>
                </a:lnTo>
                <a:lnTo>
                  <a:pt x="3251" y="1889"/>
                </a:lnTo>
                <a:lnTo>
                  <a:pt x="3270" y="1844"/>
                </a:lnTo>
                <a:lnTo>
                  <a:pt x="3285" y="1797"/>
                </a:lnTo>
                <a:lnTo>
                  <a:pt x="3296" y="1746"/>
                </a:lnTo>
                <a:lnTo>
                  <a:pt x="3299" y="1696"/>
                </a:lnTo>
                <a:lnTo>
                  <a:pt x="3298" y="1646"/>
                </a:lnTo>
                <a:lnTo>
                  <a:pt x="3291" y="1596"/>
                </a:lnTo>
                <a:lnTo>
                  <a:pt x="3278" y="1548"/>
                </a:lnTo>
                <a:lnTo>
                  <a:pt x="3261" y="1500"/>
                </a:lnTo>
                <a:lnTo>
                  <a:pt x="3238" y="1455"/>
                </a:lnTo>
                <a:lnTo>
                  <a:pt x="3210" y="1411"/>
                </a:lnTo>
                <a:lnTo>
                  <a:pt x="3178" y="1370"/>
                </a:lnTo>
                <a:lnTo>
                  <a:pt x="3142" y="1333"/>
                </a:lnTo>
                <a:lnTo>
                  <a:pt x="3102" y="1297"/>
                </a:lnTo>
                <a:lnTo>
                  <a:pt x="3059" y="1266"/>
                </a:lnTo>
                <a:lnTo>
                  <a:pt x="3011" y="1238"/>
                </a:lnTo>
                <a:lnTo>
                  <a:pt x="2960" y="1214"/>
                </a:lnTo>
                <a:lnTo>
                  <a:pt x="2906" y="1194"/>
                </a:lnTo>
                <a:lnTo>
                  <a:pt x="2906" y="1839"/>
                </a:lnTo>
                <a:lnTo>
                  <a:pt x="2902" y="1916"/>
                </a:lnTo>
                <a:lnTo>
                  <a:pt x="2890" y="1993"/>
                </a:lnTo>
                <a:lnTo>
                  <a:pt x="2872" y="2067"/>
                </a:lnTo>
                <a:lnTo>
                  <a:pt x="2846" y="2141"/>
                </a:lnTo>
                <a:lnTo>
                  <a:pt x="2812" y="2212"/>
                </a:lnTo>
                <a:lnTo>
                  <a:pt x="2775" y="2281"/>
                </a:lnTo>
                <a:lnTo>
                  <a:pt x="2730" y="2346"/>
                </a:lnTo>
                <a:lnTo>
                  <a:pt x="2681" y="2409"/>
                </a:lnTo>
                <a:lnTo>
                  <a:pt x="2627" y="2467"/>
                </a:lnTo>
                <a:lnTo>
                  <a:pt x="2568" y="2521"/>
                </a:lnTo>
                <a:lnTo>
                  <a:pt x="2507" y="2571"/>
                </a:lnTo>
                <a:lnTo>
                  <a:pt x="2441" y="2615"/>
                </a:lnTo>
                <a:lnTo>
                  <a:pt x="2372" y="2653"/>
                </a:lnTo>
                <a:lnTo>
                  <a:pt x="2300" y="2685"/>
                </a:lnTo>
                <a:lnTo>
                  <a:pt x="2227" y="2711"/>
                </a:lnTo>
                <a:lnTo>
                  <a:pt x="2152" y="2731"/>
                </a:lnTo>
                <a:lnTo>
                  <a:pt x="2076" y="2743"/>
                </a:lnTo>
                <a:lnTo>
                  <a:pt x="1999" y="2747"/>
                </a:lnTo>
                <a:lnTo>
                  <a:pt x="1453" y="2747"/>
                </a:lnTo>
                <a:lnTo>
                  <a:pt x="1365" y="2744"/>
                </a:lnTo>
                <a:lnTo>
                  <a:pt x="1278" y="2733"/>
                </a:lnTo>
                <a:lnTo>
                  <a:pt x="1193" y="2717"/>
                </a:lnTo>
                <a:lnTo>
                  <a:pt x="1111" y="2694"/>
                </a:lnTo>
                <a:lnTo>
                  <a:pt x="1032" y="2666"/>
                </a:lnTo>
                <a:lnTo>
                  <a:pt x="956" y="2631"/>
                </a:lnTo>
                <a:lnTo>
                  <a:pt x="882" y="2592"/>
                </a:lnTo>
                <a:lnTo>
                  <a:pt x="812" y="2548"/>
                </a:lnTo>
                <a:lnTo>
                  <a:pt x="746" y="2498"/>
                </a:lnTo>
                <a:lnTo>
                  <a:pt x="684" y="2444"/>
                </a:lnTo>
                <a:lnTo>
                  <a:pt x="625" y="2386"/>
                </a:lnTo>
                <a:lnTo>
                  <a:pt x="571" y="2323"/>
                </a:lnTo>
                <a:lnTo>
                  <a:pt x="522" y="2257"/>
                </a:lnTo>
                <a:lnTo>
                  <a:pt x="477" y="2187"/>
                </a:lnTo>
                <a:lnTo>
                  <a:pt x="437" y="2114"/>
                </a:lnTo>
                <a:lnTo>
                  <a:pt x="404" y="2037"/>
                </a:lnTo>
                <a:lnTo>
                  <a:pt x="375" y="1957"/>
                </a:lnTo>
                <a:lnTo>
                  <a:pt x="353" y="1875"/>
                </a:lnTo>
                <a:lnTo>
                  <a:pt x="336" y="1791"/>
                </a:lnTo>
                <a:lnTo>
                  <a:pt x="326" y="1704"/>
                </a:lnTo>
                <a:lnTo>
                  <a:pt x="323" y="1616"/>
                </a:lnTo>
                <a:lnTo>
                  <a:pt x="323" y="809"/>
                </a:lnTo>
                <a:close/>
                <a:moveTo>
                  <a:pt x="946" y="0"/>
                </a:moveTo>
                <a:lnTo>
                  <a:pt x="937" y="28"/>
                </a:lnTo>
                <a:lnTo>
                  <a:pt x="933" y="54"/>
                </a:lnTo>
                <a:lnTo>
                  <a:pt x="934" y="76"/>
                </a:lnTo>
                <a:lnTo>
                  <a:pt x="940" y="97"/>
                </a:lnTo>
                <a:lnTo>
                  <a:pt x="948" y="114"/>
                </a:lnTo>
                <a:lnTo>
                  <a:pt x="962" y="129"/>
                </a:lnTo>
                <a:lnTo>
                  <a:pt x="980" y="142"/>
                </a:lnTo>
                <a:lnTo>
                  <a:pt x="1001" y="154"/>
                </a:lnTo>
                <a:lnTo>
                  <a:pt x="1025" y="162"/>
                </a:lnTo>
                <a:lnTo>
                  <a:pt x="1053" y="171"/>
                </a:lnTo>
                <a:lnTo>
                  <a:pt x="1083" y="178"/>
                </a:lnTo>
                <a:lnTo>
                  <a:pt x="1116" y="182"/>
                </a:lnTo>
                <a:lnTo>
                  <a:pt x="1151" y="186"/>
                </a:lnTo>
                <a:lnTo>
                  <a:pt x="1189" y="189"/>
                </a:lnTo>
                <a:lnTo>
                  <a:pt x="1228" y="192"/>
                </a:lnTo>
                <a:lnTo>
                  <a:pt x="1269" y="193"/>
                </a:lnTo>
                <a:lnTo>
                  <a:pt x="1311" y="195"/>
                </a:lnTo>
                <a:lnTo>
                  <a:pt x="1355" y="195"/>
                </a:lnTo>
                <a:lnTo>
                  <a:pt x="1400" y="196"/>
                </a:lnTo>
                <a:lnTo>
                  <a:pt x="1445" y="197"/>
                </a:lnTo>
                <a:lnTo>
                  <a:pt x="1490" y="198"/>
                </a:lnTo>
                <a:lnTo>
                  <a:pt x="1537" y="199"/>
                </a:lnTo>
                <a:lnTo>
                  <a:pt x="1582" y="201"/>
                </a:lnTo>
                <a:lnTo>
                  <a:pt x="1628" y="204"/>
                </a:lnTo>
                <a:lnTo>
                  <a:pt x="1673" y="207"/>
                </a:lnTo>
                <a:lnTo>
                  <a:pt x="1717" y="211"/>
                </a:lnTo>
                <a:lnTo>
                  <a:pt x="1760" y="218"/>
                </a:lnTo>
                <a:lnTo>
                  <a:pt x="1803" y="224"/>
                </a:lnTo>
                <a:lnTo>
                  <a:pt x="1844" y="233"/>
                </a:lnTo>
                <a:lnTo>
                  <a:pt x="1882" y="242"/>
                </a:lnTo>
                <a:lnTo>
                  <a:pt x="1919" y="254"/>
                </a:lnTo>
                <a:lnTo>
                  <a:pt x="1954" y="268"/>
                </a:lnTo>
                <a:lnTo>
                  <a:pt x="1986" y="285"/>
                </a:lnTo>
                <a:lnTo>
                  <a:pt x="2015" y="303"/>
                </a:lnTo>
                <a:lnTo>
                  <a:pt x="2042" y="323"/>
                </a:lnTo>
                <a:lnTo>
                  <a:pt x="2066" y="347"/>
                </a:lnTo>
                <a:lnTo>
                  <a:pt x="2083" y="370"/>
                </a:lnTo>
                <a:lnTo>
                  <a:pt x="2094" y="390"/>
                </a:lnTo>
                <a:lnTo>
                  <a:pt x="2098" y="411"/>
                </a:lnTo>
                <a:lnTo>
                  <a:pt x="2097" y="430"/>
                </a:lnTo>
                <a:lnTo>
                  <a:pt x="2092" y="449"/>
                </a:lnTo>
                <a:lnTo>
                  <a:pt x="2080" y="465"/>
                </a:lnTo>
                <a:lnTo>
                  <a:pt x="2065" y="482"/>
                </a:lnTo>
                <a:lnTo>
                  <a:pt x="2046" y="497"/>
                </a:lnTo>
                <a:lnTo>
                  <a:pt x="2023" y="511"/>
                </a:lnTo>
                <a:lnTo>
                  <a:pt x="1997" y="525"/>
                </a:lnTo>
                <a:lnTo>
                  <a:pt x="1968" y="538"/>
                </a:lnTo>
                <a:lnTo>
                  <a:pt x="1936" y="550"/>
                </a:lnTo>
                <a:lnTo>
                  <a:pt x="1902" y="561"/>
                </a:lnTo>
                <a:lnTo>
                  <a:pt x="1867" y="571"/>
                </a:lnTo>
                <a:lnTo>
                  <a:pt x="1831" y="581"/>
                </a:lnTo>
                <a:lnTo>
                  <a:pt x="1793" y="589"/>
                </a:lnTo>
                <a:lnTo>
                  <a:pt x="1755" y="598"/>
                </a:lnTo>
                <a:lnTo>
                  <a:pt x="1716" y="605"/>
                </a:lnTo>
                <a:lnTo>
                  <a:pt x="1678" y="612"/>
                </a:lnTo>
                <a:lnTo>
                  <a:pt x="1642" y="618"/>
                </a:lnTo>
                <a:lnTo>
                  <a:pt x="1605" y="624"/>
                </a:lnTo>
                <a:lnTo>
                  <a:pt x="1570" y="628"/>
                </a:lnTo>
                <a:lnTo>
                  <a:pt x="1538" y="632"/>
                </a:lnTo>
                <a:lnTo>
                  <a:pt x="1507" y="636"/>
                </a:lnTo>
                <a:lnTo>
                  <a:pt x="1479" y="639"/>
                </a:lnTo>
                <a:lnTo>
                  <a:pt x="1454" y="642"/>
                </a:lnTo>
                <a:lnTo>
                  <a:pt x="1432" y="644"/>
                </a:lnTo>
                <a:lnTo>
                  <a:pt x="1414" y="645"/>
                </a:lnTo>
                <a:lnTo>
                  <a:pt x="1400" y="647"/>
                </a:lnTo>
                <a:lnTo>
                  <a:pt x="1412" y="644"/>
                </a:lnTo>
                <a:lnTo>
                  <a:pt x="1427" y="641"/>
                </a:lnTo>
                <a:lnTo>
                  <a:pt x="1444" y="637"/>
                </a:lnTo>
                <a:lnTo>
                  <a:pt x="1462" y="629"/>
                </a:lnTo>
                <a:lnTo>
                  <a:pt x="1483" y="619"/>
                </a:lnTo>
                <a:lnTo>
                  <a:pt x="1504" y="607"/>
                </a:lnTo>
                <a:lnTo>
                  <a:pt x="1526" y="590"/>
                </a:lnTo>
                <a:lnTo>
                  <a:pt x="1548" y="571"/>
                </a:lnTo>
                <a:lnTo>
                  <a:pt x="1568" y="547"/>
                </a:lnTo>
                <a:lnTo>
                  <a:pt x="1588" y="518"/>
                </a:lnTo>
                <a:lnTo>
                  <a:pt x="1605" y="486"/>
                </a:lnTo>
                <a:lnTo>
                  <a:pt x="1610" y="469"/>
                </a:lnTo>
                <a:lnTo>
                  <a:pt x="1609" y="455"/>
                </a:lnTo>
                <a:lnTo>
                  <a:pt x="1604" y="444"/>
                </a:lnTo>
                <a:lnTo>
                  <a:pt x="1593" y="435"/>
                </a:lnTo>
                <a:lnTo>
                  <a:pt x="1578" y="427"/>
                </a:lnTo>
                <a:lnTo>
                  <a:pt x="1560" y="421"/>
                </a:lnTo>
                <a:lnTo>
                  <a:pt x="1536" y="416"/>
                </a:lnTo>
                <a:lnTo>
                  <a:pt x="1510" y="412"/>
                </a:lnTo>
                <a:lnTo>
                  <a:pt x="1480" y="410"/>
                </a:lnTo>
                <a:lnTo>
                  <a:pt x="1447" y="409"/>
                </a:lnTo>
                <a:lnTo>
                  <a:pt x="1412" y="408"/>
                </a:lnTo>
                <a:lnTo>
                  <a:pt x="1375" y="408"/>
                </a:lnTo>
                <a:lnTo>
                  <a:pt x="1335" y="408"/>
                </a:lnTo>
                <a:lnTo>
                  <a:pt x="1294" y="408"/>
                </a:lnTo>
                <a:lnTo>
                  <a:pt x="1252" y="409"/>
                </a:lnTo>
                <a:lnTo>
                  <a:pt x="1209" y="409"/>
                </a:lnTo>
                <a:lnTo>
                  <a:pt x="1164" y="408"/>
                </a:lnTo>
                <a:lnTo>
                  <a:pt x="1120" y="407"/>
                </a:lnTo>
                <a:lnTo>
                  <a:pt x="1076" y="406"/>
                </a:lnTo>
                <a:lnTo>
                  <a:pt x="1031" y="402"/>
                </a:lnTo>
                <a:lnTo>
                  <a:pt x="988" y="398"/>
                </a:lnTo>
                <a:lnTo>
                  <a:pt x="945" y="394"/>
                </a:lnTo>
                <a:lnTo>
                  <a:pt x="904" y="386"/>
                </a:lnTo>
                <a:lnTo>
                  <a:pt x="864" y="379"/>
                </a:lnTo>
                <a:lnTo>
                  <a:pt x="826" y="368"/>
                </a:lnTo>
                <a:lnTo>
                  <a:pt x="791" y="356"/>
                </a:lnTo>
                <a:lnTo>
                  <a:pt x="757" y="341"/>
                </a:lnTo>
                <a:lnTo>
                  <a:pt x="727" y="323"/>
                </a:lnTo>
                <a:lnTo>
                  <a:pt x="697" y="303"/>
                </a:lnTo>
                <a:lnTo>
                  <a:pt x="674" y="281"/>
                </a:lnTo>
                <a:lnTo>
                  <a:pt x="659" y="261"/>
                </a:lnTo>
                <a:lnTo>
                  <a:pt x="649" y="240"/>
                </a:lnTo>
                <a:lnTo>
                  <a:pt x="646" y="221"/>
                </a:lnTo>
                <a:lnTo>
                  <a:pt x="647" y="201"/>
                </a:lnTo>
                <a:lnTo>
                  <a:pt x="653" y="182"/>
                </a:lnTo>
                <a:lnTo>
                  <a:pt x="663" y="164"/>
                </a:lnTo>
                <a:lnTo>
                  <a:pt x="677" y="146"/>
                </a:lnTo>
                <a:lnTo>
                  <a:pt x="694" y="129"/>
                </a:lnTo>
                <a:lnTo>
                  <a:pt x="714" y="114"/>
                </a:lnTo>
                <a:lnTo>
                  <a:pt x="735" y="98"/>
                </a:lnTo>
                <a:lnTo>
                  <a:pt x="758" y="84"/>
                </a:lnTo>
                <a:lnTo>
                  <a:pt x="782" y="71"/>
                </a:lnTo>
                <a:lnTo>
                  <a:pt x="806" y="58"/>
                </a:lnTo>
                <a:lnTo>
                  <a:pt x="829" y="47"/>
                </a:lnTo>
                <a:lnTo>
                  <a:pt x="852" y="36"/>
                </a:lnTo>
                <a:lnTo>
                  <a:pt x="874" y="27"/>
                </a:lnTo>
                <a:lnTo>
                  <a:pt x="894" y="19"/>
                </a:lnTo>
                <a:lnTo>
                  <a:pt x="912" y="12"/>
                </a:lnTo>
                <a:lnTo>
                  <a:pt x="926" y="8"/>
                </a:lnTo>
                <a:lnTo>
                  <a:pt x="936" y="4"/>
                </a:lnTo>
                <a:lnTo>
                  <a:pt x="944" y="1"/>
                </a:lnTo>
                <a:lnTo>
                  <a:pt x="94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558331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action="ppaction://hlinksldjump"/>
          </p:cNvPr>
          <p:cNvSpPr/>
          <p:nvPr/>
        </p:nvSpPr>
        <p:spPr>
          <a:xfrm>
            <a:off x="0" y="0"/>
            <a:ext cx="9144000" cy="60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TextBox 5"/>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sp>
        <p:nvSpPr>
          <p:cNvPr id="7" name="TextBox 6"/>
          <p:cNvSpPr txBox="1"/>
          <p:nvPr/>
        </p:nvSpPr>
        <p:spPr>
          <a:xfrm>
            <a:off x="453195" y="167927"/>
            <a:ext cx="5715000"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sometimes </a:t>
            </a:r>
            <a:endParaRPr lang="en-US" sz="2800" kern="1200" dirty="0">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249063524"/>
              </p:ext>
            </p:extLst>
          </p:nvPr>
        </p:nvGraphicFramePr>
        <p:xfrm>
          <a:off x="2590800" y="1728914"/>
          <a:ext cx="6096000" cy="3855720"/>
        </p:xfrm>
        <a:graphic>
          <a:graphicData uri="http://schemas.openxmlformats.org/drawingml/2006/table">
            <a:tbl>
              <a:tblPr firstRow="1" bandRow="1">
                <a:tableStyleId>{2D5ABB26-0587-4C30-8999-92F81FD0307C}</a:tableStyleId>
              </a:tblPr>
              <a:tblGrid>
                <a:gridCol w="4800600"/>
                <a:gridCol w="1295400"/>
              </a:tblGrid>
              <a:tr h="370840">
                <a:tc gridSpan="2">
                  <a:txBody>
                    <a:bodyPr/>
                    <a:lstStyle/>
                    <a:p>
                      <a:pPr algn="l"/>
                      <a:r>
                        <a:rPr lang="en-US" sz="2800" kern="1200" dirty="0" smtClean="0">
                          <a:solidFill>
                            <a:schemeClr val="tx1"/>
                          </a:solidFill>
                          <a:latin typeface="Arial Black" panose="020B0A04020102020204" pitchFamily="34" charset="0"/>
                          <a:ea typeface="+mn-ea"/>
                          <a:cs typeface="+mn-cs"/>
                        </a:rPr>
                        <a:t>Movies and Entertainment</a:t>
                      </a:r>
                      <a:endParaRPr lang="en-US" sz="2800" kern="1200" dirty="0">
                        <a:solidFill>
                          <a:schemeClr val="tx1"/>
                        </a:solidFill>
                        <a:latin typeface="Arial Black" panose="020B0A04020102020204" pitchFamily="34" charset="0"/>
                        <a:ea typeface="+mn-ea"/>
                        <a:cs typeface="+mn-cs"/>
                      </a:endParaRPr>
                    </a:p>
                  </a:txBody>
                  <a:tcPr/>
                </a:tc>
                <a:tc hMerge="1">
                  <a:txBody>
                    <a:bodyPr/>
                    <a:lstStyle/>
                    <a:p>
                      <a:endParaRPr lang="en-US" dirty="0"/>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Weekly expense: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0,00</a:t>
                      </a:r>
                      <a:r>
                        <a:rPr lang="en-US" dirty="0" smtClean="0">
                          <a:solidFill>
                            <a:srgbClr val="000000"/>
                          </a:solidFill>
                          <a:latin typeface="Arial" panose="020B0604020202020204" pitchFamily="34" charset="0"/>
                          <a:cs typeface="Arial" panose="020B0604020202020204" pitchFamily="34" charset="0"/>
                        </a:rPr>
                        <a:t>25</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spent by retirement:</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48,983</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Total earned by retirement if invested: </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pPr algn="r"/>
                      <a:r>
                        <a:rPr lang="en-US" dirty="0" smtClean="0">
                          <a:solidFill>
                            <a:srgbClr val="000000"/>
                          </a:solidFill>
                          <a:latin typeface="Arial" panose="020B0604020202020204" pitchFamily="34" charset="0"/>
                          <a:cs typeface="Arial" panose="020B0604020202020204" pitchFamily="34" charset="0"/>
                        </a:rPr>
                        <a:t>$ 100,657</a:t>
                      </a:r>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endParaRPr lang="en-US" dirty="0">
                        <a:solidFill>
                          <a:srgbClr val="000000"/>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gridSpan="2">
                  <a:txBody>
                    <a:bodyPr/>
                    <a:lstStyle/>
                    <a:p>
                      <a:pPr algn="l"/>
                      <a:r>
                        <a:rPr lang="en-US" dirty="0" smtClean="0">
                          <a:solidFill>
                            <a:schemeClr val="tx1"/>
                          </a:solidFill>
                          <a:latin typeface="Arial" panose="020B0604020202020204" pitchFamily="34" charset="0"/>
                          <a:cs typeface="Arial" panose="020B0604020202020204" pitchFamily="34" charset="0"/>
                        </a:rPr>
                        <a:t>Assumptions</a:t>
                      </a:r>
                      <a:endParaRPr lang="en-US"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timeline: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25 years</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Retirement age:</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65</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Rate of return: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a:txBody>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Annual inflation:</a:t>
                      </a:r>
                      <a:endParaRPr lang="en-US" dirty="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3.25%</a:t>
                      </a:r>
                      <a:endParaRPr lang="en-US" dirty="0">
                        <a:solidFill>
                          <a:srgbClr val="000000"/>
                        </a:solidFill>
                        <a:latin typeface="Arial" panose="020B0604020202020204" pitchFamily="34" charset="0"/>
                        <a:cs typeface="Arial" panose="020B0604020202020204" pitchFamily="34" charset="0"/>
                      </a:endParaRPr>
                    </a:p>
                  </a:txBody>
                  <a:tcPr/>
                </a:tc>
              </a:tr>
            </a:tbl>
          </a:graphicData>
        </a:graphic>
      </p:graphicFrame>
      <p:sp>
        <p:nvSpPr>
          <p:cNvPr id="13" name="Rectangle 12">
            <a:hlinkClick r:id="rId3" action="ppaction://hlinksldjump"/>
          </p:cNvPr>
          <p:cNvSpPr/>
          <p:nvPr/>
        </p:nvSpPr>
        <p:spPr>
          <a:xfrm>
            <a:off x="568478" y="1853318"/>
            <a:ext cx="1760671" cy="1760214"/>
          </a:xfrm>
          <a:prstGeom prst="rect">
            <a:avLst/>
          </a:prstGeom>
          <a:solidFill>
            <a:srgbClr val="C0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14" name="Freeform 23">
            <a:hlinkClick r:id="rId3" action="ppaction://hlinksldjump"/>
          </p:cNvPr>
          <p:cNvSpPr>
            <a:spLocks noEditPoints="1"/>
          </p:cNvSpPr>
          <p:nvPr/>
        </p:nvSpPr>
        <p:spPr bwMode="auto">
          <a:xfrm>
            <a:off x="908175" y="2222881"/>
            <a:ext cx="1099014" cy="1014609"/>
          </a:xfrm>
          <a:custGeom>
            <a:avLst/>
            <a:gdLst>
              <a:gd name="T0" fmla="*/ 1773 w 3753"/>
              <a:gd name="T1" fmla="*/ 2385 h 3463"/>
              <a:gd name="T2" fmla="*/ 1600 w 3753"/>
              <a:gd name="T3" fmla="*/ 2635 h 3463"/>
              <a:gd name="T4" fmla="*/ 1638 w 3753"/>
              <a:gd name="T5" fmla="*/ 2945 h 3463"/>
              <a:gd name="T6" fmla="*/ 1864 w 3753"/>
              <a:gd name="T7" fmla="*/ 3145 h 3463"/>
              <a:gd name="T8" fmla="*/ 2178 w 3753"/>
              <a:gd name="T9" fmla="*/ 3145 h 3463"/>
              <a:gd name="T10" fmla="*/ 2403 w 3753"/>
              <a:gd name="T11" fmla="*/ 2945 h 3463"/>
              <a:gd name="T12" fmla="*/ 2440 w 3753"/>
              <a:gd name="T13" fmla="*/ 2635 h 3463"/>
              <a:gd name="T14" fmla="*/ 2268 w 3753"/>
              <a:gd name="T15" fmla="*/ 2385 h 3463"/>
              <a:gd name="T16" fmla="*/ 2021 w 3753"/>
              <a:gd name="T17" fmla="*/ 1587 h 3463"/>
              <a:gd name="T18" fmla="*/ 1888 w 3753"/>
              <a:gd name="T19" fmla="*/ 1675 h 3463"/>
              <a:gd name="T20" fmla="*/ 1919 w 3753"/>
              <a:gd name="T21" fmla="*/ 1833 h 3463"/>
              <a:gd name="T22" fmla="*/ 2077 w 3753"/>
              <a:gd name="T23" fmla="*/ 1864 h 3463"/>
              <a:gd name="T24" fmla="*/ 2165 w 3753"/>
              <a:gd name="T25" fmla="*/ 1731 h 3463"/>
              <a:gd name="T26" fmla="*/ 2077 w 3753"/>
              <a:gd name="T27" fmla="*/ 1598 h 3463"/>
              <a:gd name="T28" fmla="*/ 2874 w 3753"/>
              <a:gd name="T29" fmla="*/ 1327 h 3463"/>
              <a:gd name="T30" fmla="*/ 2648 w 3753"/>
              <a:gd name="T31" fmla="*/ 1527 h 3463"/>
              <a:gd name="T32" fmla="*/ 2610 w 3753"/>
              <a:gd name="T33" fmla="*/ 1838 h 3463"/>
              <a:gd name="T34" fmla="*/ 2783 w 3753"/>
              <a:gd name="T35" fmla="*/ 2086 h 3463"/>
              <a:gd name="T36" fmla="*/ 3085 w 3753"/>
              <a:gd name="T37" fmla="*/ 2161 h 3463"/>
              <a:gd name="T38" fmla="*/ 3355 w 3753"/>
              <a:gd name="T39" fmla="*/ 2019 h 3463"/>
              <a:gd name="T40" fmla="*/ 3464 w 3753"/>
              <a:gd name="T41" fmla="*/ 1731 h 3463"/>
              <a:gd name="T42" fmla="*/ 3355 w 3753"/>
              <a:gd name="T43" fmla="*/ 1444 h 3463"/>
              <a:gd name="T44" fmla="*/ 3085 w 3753"/>
              <a:gd name="T45" fmla="*/ 1302 h 3463"/>
              <a:gd name="T46" fmla="*/ 806 w 3753"/>
              <a:gd name="T47" fmla="*/ 1349 h 3463"/>
              <a:gd name="T48" fmla="*/ 606 w 3753"/>
              <a:gd name="T49" fmla="*/ 1574 h 3463"/>
              <a:gd name="T50" fmla="*/ 606 w 3753"/>
              <a:gd name="T51" fmla="*/ 1888 h 3463"/>
              <a:gd name="T52" fmla="*/ 806 w 3753"/>
              <a:gd name="T53" fmla="*/ 2114 h 3463"/>
              <a:gd name="T54" fmla="*/ 1117 w 3753"/>
              <a:gd name="T55" fmla="*/ 2150 h 3463"/>
              <a:gd name="T56" fmla="*/ 1365 w 3753"/>
              <a:gd name="T57" fmla="*/ 1979 h 3463"/>
              <a:gd name="T58" fmla="*/ 1440 w 3753"/>
              <a:gd name="T59" fmla="*/ 1676 h 3463"/>
              <a:gd name="T60" fmla="*/ 1298 w 3753"/>
              <a:gd name="T61" fmla="*/ 1407 h 3463"/>
              <a:gd name="T62" fmla="*/ 1010 w 3753"/>
              <a:gd name="T63" fmla="*/ 1298 h 3463"/>
              <a:gd name="T64" fmla="*/ 1773 w 3753"/>
              <a:gd name="T65" fmla="*/ 366 h 3463"/>
              <a:gd name="T66" fmla="*/ 1600 w 3753"/>
              <a:gd name="T67" fmla="*/ 615 h 3463"/>
              <a:gd name="T68" fmla="*/ 1638 w 3753"/>
              <a:gd name="T69" fmla="*/ 925 h 3463"/>
              <a:gd name="T70" fmla="*/ 1864 w 3753"/>
              <a:gd name="T71" fmla="*/ 1124 h 3463"/>
              <a:gd name="T72" fmla="*/ 2178 w 3753"/>
              <a:gd name="T73" fmla="*/ 1124 h 3463"/>
              <a:gd name="T74" fmla="*/ 2403 w 3753"/>
              <a:gd name="T75" fmla="*/ 925 h 3463"/>
              <a:gd name="T76" fmla="*/ 2440 w 3753"/>
              <a:gd name="T77" fmla="*/ 615 h 3463"/>
              <a:gd name="T78" fmla="*/ 2268 w 3753"/>
              <a:gd name="T79" fmla="*/ 366 h 3463"/>
              <a:gd name="T80" fmla="*/ 2021 w 3753"/>
              <a:gd name="T81" fmla="*/ 0 h 3463"/>
              <a:gd name="T82" fmla="*/ 2646 w 3753"/>
              <a:gd name="T83" fmla="*/ 116 h 3463"/>
              <a:gd name="T84" fmla="*/ 3171 w 3753"/>
              <a:gd name="T85" fmla="*/ 436 h 3463"/>
              <a:gd name="T86" fmla="*/ 3550 w 3753"/>
              <a:gd name="T87" fmla="*/ 917 h 3463"/>
              <a:gd name="T88" fmla="*/ 3739 w 3753"/>
              <a:gd name="T89" fmla="*/ 1514 h 3463"/>
              <a:gd name="T90" fmla="*/ 3700 w 3753"/>
              <a:gd name="T91" fmla="*/ 2157 h 3463"/>
              <a:gd name="T92" fmla="*/ 3442 w 3753"/>
              <a:gd name="T93" fmla="*/ 2721 h 3463"/>
              <a:gd name="T94" fmla="*/ 3010 w 3753"/>
              <a:gd name="T95" fmla="*/ 3153 h 3463"/>
              <a:gd name="T96" fmla="*/ 2447 w 3753"/>
              <a:gd name="T97" fmla="*/ 3410 h 3463"/>
              <a:gd name="T98" fmla="*/ 0 w 3753"/>
              <a:gd name="T99" fmla="*/ 3174 h 3463"/>
              <a:gd name="T100" fmla="*/ 677 w 3753"/>
              <a:gd name="T101" fmla="*/ 2824 h 3463"/>
              <a:gd name="T102" fmla="*/ 375 w 3753"/>
              <a:gd name="T103" fmla="*/ 2271 h 3463"/>
              <a:gd name="T104" fmla="*/ 292 w 3753"/>
              <a:gd name="T105" fmla="*/ 1621 h 3463"/>
              <a:gd name="T106" fmla="*/ 446 w 3753"/>
              <a:gd name="T107" fmla="*/ 1010 h 3463"/>
              <a:gd name="T108" fmla="*/ 796 w 3753"/>
              <a:gd name="T109" fmla="*/ 507 h 3463"/>
              <a:gd name="T110" fmla="*/ 1299 w 3753"/>
              <a:gd name="T111" fmla="*/ 157 h 3463"/>
              <a:gd name="T112" fmla="*/ 1911 w 3753"/>
              <a:gd name="T113" fmla="*/ 3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53" h="3463">
                <a:moveTo>
                  <a:pt x="2021" y="2309"/>
                </a:moveTo>
                <a:lnTo>
                  <a:pt x="1966" y="2312"/>
                </a:lnTo>
                <a:lnTo>
                  <a:pt x="1914" y="2321"/>
                </a:lnTo>
                <a:lnTo>
                  <a:pt x="1864" y="2337"/>
                </a:lnTo>
                <a:lnTo>
                  <a:pt x="1817" y="2359"/>
                </a:lnTo>
                <a:lnTo>
                  <a:pt x="1773" y="2385"/>
                </a:lnTo>
                <a:lnTo>
                  <a:pt x="1733" y="2417"/>
                </a:lnTo>
                <a:lnTo>
                  <a:pt x="1696" y="2454"/>
                </a:lnTo>
                <a:lnTo>
                  <a:pt x="1665" y="2494"/>
                </a:lnTo>
                <a:lnTo>
                  <a:pt x="1638" y="2538"/>
                </a:lnTo>
                <a:lnTo>
                  <a:pt x="1616" y="2585"/>
                </a:lnTo>
                <a:lnTo>
                  <a:pt x="1600" y="2635"/>
                </a:lnTo>
                <a:lnTo>
                  <a:pt x="1591" y="2686"/>
                </a:lnTo>
                <a:lnTo>
                  <a:pt x="1588" y="2741"/>
                </a:lnTo>
                <a:lnTo>
                  <a:pt x="1591" y="2795"/>
                </a:lnTo>
                <a:lnTo>
                  <a:pt x="1600" y="2848"/>
                </a:lnTo>
                <a:lnTo>
                  <a:pt x="1616" y="2898"/>
                </a:lnTo>
                <a:lnTo>
                  <a:pt x="1638" y="2945"/>
                </a:lnTo>
                <a:lnTo>
                  <a:pt x="1665" y="2989"/>
                </a:lnTo>
                <a:lnTo>
                  <a:pt x="1696" y="3029"/>
                </a:lnTo>
                <a:lnTo>
                  <a:pt x="1733" y="3064"/>
                </a:lnTo>
                <a:lnTo>
                  <a:pt x="1773" y="3097"/>
                </a:lnTo>
                <a:lnTo>
                  <a:pt x="1817" y="3124"/>
                </a:lnTo>
                <a:lnTo>
                  <a:pt x="1864" y="3145"/>
                </a:lnTo>
                <a:lnTo>
                  <a:pt x="1914" y="3161"/>
                </a:lnTo>
                <a:lnTo>
                  <a:pt x="1966" y="3171"/>
                </a:lnTo>
                <a:lnTo>
                  <a:pt x="2021" y="3174"/>
                </a:lnTo>
                <a:lnTo>
                  <a:pt x="2074" y="3171"/>
                </a:lnTo>
                <a:lnTo>
                  <a:pt x="2127" y="3161"/>
                </a:lnTo>
                <a:lnTo>
                  <a:pt x="2178" y="3145"/>
                </a:lnTo>
                <a:lnTo>
                  <a:pt x="2224" y="3124"/>
                </a:lnTo>
                <a:lnTo>
                  <a:pt x="2268" y="3097"/>
                </a:lnTo>
                <a:lnTo>
                  <a:pt x="2308" y="3064"/>
                </a:lnTo>
                <a:lnTo>
                  <a:pt x="2345" y="3029"/>
                </a:lnTo>
                <a:lnTo>
                  <a:pt x="2376" y="2989"/>
                </a:lnTo>
                <a:lnTo>
                  <a:pt x="2403" y="2945"/>
                </a:lnTo>
                <a:lnTo>
                  <a:pt x="2424" y="2898"/>
                </a:lnTo>
                <a:lnTo>
                  <a:pt x="2440" y="2848"/>
                </a:lnTo>
                <a:lnTo>
                  <a:pt x="2450" y="2795"/>
                </a:lnTo>
                <a:lnTo>
                  <a:pt x="2454" y="2741"/>
                </a:lnTo>
                <a:lnTo>
                  <a:pt x="2450" y="2686"/>
                </a:lnTo>
                <a:lnTo>
                  <a:pt x="2440" y="2635"/>
                </a:lnTo>
                <a:lnTo>
                  <a:pt x="2424" y="2585"/>
                </a:lnTo>
                <a:lnTo>
                  <a:pt x="2403" y="2538"/>
                </a:lnTo>
                <a:lnTo>
                  <a:pt x="2376" y="2494"/>
                </a:lnTo>
                <a:lnTo>
                  <a:pt x="2345" y="2454"/>
                </a:lnTo>
                <a:lnTo>
                  <a:pt x="2308" y="2417"/>
                </a:lnTo>
                <a:lnTo>
                  <a:pt x="2268" y="2385"/>
                </a:lnTo>
                <a:lnTo>
                  <a:pt x="2224" y="2359"/>
                </a:lnTo>
                <a:lnTo>
                  <a:pt x="2178" y="2337"/>
                </a:lnTo>
                <a:lnTo>
                  <a:pt x="2127" y="2321"/>
                </a:lnTo>
                <a:lnTo>
                  <a:pt x="2074" y="2312"/>
                </a:lnTo>
                <a:lnTo>
                  <a:pt x="2021" y="2309"/>
                </a:lnTo>
                <a:close/>
                <a:moveTo>
                  <a:pt x="2021" y="1587"/>
                </a:moveTo>
                <a:lnTo>
                  <a:pt x="1992" y="1589"/>
                </a:lnTo>
                <a:lnTo>
                  <a:pt x="1964" y="1598"/>
                </a:lnTo>
                <a:lnTo>
                  <a:pt x="1940" y="1611"/>
                </a:lnTo>
                <a:lnTo>
                  <a:pt x="1919" y="1629"/>
                </a:lnTo>
                <a:lnTo>
                  <a:pt x="1900" y="1651"/>
                </a:lnTo>
                <a:lnTo>
                  <a:pt x="1888" y="1675"/>
                </a:lnTo>
                <a:lnTo>
                  <a:pt x="1879" y="1703"/>
                </a:lnTo>
                <a:lnTo>
                  <a:pt x="1876" y="1731"/>
                </a:lnTo>
                <a:lnTo>
                  <a:pt x="1879" y="1760"/>
                </a:lnTo>
                <a:lnTo>
                  <a:pt x="1888" y="1787"/>
                </a:lnTo>
                <a:lnTo>
                  <a:pt x="1900" y="1811"/>
                </a:lnTo>
                <a:lnTo>
                  <a:pt x="1919" y="1833"/>
                </a:lnTo>
                <a:lnTo>
                  <a:pt x="1940" y="1850"/>
                </a:lnTo>
                <a:lnTo>
                  <a:pt x="1964" y="1864"/>
                </a:lnTo>
                <a:lnTo>
                  <a:pt x="1992" y="1872"/>
                </a:lnTo>
                <a:lnTo>
                  <a:pt x="2021" y="1876"/>
                </a:lnTo>
                <a:lnTo>
                  <a:pt x="2049" y="1872"/>
                </a:lnTo>
                <a:lnTo>
                  <a:pt x="2077" y="1864"/>
                </a:lnTo>
                <a:lnTo>
                  <a:pt x="2101" y="1850"/>
                </a:lnTo>
                <a:lnTo>
                  <a:pt x="2123" y="1833"/>
                </a:lnTo>
                <a:lnTo>
                  <a:pt x="2140" y="1811"/>
                </a:lnTo>
                <a:lnTo>
                  <a:pt x="2153" y="1787"/>
                </a:lnTo>
                <a:lnTo>
                  <a:pt x="2161" y="1760"/>
                </a:lnTo>
                <a:lnTo>
                  <a:pt x="2165" y="1731"/>
                </a:lnTo>
                <a:lnTo>
                  <a:pt x="2161" y="1703"/>
                </a:lnTo>
                <a:lnTo>
                  <a:pt x="2153" y="1675"/>
                </a:lnTo>
                <a:lnTo>
                  <a:pt x="2140" y="1651"/>
                </a:lnTo>
                <a:lnTo>
                  <a:pt x="2123" y="1629"/>
                </a:lnTo>
                <a:lnTo>
                  <a:pt x="2101" y="1611"/>
                </a:lnTo>
                <a:lnTo>
                  <a:pt x="2077" y="1598"/>
                </a:lnTo>
                <a:lnTo>
                  <a:pt x="2049" y="1589"/>
                </a:lnTo>
                <a:lnTo>
                  <a:pt x="2021" y="1587"/>
                </a:lnTo>
                <a:close/>
                <a:moveTo>
                  <a:pt x="3031" y="1298"/>
                </a:moveTo>
                <a:lnTo>
                  <a:pt x="2976" y="1302"/>
                </a:lnTo>
                <a:lnTo>
                  <a:pt x="2924" y="1311"/>
                </a:lnTo>
                <a:lnTo>
                  <a:pt x="2874" y="1327"/>
                </a:lnTo>
                <a:lnTo>
                  <a:pt x="2827" y="1349"/>
                </a:lnTo>
                <a:lnTo>
                  <a:pt x="2783" y="1375"/>
                </a:lnTo>
                <a:lnTo>
                  <a:pt x="2743" y="1407"/>
                </a:lnTo>
                <a:lnTo>
                  <a:pt x="2707" y="1444"/>
                </a:lnTo>
                <a:lnTo>
                  <a:pt x="2675" y="1484"/>
                </a:lnTo>
                <a:lnTo>
                  <a:pt x="2648" y="1527"/>
                </a:lnTo>
                <a:lnTo>
                  <a:pt x="2627" y="1574"/>
                </a:lnTo>
                <a:lnTo>
                  <a:pt x="2610" y="1625"/>
                </a:lnTo>
                <a:lnTo>
                  <a:pt x="2601" y="1676"/>
                </a:lnTo>
                <a:lnTo>
                  <a:pt x="2598" y="1731"/>
                </a:lnTo>
                <a:lnTo>
                  <a:pt x="2601" y="1785"/>
                </a:lnTo>
                <a:lnTo>
                  <a:pt x="2610" y="1838"/>
                </a:lnTo>
                <a:lnTo>
                  <a:pt x="2627" y="1888"/>
                </a:lnTo>
                <a:lnTo>
                  <a:pt x="2648" y="1935"/>
                </a:lnTo>
                <a:lnTo>
                  <a:pt x="2675" y="1979"/>
                </a:lnTo>
                <a:lnTo>
                  <a:pt x="2707" y="2019"/>
                </a:lnTo>
                <a:lnTo>
                  <a:pt x="2743" y="2055"/>
                </a:lnTo>
                <a:lnTo>
                  <a:pt x="2783" y="2086"/>
                </a:lnTo>
                <a:lnTo>
                  <a:pt x="2827" y="2114"/>
                </a:lnTo>
                <a:lnTo>
                  <a:pt x="2874" y="2134"/>
                </a:lnTo>
                <a:lnTo>
                  <a:pt x="2924" y="2150"/>
                </a:lnTo>
                <a:lnTo>
                  <a:pt x="2976" y="2161"/>
                </a:lnTo>
                <a:lnTo>
                  <a:pt x="3031" y="2164"/>
                </a:lnTo>
                <a:lnTo>
                  <a:pt x="3085" y="2161"/>
                </a:lnTo>
                <a:lnTo>
                  <a:pt x="3137" y="2150"/>
                </a:lnTo>
                <a:lnTo>
                  <a:pt x="3188" y="2134"/>
                </a:lnTo>
                <a:lnTo>
                  <a:pt x="3235" y="2114"/>
                </a:lnTo>
                <a:lnTo>
                  <a:pt x="3278" y="2086"/>
                </a:lnTo>
                <a:lnTo>
                  <a:pt x="3318" y="2055"/>
                </a:lnTo>
                <a:lnTo>
                  <a:pt x="3355" y="2019"/>
                </a:lnTo>
                <a:lnTo>
                  <a:pt x="3386" y="1979"/>
                </a:lnTo>
                <a:lnTo>
                  <a:pt x="3413" y="1935"/>
                </a:lnTo>
                <a:lnTo>
                  <a:pt x="3434" y="1888"/>
                </a:lnTo>
                <a:lnTo>
                  <a:pt x="3450" y="1838"/>
                </a:lnTo>
                <a:lnTo>
                  <a:pt x="3460" y="1785"/>
                </a:lnTo>
                <a:lnTo>
                  <a:pt x="3464" y="1731"/>
                </a:lnTo>
                <a:lnTo>
                  <a:pt x="3460" y="1676"/>
                </a:lnTo>
                <a:lnTo>
                  <a:pt x="3450" y="1625"/>
                </a:lnTo>
                <a:lnTo>
                  <a:pt x="3434" y="1574"/>
                </a:lnTo>
                <a:lnTo>
                  <a:pt x="3413" y="1527"/>
                </a:lnTo>
                <a:lnTo>
                  <a:pt x="3386" y="1484"/>
                </a:lnTo>
                <a:lnTo>
                  <a:pt x="3355" y="1444"/>
                </a:lnTo>
                <a:lnTo>
                  <a:pt x="3318" y="1407"/>
                </a:lnTo>
                <a:lnTo>
                  <a:pt x="3278" y="1375"/>
                </a:lnTo>
                <a:lnTo>
                  <a:pt x="3235" y="1349"/>
                </a:lnTo>
                <a:lnTo>
                  <a:pt x="3188" y="1327"/>
                </a:lnTo>
                <a:lnTo>
                  <a:pt x="3137" y="1311"/>
                </a:lnTo>
                <a:lnTo>
                  <a:pt x="3085" y="1302"/>
                </a:lnTo>
                <a:lnTo>
                  <a:pt x="3031" y="1298"/>
                </a:lnTo>
                <a:close/>
                <a:moveTo>
                  <a:pt x="1010" y="1298"/>
                </a:moveTo>
                <a:lnTo>
                  <a:pt x="955" y="1302"/>
                </a:lnTo>
                <a:lnTo>
                  <a:pt x="904" y="1311"/>
                </a:lnTo>
                <a:lnTo>
                  <a:pt x="853" y="1327"/>
                </a:lnTo>
                <a:lnTo>
                  <a:pt x="806" y="1349"/>
                </a:lnTo>
                <a:lnTo>
                  <a:pt x="763" y="1375"/>
                </a:lnTo>
                <a:lnTo>
                  <a:pt x="723" y="1407"/>
                </a:lnTo>
                <a:lnTo>
                  <a:pt x="686" y="1444"/>
                </a:lnTo>
                <a:lnTo>
                  <a:pt x="655" y="1484"/>
                </a:lnTo>
                <a:lnTo>
                  <a:pt x="628" y="1527"/>
                </a:lnTo>
                <a:lnTo>
                  <a:pt x="606" y="1574"/>
                </a:lnTo>
                <a:lnTo>
                  <a:pt x="590" y="1625"/>
                </a:lnTo>
                <a:lnTo>
                  <a:pt x="581" y="1676"/>
                </a:lnTo>
                <a:lnTo>
                  <a:pt x="577" y="1731"/>
                </a:lnTo>
                <a:lnTo>
                  <a:pt x="581" y="1785"/>
                </a:lnTo>
                <a:lnTo>
                  <a:pt x="590" y="1838"/>
                </a:lnTo>
                <a:lnTo>
                  <a:pt x="606" y="1888"/>
                </a:lnTo>
                <a:lnTo>
                  <a:pt x="628" y="1935"/>
                </a:lnTo>
                <a:lnTo>
                  <a:pt x="655" y="1979"/>
                </a:lnTo>
                <a:lnTo>
                  <a:pt x="686" y="2019"/>
                </a:lnTo>
                <a:lnTo>
                  <a:pt x="723" y="2055"/>
                </a:lnTo>
                <a:lnTo>
                  <a:pt x="763" y="2086"/>
                </a:lnTo>
                <a:lnTo>
                  <a:pt x="806" y="2114"/>
                </a:lnTo>
                <a:lnTo>
                  <a:pt x="853" y="2134"/>
                </a:lnTo>
                <a:lnTo>
                  <a:pt x="904" y="2150"/>
                </a:lnTo>
                <a:lnTo>
                  <a:pt x="955" y="2161"/>
                </a:lnTo>
                <a:lnTo>
                  <a:pt x="1010" y="2164"/>
                </a:lnTo>
                <a:lnTo>
                  <a:pt x="1064" y="2161"/>
                </a:lnTo>
                <a:lnTo>
                  <a:pt x="1117" y="2150"/>
                </a:lnTo>
                <a:lnTo>
                  <a:pt x="1167" y="2134"/>
                </a:lnTo>
                <a:lnTo>
                  <a:pt x="1214" y="2114"/>
                </a:lnTo>
                <a:lnTo>
                  <a:pt x="1258" y="2086"/>
                </a:lnTo>
                <a:lnTo>
                  <a:pt x="1298" y="2055"/>
                </a:lnTo>
                <a:lnTo>
                  <a:pt x="1334" y="2019"/>
                </a:lnTo>
                <a:lnTo>
                  <a:pt x="1365" y="1979"/>
                </a:lnTo>
                <a:lnTo>
                  <a:pt x="1393" y="1935"/>
                </a:lnTo>
                <a:lnTo>
                  <a:pt x="1415" y="1888"/>
                </a:lnTo>
                <a:lnTo>
                  <a:pt x="1430" y="1838"/>
                </a:lnTo>
                <a:lnTo>
                  <a:pt x="1440" y="1785"/>
                </a:lnTo>
                <a:lnTo>
                  <a:pt x="1443" y="1731"/>
                </a:lnTo>
                <a:lnTo>
                  <a:pt x="1440" y="1676"/>
                </a:lnTo>
                <a:lnTo>
                  <a:pt x="1430" y="1625"/>
                </a:lnTo>
                <a:lnTo>
                  <a:pt x="1415" y="1574"/>
                </a:lnTo>
                <a:lnTo>
                  <a:pt x="1393" y="1527"/>
                </a:lnTo>
                <a:lnTo>
                  <a:pt x="1365" y="1484"/>
                </a:lnTo>
                <a:lnTo>
                  <a:pt x="1334" y="1444"/>
                </a:lnTo>
                <a:lnTo>
                  <a:pt x="1298" y="1407"/>
                </a:lnTo>
                <a:lnTo>
                  <a:pt x="1258" y="1375"/>
                </a:lnTo>
                <a:lnTo>
                  <a:pt x="1214" y="1349"/>
                </a:lnTo>
                <a:lnTo>
                  <a:pt x="1167" y="1327"/>
                </a:lnTo>
                <a:lnTo>
                  <a:pt x="1117" y="1311"/>
                </a:lnTo>
                <a:lnTo>
                  <a:pt x="1064" y="1302"/>
                </a:lnTo>
                <a:lnTo>
                  <a:pt x="1010" y="1298"/>
                </a:lnTo>
                <a:close/>
                <a:moveTo>
                  <a:pt x="2021" y="288"/>
                </a:moveTo>
                <a:lnTo>
                  <a:pt x="1966" y="292"/>
                </a:lnTo>
                <a:lnTo>
                  <a:pt x="1914" y="301"/>
                </a:lnTo>
                <a:lnTo>
                  <a:pt x="1864" y="317"/>
                </a:lnTo>
                <a:lnTo>
                  <a:pt x="1817" y="339"/>
                </a:lnTo>
                <a:lnTo>
                  <a:pt x="1773" y="366"/>
                </a:lnTo>
                <a:lnTo>
                  <a:pt x="1733" y="397"/>
                </a:lnTo>
                <a:lnTo>
                  <a:pt x="1696" y="434"/>
                </a:lnTo>
                <a:lnTo>
                  <a:pt x="1665" y="474"/>
                </a:lnTo>
                <a:lnTo>
                  <a:pt x="1638" y="517"/>
                </a:lnTo>
                <a:lnTo>
                  <a:pt x="1616" y="564"/>
                </a:lnTo>
                <a:lnTo>
                  <a:pt x="1600" y="615"/>
                </a:lnTo>
                <a:lnTo>
                  <a:pt x="1591" y="666"/>
                </a:lnTo>
                <a:lnTo>
                  <a:pt x="1588" y="721"/>
                </a:lnTo>
                <a:lnTo>
                  <a:pt x="1591" y="775"/>
                </a:lnTo>
                <a:lnTo>
                  <a:pt x="1600" y="828"/>
                </a:lnTo>
                <a:lnTo>
                  <a:pt x="1616" y="878"/>
                </a:lnTo>
                <a:lnTo>
                  <a:pt x="1638" y="925"/>
                </a:lnTo>
                <a:lnTo>
                  <a:pt x="1665" y="969"/>
                </a:lnTo>
                <a:lnTo>
                  <a:pt x="1696" y="1009"/>
                </a:lnTo>
                <a:lnTo>
                  <a:pt x="1733" y="1045"/>
                </a:lnTo>
                <a:lnTo>
                  <a:pt x="1773" y="1076"/>
                </a:lnTo>
                <a:lnTo>
                  <a:pt x="1817" y="1104"/>
                </a:lnTo>
                <a:lnTo>
                  <a:pt x="1864" y="1124"/>
                </a:lnTo>
                <a:lnTo>
                  <a:pt x="1914" y="1140"/>
                </a:lnTo>
                <a:lnTo>
                  <a:pt x="1966" y="1151"/>
                </a:lnTo>
                <a:lnTo>
                  <a:pt x="2021" y="1154"/>
                </a:lnTo>
                <a:lnTo>
                  <a:pt x="2074" y="1151"/>
                </a:lnTo>
                <a:lnTo>
                  <a:pt x="2127" y="1140"/>
                </a:lnTo>
                <a:lnTo>
                  <a:pt x="2178" y="1124"/>
                </a:lnTo>
                <a:lnTo>
                  <a:pt x="2224" y="1104"/>
                </a:lnTo>
                <a:lnTo>
                  <a:pt x="2268" y="1076"/>
                </a:lnTo>
                <a:lnTo>
                  <a:pt x="2308" y="1045"/>
                </a:lnTo>
                <a:lnTo>
                  <a:pt x="2345" y="1009"/>
                </a:lnTo>
                <a:lnTo>
                  <a:pt x="2376" y="969"/>
                </a:lnTo>
                <a:lnTo>
                  <a:pt x="2403" y="925"/>
                </a:lnTo>
                <a:lnTo>
                  <a:pt x="2424" y="878"/>
                </a:lnTo>
                <a:lnTo>
                  <a:pt x="2440" y="828"/>
                </a:lnTo>
                <a:lnTo>
                  <a:pt x="2450" y="775"/>
                </a:lnTo>
                <a:lnTo>
                  <a:pt x="2454" y="721"/>
                </a:lnTo>
                <a:lnTo>
                  <a:pt x="2450" y="666"/>
                </a:lnTo>
                <a:lnTo>
                  <a:pt x="2440" y="615"/>
                </a:lnTo>
                <a:lnTo>
                  <a:pt x="2424" y="564"/>
                </a:lnTo>
                <a:lnTo>
                  <a:pt x="2403" y="517"/>
                </a:lnTo>
                <a:lnTo>
                  <a:pt x="2376" y="474"/>
                </a:lnTo>
                <a:lnTo>
                  <a:pt x="2345" y="434"/>
                </a:lnTo>
                <a:lnTo>
                  <a:pt x="2308" y="397"/>
                </a:lnTo>
                <a:lnTo>
                  <a:pt x="2268" y="366"/>
                </a:lnTo>
                <a:lnTo>
                  <a:pt x="2224" y="339"/>
                </a:lnTo>
                <a:lnTo>
                  <a:pt x="2178" y="317"/>
                </a:lnTo>
                <a:lnTo>
                  <a:pt x="2127" y="301"/>
                </a:lnTo>
                <a:lnTo>
                  <a:pt x="2074" y="292"/>
                </a:lnTo>
                <a:lnTo>
                  <a:pt x="2021" y="288"/>
                </a:lnTo>
                <a:close/>
                <a:moveTo>
                  <a:pt x="2021" y="0"/>
                </a:moveTo>
                <a:lnTo>
                  <a:pt x="2131" y="3"/>
                </a:lnTo>
                <a:lnTo>
                  <a:pt x="2238" y="13"/>
                </a:lnTo>
                <a:lnTo>
                  <a:pt x="2344" y="29"/>
                </a:lnTo>
                <a:lnTo>
                  <a:pt x="2447" y="52"/>
                </a:lnTo>
                <a:lnTo>
                  <a:pt x="2547" y="81"/>
                </a:lnTo>
                <a:lnTo>
                  <a:pt x="2646" y="116"/>
                </a:lnTo>
                <a:lnTo>
                  <a:pt x="2742" y="157"/>
                </a:lnTo>
                <a:lnTo>
                  <a:pt x="2835" y="202"/>
                </a:lnTo>
                <a:lnTo>
                  <a:pt x="2924" y="254"/>
                </a:lnTo>
                <a:lnTo>
                  <a:pt x="3010" y="310"/>
                </a:lnTo>
                <a:lnTo>
                  <a:pt x="3093" y="371"/>
                </a:lnTo>
                <a:lnTo>
                  <a:pt x="3171" y="436"/>
                </a:lnTo>
                <a:lnTo>
                  <a:pt x="3245" y="507"/>
                </a:lnTo>
                <a:lnTo>
                  <a:pt x="3315" y="581"/>
                </a:lnTo>
                <a:lnTo>
                  <a:pt x="3381" y="659"/>
                </a:lnTo>
                <a:lnTo>
                  <a:pt x="3442" y="742"/>
                </a:lnTo>
                <a:lnTo>
                  <a:pt x="3498" y="828"/>
                </a:lnTo>
                <a:lnTo>
                  <a:pt x="3550" y="917"/>
                </a:lnTo>
                <a:lnTo>
                  <a:pt x="3596" y="1010"/>
                </a:lnTo>
                <a:lnTo>
                  <a:pt x="3636" y="1105"/>
                </a:lnTo>
                <a:lnTo>
                  <a:pt x="3670" y="1203"/>
                </a:lnTo>
                <a:lnTo>
                  <a:pt x="3700" y="1304"/>
                </a:lnTo>
                <a:lnTo>
                  <a:pt x="3723" y="1408"/>
                </a:lnTo>
                <a:lnTo>
                  <a:pt x="3739" y="1514"/>
                </a:lnTo>
                <a:lnTo>
                  <a:pt x="3749" y="1621"/>
                </a:lnTo>
                <a:lnTo>
                  <a:pt x="3753" y="1731"/>
                </a:lnTo>
                <a:lnTo>
                  <a:pt x="3749" y="1840"/>
                </a:lnTo>
                <a:lnTo>
                  <a:pt x="3739" y="1949"/>
                </a:lnTo>
                <a:lnTo>
                  <a:pt x="3723" y="2054"/>
                </a:lnTo>
                <a:lnTo>
                  <a:pt x="3700" y="2157"/>
                </a:lnTo>
                <a:lnTo>
                  <a:pt x="3670" y="2258"/>
                </a:lnTo>
                <a:lnTo>
                  <a:pt x="3636" y="2357"/>
                </a:lnTo>
                <a:lnTo>
                  <a:pt x="3596" y="2453"/>
                </a:lnTo>
                <a:lnTo>
                  <a:pt x="3550" y="2546"/>
                </a:lnTo>
                <a:lnTo>
                  <a:pt x="3498" y="2635"/>
                </a:lnTo>
                <a:lnTo>
                  <a:pt x="3442" y="2721"/>
                </a:lnTo>
                <a:lnTo>
                  <a:pt x="3381" y="2803"/>
                </a:lnTo>
                <a:lnTo>
                  <a:pt x="3315" y="2881"/>
                </a:lnTo>
                <a:lnTo>
                  <a:pt x="3245" y="2956"/>
                </a:lnTo>
                <a:lnTo>
                  <a:pt x="3171" y="3025"/>
                </a:lnTo>
                <a:lnTo>
                  <a:pt x="3093" y="3092"/>
                </a:lnTo>
                <a:lnTo>
                  <a:pt x="3010" y="3153"/>
                </a:lnTo>
                <a:lnTo>
                  <a:pt x="2924" y="3209"/>
                </a:lnTo>
                <a:lnTo>
                  <a:pt x="2835" y="3260"/>
                </a:lnTo>
                <a:lnTo>
                  <a:pt x="2742" y="3306"/>
                </a:lnTo>
                <a:lnTo>
                  <a:pt x="2646" y="3346"/>
                </a:lnTo>
                <a:lnTo>
                  <a:pt x="2547" y="3381"/>
                </a:lnTo>
                <a:lnTo>
                  <a:pt x="2447" y="3410"/>
                </a:lnTo>
                <a:lnTo>
                  <a:pt x="2344" y="3432"/>
                </a:lnTo>
                <a:lnTo>
                  <a:pt x="2238" y="3449"/>
                </a:lnTo>
                <a:lnTo>
                  <a:pt x="2131" y="3460"/>
                </a:lnTo>
                <a:lnTo>
                  <a:pt x="2021" y="3463"/>
                </a:lnTo>
                <a:lnTo>
                  <a:pt x="0" y="3463"/>
                </a:lnTo>
                <a:lnTo>
                  <a:pt x="0" y="3174"/>
                </a:lnTo>
                <a:lnTo>
                  <a:pt x="1064" y="3174"/>
                </a:lnTo>
                <a:lnTo>
                  <a:pt x="978" y="3114"/>
                </a:lnTo>
                <a:lnTo>
                  <a:pt x="897" y="3047"/>
                </a:lnTo>
                <a:lnTo>
                  <a:pt x="819" y="2977"/>
                </a:lnTo>
                <a:lnTo>
                  <a:pt x="746" y="2903"/>
                </a:lnTo>
                <a:lnTo>
                  <a:pt x="677" y="2824"/>
                </a:lnTo>
                <a:lnTo>
                  <a:pt x="614" y="2740"/>
                </a:lnTo>
                <a:lnTo>
                  <a:pt x="554" y="2653"/>
                </a:lnTo>
                <a:lnTo>
                  <a:pt x="502" y="2563"/>
                </a:lnTo>
                <a:lnTo>
                  <a:pt x="454" y="2468"/>
                </a:lnTo>
                <a:lnTo>
                  <a:pt x="411" y="2370"/>
                </a:lnTo>
                <a:lnTo>
                  <a:pt x="375" y="2271"/>
                </a:lnTo>
                <a:lnTo>
                  <a:pt x="344" y="2168"/>
                </a:lnTo>
                <a:lnTo>
                  <a:pt x="321" y="2061"/>
                </a:lnTo>
                <a:lnTo>
                  <a:pt x="302" y="1954"/>
                </a:lnTo>
                <a:lnTo>
                  <a:pt x="292" y="1844"/>
                </a:lnTo>
                <a:lnTo>
                  <a:pt x="289" y="1731"/>
                </a:lnTo>
                <a:lnTo>
                  <a:pt x="292" y="1621"/>
                </a:lnTo>
                <a:lnTo>
                  <a:pt x="302" y="1514"/>
                </a:lnTo>
                <a:lnTo>
                  <a:pt x="318" y="1408"/>
                </a:lnTo>
                <a:lnTo>
                  <a:pt x="341" y="1304"/>
                </a:lnTo>
                <a:lnTo>
                  <a:pt x="370" y="1203"/>
                </a:lnTo>
                <a:lnTo>
                  <a:pt x="405" y="1105"/>
                </a:lnTo>
                <a:lnTo>
                  <a:pt x="446" y="1010"/>
                </a:lnTo>
                <a:lnTo>
                  <a:pt x="491" y="917"/>
                </a:lnTo>
                <a:lnTo>
                  <a:pt x="543" y="828"/>
                </a:lnTo>
                <a:lnTo>
                  <a:pt x="599" y="742"/>
                </a:lnTo>
                <a:lnTo>
                  <a:pt x="660" y="659"/>
                </a:lnTo>
                <a:lnTo>
                  <a:pt x="725" y="581"/>
                </a:lnTo>
                <a:lnTo>
                  <a:pt x="796" y="507"/>
                </a:lnTo>
                <a:lnTo>
                  <a:pt x="871" y="436"/>
                </a:lnTo>
                <a:lnTo>
                  <a:pt x="948" y="371"/>
                </a:lnTo>
                <a:lnTo>
                  <a:pt x="1031" y="310"/>
                </a:lnTo>
                <a:lnTo>
                  <a:pt x="1117" y="254"/>
                </a:lnTo>
                <a:lnTo>
                  <a:pt x="1206" y="202"/>
                </a:lnTo>
                <a:lnTo>
                  <a:pt x="1299" y="157"/>
                </a:lnTo>
                <a:lnTo>
                  <a:pt x="1394" y="116"/>
                </a:lnTo>
                <a:lnTo>
                  <a:pt x="1493" y="81"/>
                </a:lnTo>
                <a:lnTo>
                  <a:pt x="1594" y="52"/>
                </a:lnTo>
                <a:lnTo>
                  <a:pt x="1698" y="29"/>
                </a:lnTo>
                <a:lnTo>
                  <a:pt x="1803" y="13"/>
                </a:lnTo>
                <a:lnTo>
                  <a:pt x="1911" y="3"/>
                </a:lnTo>
                <a:lnTo>
                  <a:pt x="2021"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918747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ceries Icon"/>
          <p:cNvGrpSpPr/>
          <p:nvPr/>
        </p:nvGrpSpPr>
        <p:grpSpPr>
          <a:xfrm>
            <a:off x="1748650" y="1846113"/>
            <a:ext cx="1760671" cy="1760214"/>
            <a:chOff x="1748650" y="1846113"/>
            <a:chExt cx="1760671" cy="1760214"/>
          </a:xfrm>
        </p:grpSpPr>
        <p:sp>
          <p:nvSpPr>
            <p:cNvPr id="10" name="Rectangle 9"/>
            <p:cNvSpPr/>
            <p:nvPr/>
          </p:nvSpPr>
          <p:spPr>
            <a:xfrm>
              <a:off x="1748650" y="1846113"/>
              <a:ext cx="1760671" cy="1760214"/>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3089" name="AutoShape 25"/>
            <p:cNvSpPr>
              <a:spLocks noChangeAspect="1" noChangeArrowheads="1" noTextEdit="1"/>
            </p:cNvSpPr>
            <p:nvPr/>
          </p:nvSpPr>
          <p:spPr bwMode="auto">
            <a:xfrm>
              <a:off x="2063750" y="2413324"/>
              <a:ext cx="1028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Freeform 28">
              <a:hlinkClick r:id="" action="ppaction://noaction" highlightClick="1"/>
            </p:cNvPr>
            <p:cNvSpPr>
              <a:spLocks noEditPoints="1"/>
            </p:cNvSpPr>
            <p:nvPr/>
          </p:nvSpPr>
          <p:spPr bwMode="auto">
            <a:xfrm>
              <a:off x="2035175" y="2326782"/>
              <a:ext cx="1027113" cy="825500"/>
            </a:xfrm>
            <a:custGeom>
              <a:avLst/>
              <a:gdLst>
                <a:gd name="T0" fmla="*/ 3507 w 3884"/>
                <a:gd name="T1" fmla="*/ 2509 h 3119"/>
                <a:gd name="T2" fmla="*/ 3622 w 3884"/>
                <a:gd name="T3" fmla="*/ 2571 h 3119"/>
                <a:gd name="T4" fmla="*/ 3699 w 3884"/>
                <a:gd name="T5" fmla="*/ 2675 h 3119"/>
                <a:gd name="T6" fmla="*/ 3729 w 3884"/>
                <a:gd name="T7" fmla="*/ 2807 h 3119"/>
                <a:gd name="T8" fmla="*/ 3699 w 3884"/>
                <a:gd name="T9" fmla="*/ 2938 h 3119"/>
                <a:gd name="T10" fmla="*/ 3622 w 3884"/>
                <a:gd name="T11" fmla="*/ 3042 h 3119"/>
                <a:gd name="T12" fmla="*/ 3507 w 3884"/>
                <a:gd name="T13" fmla="*/ 3106 h 3119"/>
                <a:gd name="T14" fmla="*/ 3372 w 3884"/>
                <a:gd name="T15" fmla="*/ 3115 h 3119"/>
                <a:gd name="T16" fmla="*/ 3249 w 3884"/>
                <a:gd name="T17" fmla="*/ 3068 h 3119"/>
                <a:gd name="T18" fmla="*/ 3158 w 3884"/>
                <a:gd name="T19" fmla="*/ 2977 h 3119"/>
                <a:gd name="T20" fmla="*/ 3110 w 3884"/>
                <a:gd name="T21" fmla="*/ 2853 h 3119"/>
                <a:gd name="T22" fmla="*/ 3121 w 3884"/>
                <a:gd name="T23" fmla="*/ 2717 h 3119"/>
                <a:gd name="T24" fmla="*/ 3183 w 3884"/>
                <a:gd name="T25" fmla="*/ 2603 h 3119"/>
                <a:gd name="T26" fmla="*/ 3287 w 3884"/>
                <a:gd name="T27" fmla="*/ 2524 h 3119"/>
                <a:gd name="T28" fmla="*/ 3418 w 3884"/>
                <a:gd name="T29" fmla="*/ 2496 h 3119"/>
                <a:gd name="T30" fmla="*/ 1644 w 3884"/>
                <a:gd name="T31" fmla="*/ 2509 h 3119"/>
                <a:gd name="T32" fmla="*/ 1758 w 3884"/>
                <a:gd name="T33" fmla="*/ 2571 h 3119"/>
                <a:gd name="T34" fmla="*/ 1836 w 3884"/>
                <a:gd name="T35" fmla="*/ 2675 h 3119"/>
                <a:gd name="T36" fmla="*/ 1865 w 3884"/>
                <a:gd name="T37" fmla="*/ 2807 h 3119"/>
                <a:gd name="T38" fmla="*/ 1836 w 3884"/>
                <a:gd name="T39" fmla="*/ 2938 h 3119"/>
                <a:gd name="T40" fmla="*/ 1758 w 3884"/>
                <a:gd name="T41" fmla="*/ 3042 h 3119"/>
                <a:gd name="T42" fmla="*/ 1644 w 3884"/>
                <a:gd name="T43" fmla="*/ 3106 h 3119"/>
                <a:gd name="T44" fmla="*/ 1508 w 3884"/>
                <a:gd name="T45" fmla="*/ 3115 h 3119"/>
                <a:gd name="T46" fmla="*/ 1384 w 3884"/>
                <a:gd name="T47" fmla="*/ 3068 h 3119"/>
                <a:gd name="T48" fmla="*/ 1294 w 3884"/>
                <a:gd name="T49" fmla="*/ 2977 h 3119"/>
                <a:gd name="T50" fmla="*/ 1247 w 3884"/>
                <a:gd name="T51" fmla="*/ 2853 h 3119"/>
                <a:gd name="T52" fmla="*/ 1256 w 3884"/>
                <a:gd name="T53" fmla="*/ 2717 h 3119"/>
                <a:gd name="T54" fmla="*/ 1320 w 3884"/>
                <a:gd name="T55" fmla="*/ 2603 h 3119"/>
                <a:gd name="T56" fmla="*/ 1423 w 3884"/>
                <a:gd name="T57" fmla="*/ 2524 h 3119"/>
                <a:gd name="T58" fmla="*/ 1554 w 3884"/>
                <a:gd name="T59" fmla="*/ 2496 h 3119"/>
                <a:gd name="T60" fmla="*/ 3764 w 3884"/>
                <a:gd name="T61" fmla="*/ 156 h 3119"/>
                <a:gd name="T62" fmla="*/ 3841 w 3884"/>
                <a:gd name="T63" fmla="*/ 199 h 3119"/>
                <a:gd name="T64" fmla="*/ 3881 w 3884"/>
                <a:gd name="T65" fmla="*/ 277 h 3119"/>
                <a:gd name="T66" fmla="*/ 3881 w 3884"/>
                <a:gd name="T67" fmla="*/ 1743 h 3119"/>
                <a:gd name="T68" fmla="*/ 3841 w 3884"/>
                <a:gd name="T69" fmla="*/ 1823 h 3119"/>
                <a:gd name="T70" fmla="*/ 3764 w 3884"/>
                <a:gd name="T71" fmla="*/ 1865 h 3119"/>
                <a:gd name="T72" fmla="*/ 1735 w 3884"/>
                <a:gd name="T73" fmla="*/ 1865 h 3119"/>
                <a:gd name="T74" fmla="*/ 1657 w 3884"/>
                <a:gd name="T75" fmla="*/ 1818 h 3119"/>
                <a:gd name="T76" fmla="*/ 1096 w 3884"/>
                <a:gd name="T77" fmla="*/ 360 h 3119"/>
                <a:gd name="T78" fmla="*/ 1091 w 3884"/>
                <a:gd name="T79" fmla="*/ 277 h 3119"/>
                <a:gd name="T80" fmla="*/ 1131 w 3884"/>
                <a:gd name="T81" fmla="*/ 199 h 3119"/>
                <a:gd name="T82" fmla="*/ 1208 w 3884"/>
                <a:gd name="T83" fmla="*/ 156 h 3119"/>
                <a:gd name="T84" fmla="*/ 660 w 3884"/>
                <a:gd name="T85" fmla="*/ 0 h 3119"/>
                <a:gd name="T86" fmla="*/ 752 w 3884"/>
                <a:gd name="T87" fmla="*/ 28 h 3119"/>
                <a:gd name="T88" fmla="*/ 806 w 3884"/>
                <a:gd name="T89" fmla="*/ 104 h 3119"/>
                <a:gd name="T90" fmla="*/ 3761 w 3884"/>
                <a:gd name="T91" fmla="*/ 2031 h 3119"/>
                <a:gd name="T92" fmla="*/ 3839 w 3884"/>
                <a:gd name="T93" fmla="*/ 2073 h 3119"/>
                <a:gd name="T94" fmla="*/ 3881 w 3884"/>
                <a:gd name="T95" fmla="*/ 2151 h 3119"/>
                <a:gd name="T96" fmla="*/ 3873 w 3884"/>
                <a:gd name="T97" fmla="*/ 2244 h 3119"/>
                <a:gd name="T98" fmla="*/ 3816 w 3884"/>
                <a:gd name="T99" fmla="*/ 2312 h 3119"/>
                <a:gd name="T100" fmla="*/ 3729 w 3884"/>
                <a:gd name="T101" fmla="*/ 2340 h 3119"/>
                <a:gd name="T102" fmla="*/ 1296 w 3884"/>
                <a:gd name="T103" fmla="*/ 2325 h 3119"/>
                <a:gd name="T104" fmla="*/ 1226 w 3884"/>
                <a:gd name="T105" fmla="*/ 2264 h 3119"/>
                <a:gd name="T106" fmla="*/ 156 w 3884"/>
                <a:gd name="T107" fmla="*/ 311 h 3119"/>
                <a:gd name="T108" fmla="*/ 68 w 3884"/>
                <a:gd name="T109" fmla="*/ 285 h 3119"/>
                <a:gd name="T110" fmla="*/ 12 w 3884"/>
                <a:gd name="T111" fmla="*/ 216 h 3119"/>
                <a:gd name="T112" fmla="*/ 4 w 3884"/>
                <a:gd name="T113" fmla="*/ 124 h 3119"/>
                <a:gd name="T114" fmla="*/ 46 w 3884"/>
                <a:gd name="T115" fmla="*/ 45 h 3119"/>
                <a:gd name="T116" fmla="*/ 124 w 3884"/>
                <a:gd name="T117" fmla="*/ 2 h 3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4" h="3119">
                  <a:moveTo>
                    <a:pt x="3418" y="2496"/>
                  </a:moveTo>
                  <a:lnTo>
                    <a:pt x="3464" y="2498"/>
                  </a:lnTo>
                  <a:lnTo>
                    <a:pt x="3507" y="2509"/>
                  </a:lnTo>
                  <a:lnTo>
                    <a:pt x="3549" y="2524"/>
                  </a:lnTo>
                  <a:lnTo>
                    <a:pt x="3588" y="2545"/>
                  </a:lnTo>
                  <a:lnTo>
                    <a:pt x="3622" y="2571"/>
                  </a:lnTo>
                  <a:lnTo>
                    <a:pt x="3652" y="2603"/>
                  </a:lnTo>
                  <a:lnTo>
                    <a:pt x="3678" y="2638"/>
                  </a:lnTo>
                  <a:lnTo>
                    <a:pt x="3699" y="2675"/>
                  </a:lnTo>
                  <a:lnTo>
                    <a:pt x="3716" y="2717"/>
                  </a:lnTo>
                  <a:lnTo>
                    <a:pt x="3725" y="2762"/>
                  </a:lnTo>
                  <a:lnTo>
                    <a:pt x="3729" y="2807"/>
                  </a:lnTo>
                  <a:lnTo>
                    <a:pt x="3725" y="2853"/>
                  </a:lnTo>
                  <a:lnTo>
                    <a:pt x="3716" y="2897"/>
                  </a:lnTo>
                  <a:lnTo>
                    <a:pt x="3699" y="2938"/>
                  </a:lnTo>
                  <a:lnTo>
                    <a:pt x="3678" y="2977"/>
                  </a:lnTo>
                  <a:lnTo>
                    <a:pt x="3652" y="3011"/>
                  </a:lnTo>
                  <a:lnTo>
                    <a:pt x="3622" y="3042"/>
                  </a:lnTo>
                  <a:lnTo>
                    <a:pt x="3588" y="3068"/>
                  </a:lnTo>
                  <a:lnTo>
                    <a:pt x="3549" y="3089"/>
                  </a:lnTo>
                  <a:lnTo>
                    <a:pt x="3507" y="3106"/>
                  </a:lnTo>
                  <a:lnTo>
                    <a:pt x="3464" y="3115"/>
                  </a:lnTo>
                  <a:lnTo>
                    <a:pt x="3418" y="3119"/>
                  </a:lnTo>
                  <a:lnTo>
                    <a:pt x="3372" y="3115"/>
                  </a:lnTo>
                  <a:lnTo>
                    <a:pt x="3328" y="3106"/>
                  </a:lnTo>
                  <a:lnTo>
                    <a:pt x="3287" y="3089"/>
                  </a:lnTo>
                  <a:lnTo>
                    <a:pt x="3249" y="3068"/>
                  </a:lnTo>
                  <a:lnTo>
                    <a:pt x="3215" y="3042"/>
                  </a:lnTo>
                  <a:lnTo>
                    <a:pt x="3183" y="3011"/>
                  </a:lnTo>
                  <a:lnTo>
                    <a:pt x="3158" y="2977"/>
                  </a:lnTo>
                  <a:lnTo>
                    <a:pt x="3136" y="2938"/>
                  </a:lnTo>
                  <a:lnTo>
                    <a:pt x="3121" y="2897"/>
                  </a:lnTo>
                  <a:lnTo>
                    <a:pt x="3110" y="2853"/>
                  </a:lnTo>
                  <a:lnTo>
                    <a:pt x="3108" y="2807"/>
                  </a:lnTo>
                  <a:lnTo>
                    <a:pt x="3110" y="2762"/>
                  </a:lnTo>
                  <a:lnTo>
                    <a:pt x="3121" y="2717"/>
                  </a:lnTo>
                  <a:lnTo>
                    <a:pt x="3136" y="2675"/>
                  </a:lnTo>
                  <a:lnTo>
                    <a:pt x="3158" y="2638"/>
                  </a:lnTo>
                  <a:lnTo>
                    <a:pt x="3183" y="2603"/>
                  </a:lnTo>
                  <a:lnTo>
                    <a:pt x="3215" y="2571"/>
                  </a:lnTo>
                  <a:lnTo>
                    <a:pt x="3249" y="2545"/>
                  </a:lnTo>
                  <a:lnTo>
                    <a:pt x="3287" y="2524"/>
                  </a:lnTo>
                  <a:lnTo>
                    <a:pt x="3328" y="2509"/>
                  </a:lnTo>
                  <a:lnTo>
                    <a:pt x="3372" y="2498"/>
                  </a:lnTo>
                  <a:lnTo>
                    <a:pt x="3418" y="2496"/>
                  </a:lnTo>
                  <a:close/>
                  <a:moveTo>
                    <a:pt x="1554" y="2496"/>
                  </a:moveTo>
                  <a:lnTo>
                    <a:pt x="1600" y="2498"/>
                  </a:lnTo>
                  <a:lnTo>
                    <a:pt x="1644" y="2509"/>
                  </a:lnTo>
                  <a:lnTo>
                    <a:pt x="1685" y="2524"/>
                  </a:lnTo>
                  <a:lnTo>
                    <a:pt x="1723" y="2545"/>
                  </a:lnTo>
                  <a:lnTo>
                    <a:pt x="1758" y="2571"/>
                  </a:lnTo>
                  <a:lnTo>
                    <a:pt x="1788" y="2603"/>
                  </a:lnTo>
                  <a:lnTo>
                    <a:pt x="1814" y="2638"/>
                  </a:lnTo>
                  <a:lnTo>
                    <a:pt x="1836" y="2675"/>
                  </a:lnTo>
                  <a:lnTo>
                    <a:pt x="1851" y="2717"/>
                  </a:lnTo>
                  <a:lnTo>
                    <a:pt x="1862" y="2762"/>
                  </a:lnTo>
                  <a:lnTo>
                    <a:pt x="1865" y="2807"/>
                  </a:lnTo>
                  <a:lnTo>
                    <a:pt x="1862" y="2853"/>
                  </a:lnTo>
                  <a:lnTo>
                    <a:pt x="1851" y="2897"/>
                  </a:lnTo>
                  <a:lnTo>
                    <a:pt x="1836" y="2938"/>
                  </a:lnTo>
                  <a:lnTo>
                    <a:pt x="1814" y="2977"/>
                  </a:lnTo>
                  <a:lnTo>
                    <a:pt x="1788" y="3011"/>
                  </a:lnTo>
                  <a:lnTo>
                    <a:pt x="1758" y="3042"/>
                  </a:lnTo>
                  <a:lnTo>
                    <a:pt x="1723" y="3068"/>
                  </a:lnTo>
                  <a:lnTo>
                    <a:pt x="1685" y="3089"/>
                  </a:lnTo>
                  <a:lnTo>
                    <a:pt x="1644" y="3106"/>
                  </a:lnTo>
                  <a:lnTo>
                    <a:pt x="1600" y="3115"/>
                  </a:lnTo>
                  <a:lnTo>
                    <a:pt x="1554" y="3119"/>
                  </a:lnTo>
                  <a:lnTo>
                    <a:pt x="1508" y="3115"/>
                  </a:lnTo>
                  <a:lnTo>
                    <a:pt x="1464" y="3106"/>
                  </a:lnTo>
                  <a:lnTo>
                    <a:pt x="1423" y="3089"/>
                  </a:lnTo>
                  <a:lnTo>
                    <a:pt x="1384" y="3068"/>
                  </a:lnTo>
                  <a:lnTo>
                    <a:pt x="1350" y="3042"/>
                  </a:lnTo>
                  <a:lnTo>
                    <a:pt x="1320" y="3011"/>
                  </a:lnTo>
                  <a:lnTo>
                    <a:pt x="1294" y="2977"/>
                  </a:lnTo>
                  <a:lnTo>
                    <a:pt x="1272" y="2938"/>
                  </a:lnTo>
                  <a:lnTo>
                    <a:pt x="1256" y="2897"/>
                  </a:lnTo>
                  <a:lnTo>
                    <a:pt x="1247" y="2853"/>
                  </a:lnTo>
                  <a:lnTo>
                    <a:pt x="1243" y="2807"/>
                  </a:lnTo>
                  <a:lnTo>
                    <a:pt x="1247" y="2762"/>
                  </a:lnTo>
                  <a:lnTo>
                    <a:pt x="1256" y="2717"/>
                  </a:lnTo>
                  <a:lnTo>
                    <a:pt x="1272" y="2675"/>
                  </a:lnTo>
                  <a:lnTo>
                    <a:pt x="1294" y="2638"/>
                  </a:lnTo>
                  <a:lnTo>
                    <a:pt x="1320" y="2603"/>
                  </a:lnTo>
                  <a:lnTo>
                    <a:pt x="1350" y="2571"/>
                  </a:lnTo>
                  <a:lnTo>
                    <a:pt x="1384" y="2545"/>
                  </a:lnTo>
                  <a:lnTo>
                    <a:pt x="1423" y="2524"/>
                  </a:lnTo>
                  <a:lnTo>
                    <a:pt x="1464" y="2509"/>
                  </a:lnTo>
                  <a:lnTo>
                    <a:pt x="1508" y="2498"/>
                  </a:lnTo>
                  <a:lnTo>
                    <a:pt x="1554" y="2496"/>
                  </a:lnTo>
                  <a:close/>
                  <a:moveTo>
                    <a:pt x="1238" y="153"/>
                  </a:moveTo>
                  <a:lnTo>
                    <a:pt x="3734" y="153"/>
                  </a:lnTo>
                  <a:lnTo>
                    <a:pt x="3764" y="156"/>
                  </a:lnTo>
                  <a:lnTo>
                    <a:pt x="3793" y="164"/>
                  </a:lnTo>
                  <a:lnTo>
                    <a:pt x="3818" y="179"/>
                  </a:lnTo>
                  <a:lnTo>
                    <a:pt x="3841" y="199"/>
                  </a:lnTo>
                  <a:lnTo>
                    <a:pt x="3859" y="221"/>
                  </a:lnTo>
                  <a:lnTo>
                    <a:pt x="3873" y="247"/>
                  </a:lnTo>
                  <a:lnTo>
                    <a:pt x="3881" y="277"/>
                  </a:lnTo>
                  <a:lnTo>
                    <a:pt x="3884" y="309"/>
                  </a:lnTo>
                  <a:lnTo>
                    <a:pt x="3884" y="1713"/>
                  </a:lnTo>
                  <a:lnTo>
                    <a:pt x="3881" y="1743"/>
                  </a:lnTo>
                  <a:lnTo>
                    <a:pt x="3873" y="1773"/>
                  </a:lnTo>
                  <a:lnTo>
                    <a:pt x="3859" y="1800"/>
                  </a:lnTo>
                  <a:lnTo>
                    <a:pt x="3841" y="1823"/>
                  </a:lnTo>
                  <a:lnTo>
                    <a:pt x="3818" y="1842"/>
                  </a:lnTo>
                  <a:lnTo>
                    <a:pt x="3793" y="1856"/>
                  </a:lnTo>
                  <a:lnTo>
                    <a:pt x="3764" y="1865"/>
                  </a:lnTo>
                  <a:lnTo>
                    <a:pt x="3734" y="1868"/>
                  </a:lnTo>
                  <a:lnTo>
                    <a:pt x="1768" y="1868"/>
                  </a:lnTo>
                  <a:lnTo>
                    <a:pt x="1735" y="1865"/>
                  </a:lnTo>
                  <a:lnTo>
                    <a:pt x="1706" y="1855"/>
                  </a:lnTo>
                  <a:lnTo>
                    <a:pt x="1679" y="1839"/>
                  </a:lnTo>
                  <a:lnTo>
                    <a:pt x="1657" y="1818"/>
                  </a:lnTo>
                  <a:lnTo>
                    <a:pt x="1638" y="1792"/>
                  </a:lnTo>
                  <a:lnTo>
                    <a:pt x="1625" y="1764"/>
                  </a:lnTo>
                  <a:lnTo>
                    <a:pt x="1096" y="360"/>
                  </a:lnTo>
                  <a:lnTo>
                    <a:pt x="1090" y="335"/>
                  </a:lnTo>
                  <a:lnTo>
                    <a:pt x="1087" y="309"/>
                  </a:lnTo>
                  <a:lnTo>
                    <a:pt x="1091" y="277"/>
                  </a:lnTo>
                  <a:lnTo>
                    <a:pt x="1099" y="247"/>
                  </a:lnTo>
                  <a:lnTo>
                    <a:pt x="1113" y="221"/>
                  </a:lnTo>
                  <a:lnTo>
                    <a:pt x="1131" y="199"/>
                  </a:lnTo>
                  <a:lnTo>
                    <a:pt x="1153" y="179"/>
                  </a:lnTo>
                  <a:lnTo>
                    <a:pt x="1179" y="164"/>
                  </a:lnTo>
                  <a:lnTo>
                    <a:pt x="1208" y="156"/>
                  </a:lnTo>
                  <a:lnTo>
                    <a:pt x="1238" y="153"/>
                  </a:lnTo>
                  <a:close/>
                  <a:moveTo>
                    <a:pt x="156" y="0"/>
                  </a:moveTo>
                  <a:lnTo>
                    <a:pt x="660" y="0"/>
                  </a:lnTo>
                  <a:lnTo>
                    <a:pt x="694" y="2"/>
                  </a:lnTo>
                  <a:lnTo>
                    <a:pt x="725" y="13"/>
                  </a:lnTo>
                  <a:lnTo>
                    <a:pt x="752" y="28"/>
                  </a:lnTo>
                  <a:lnTo>
                    <a:pt x="775" y="50"/>
                  </a:lnTo>
                  <a:lnTo>
                    <a:pt x="793" y="75"/>
                  </a:lnTo>
                  <a:lnTo>
                    <a:pt x="806" y="104"/>
                  </a:lnTo>
                  <a:lnTo>
                    <a:pt x="1470" y="2027"/>
                  </a:lnTo>
                  <a:lnTo>
                    <a:pt x="3729" y="2027"/>
                  </a:lnTo>
                  <a:lnTo>
                    <a:pt x="3761" y="2031"/>
                  </a:lnTo>
                  <a:lnTo>
                    <a:pt x="3789" y="2039"/>
                  </a:lnTo>
                  <a:lnTo>
                    <a:pt x="3816" y="2054"/>
                  </a:lnTo>
                  <a:lnTo>
                    <a:pt x="3839" y="2073"/>
                  </a:lnTo>
                  <a:lnTo>
                    <a:pt x="3857" y="2096"/>
                  </a:lnTo>
                  <a:lnTo>
                    <a:pt x="3873" y="2123"/>
                  </a:lnTo>
                  <a:lnTo>
                    <a:pt x="3881" y="2151"/>
                  </a:lnTo>
                  <a:lnTo>
                    <a:pt x="3884" y="2183"/>
                  </a:lnTo>
                  <a:lnTo>
                    <a:pt x="3881" y="2214"/>
                  </a:lnTo>
                  <a:lnTo>
                    <a:pt x="3873" y="2244"/>
                  </a:lnTo>
                  <a:lnTo>
                    <a:pt x="3857" y="2270"/>
                  </a:lnTo>
                  <a:lnTo>
                    <a:pt x="3839" y="2293"/>
                  </a:lnTo>
                  <a:lnTo>
                    <a:pt x="3816" y="2312"/>
                  </a:lnTo>
                  <a:lnTo>
                    <a:pt x="3789" y="2327"/>
                  </a:lnTo>
                  <a:lnTo>
                    <a:pt x="3761" y="2336"/>
                  </a:lnTo>
                  <a:lnTo>
                    <a:pt x="3729" y="2340"/>
                  </a:lnTo>
                  <a:lnTo>
                    <a:pt x="1360" y="2340"/>
                  </a:lnTo>
                  <a:lnTo>
                    <a:pt x="1327" y="2336"/>
                  </a:lnTo>
                  <a:lnTo>
                    <a:pt x="1296" y="2325"/>
                  </a:lnTo>
                  <a:lnTo>
                    <a:pt x="1269" y="2310"/>
                  </a:lnTo>
                  <a:lnTo>
                    <a:pt x="1245" y="2289"/>
                  </a:lnTo>
                  <a:lnTo>
                    <a:pt x="1226" y="2264"/>
                  </a:lnTo>
                  <a:lnTo>
                    <a:pt x="1214" y="2234"/>
                  </a:lnTo>
                  <a:lnTo>
                    <a:pt x="550" y="311"/>
                  </a:lnTo>
                  <a:lnTo>
                    <a:pt x="156" y="311"/>
                  </a:lnTo>
                  <a:lnTo>
                    <a:pt x="124" y="309"/>
                  </a:lnTo>
                  <a:lnTo>
                    <a:pt x="95" y="299"/>
                  </a:lnTo>
                  <a:lnTo>
                    <a:pt x="68" y="285"/>
                  </a:lnTo>
                  <a:lnTo>
                    <a:pt x="46" y="266"/>
                  </a:lnTo>
                  <a:lnTo>
                    <a:pt x="27" y="242"/>
                  </a:lnTo>
                  <a:lnTo>
                    <a:pt x="12" y="216"/>
                  </a:lnTo>
                  <a:lnTo>
                    <a:pt x="4" y="187"/>
                  </a:lnTo>
                  <a:lnTo>
                    <a:pt x="0" y="155"/>
                  </a:lnTo>
                  <a:lnTo>
                    <a:pt x="4" y="124"/>
                  </a:lnTo>
                  <a:lnTo>
                    <a:pt x="12" y="95"/>
                  </a:lnTo>
                  <a:lnTo>
                    <a:pt x="27" y="69"/>
                  </a:lnTo>
                  <a:lnTo>
                    <a:pt x="46" y="45"/>
                  </a:lnTo>
                  <a:lnTo>
                    <a:pt x="68" y="26"/>
                  </a:lnTo>
                  <a:lnTo>
                    <a:pt x="95" y="12"/>
                  </a:lnTo>
                  <a:lnTo>
                    <a:pt x="124" y="2"/>
                  </a:lnTo>
                  <a:lnTo>
                    <a:pt x="15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7" name="TextBox 86"/>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grpSp>
        <p:nvGrpSpPr>
          <p:cNvPr id="22" name="Movie icon"/>
          <p:cNvGrpSpPr/>
          <p:nvPr/>
        </p:nvGrpSpPr>
        <p:grpSpPr>
          <a:xfrm>
            <a:off x="5645969" y="3878586"/>
            <a:ext cx="1760671" cy="1760214"/>
            <a:chOff x="5645969" y="3878586"/>
            <a:chExt cx="1760671" cy="1760214"/>
          </a:xfrm>
        </p:grpSpPr>
        <p:sp>
          <p:nvSpPr>
            <p:cNvPr id="17" name="Rectangle 16"/>
            <p:cNvSpPr/>
            <p:nvPr/>
          </p:nvSpPr>
          <p:spPr>
            <a:xfrm>
              <a:off x="5645969" y="3878586"/>
              <a:ext cx="1760671" cy="1760214"/>
            </a:xfrm>
            <a:prstGeom prst="rect">
              <a:avLst/>
            </a:prstGeom>
            <a:solidFill>
              <a:srgbClr val="C0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3086" name="Freeform 23"/>
            <p:cNvSpPr>
              <a:spLocks noEditPoints="1"/>
            </p:cNvSpPr>
            <p:nvPr/>
          </p:nvSpPr>
          <p:spPr bwMode="auto">
            <a:xfrm>
              <a:off x="5985666" y="4248149"/>
              <a:ext cx="1099014" cy="1014609"/>
            </a:xfrm>
            <a:custGeom>
              <a:avLst/>
              <a:gdLst>
                <a:gd name="T0" fmla="*/ 1773 w 3753"/>
                <a:gd name="T1" fmla="*/ 2385 h 3463"/>
                <a:gd name="T2" fmla="*/ 1600 w 3753"/>
                <a:gd name="T3" fmla="*/ 2635 h 3463"/>
                <a:gd name="T4" fmla="*/ 1638 w 3753"/>
                <a:gd name="T5" fmla="*/ 2945 h 3463"/>
                <a:gd name="T6" fmla="*/ 1864 w 3753"/>
                <a:gd name="T7" fmla="*/ 3145 h 3463"/>
                <a:gd name="T8" fmla="*/ 2178 w 3753"/>
                <a:gd name="T9" fmla="*/ 3145 h 3463"/>
                <a:gd name="T10" fmla="*/ 2403 w 3753"/>
                <a:gd name="T11" fmla="*/ 2945 h 3463"/>
                <a:gd name="T12" fmla="*/ 2440 w 3753"/>
                <a:gd name="T13" fmla="*/ 2635 h 3463"/>
                <a:gd name="T14" fmla="*/ 2268 w 3753"/>
                <a:gd name="T15" fmla="*/ 2385 h 3463"/>
                <a:gd name="T16" fmla="*/ 2021 w 3753"/>
                <a:gd name="T17" fmla="*/ 1587 h 3463"/>
                <a:gd name="T18" fmla="*/ 1888 w 3753"/>
                <a:gd name="T19" fmla="*/ 1675 h 3463"/>
                <a:gd name="T20" fmla="*/ 1919 w 3753"/>
                <a:gd name="T21" fmla="*/ 1833 h 3463"/>
                <a:gd name="T22" fmla="*/ 2077 w 3753"/>
                <a:gd name="T23" fmla="*/ 1864 h 3463"/>
                <a:gd name="T24" fmla="*/ 2165 w 3753"/>
                <a:gd name="T25" fmla="*/ 1731 h 3463"/>
                <a:gd name="T26" fmla="*/ 2077 w 3753"/>
                <a:gd name="T27" fmla="*/ 1598 h 3463"/>
                <a:gd name="T28" fmla="*/ 2874 w 3753"/>
                <a:gd name="T29" fmla="*/ 1327 h 3463"/>
                <a:gd name="T30" fmla="*/ 2648 w 3753"/>
                <a:gd name="T31" fmla="*/ 1527 h 3463"/>
                <a:gd name="T32" fmla="*/ 2610 w 3753"/>
                <a:gd name="T33" fmla="*/ 1838 h 3463"/>
                <a:gd name="T34" fmla="*/ 2783 w 3753"/>
                <a:gd name="T35" fmla="*/ 2086 h 3463"/>
                <a:gd name="T36" fmla="*/ 3085 w 3753"/>
                <a:gd name="T37" fmla="*/ 2161 h 3463"/>
                <a:gd name="T38" fmla="*/ 3355 w 3753"/>
                <a:gd name="T39" fmla="*/ 2019 h 3463"/>
                <a:gd name="T40" fmla="*/ 3464 w 3753"/>
                <a:gd name="T41" fmla="*/ 1731 h 3463"/>
                <a:gd name="T42" fmla="*/ 3355 w 3753"/>
                <a:gd name="T43" fmla="*/ 1444 h 3463"/>
                <a:gd name="T44" fmla="*/ 3085 w 3753"/>
                <a:gd name="T45" fmla="*/ 1302 h 3463"/>
                <a:gd name="T46" fmla="*/ 806 w 3753"/>
                <a:gd name="T47" fmla="*/ 1349 h 3463"/>
                <a:gd name="T48" fmla="*/ 606 w 3753"/>
                <a:gd name="T49" fmla="*/ 1574 h 3463"/>
                <a:gd name="T50" fmla="*/ 606 w 3753"/>
                <a:gd name="T51" fmla="*/ 1888 h 3463"/>
                <a:gd name="T52" fmla="*/ 806 w 3753"/>
                <a:gd name="T53" fmla="*/ 2114 h 3463"/>
                <a:gd name="T54" fmla="*/ 1117 w 3753"/>
                <a:gd name="T55" fmla="*/ 2150 h 3463"/>
                <a:gd name="T56" fmla="*/ 1365 w 3753"/>
                <a:gd name="T57" fmla="*/ 1979 h 3463"/>
                <a:gd name="T58" fmla="*/ 1440 w 3753"/>
                <a:gd name="T59" fmla="*/ 1676 h 3463"/>
                <a:gd name="T60" fmla="*/ 1298 w 3753"/>
                <a:gd name="T61" fmla="*/ 1407 h 3463"/>
                <a:gd name="T62" fmla="*/ 1010 w 3753"/>
                <a:gd name="T63" fmla="*/ 1298 h 3463"/>
                <a:gd name="T64" fmla="*/ 1773 w 3753"/>
                <a:gd name="T65" fmla="*/ 366 h 3463"/>
                <a:gd name="T66" fmla="*/ 1600 w 3753"/>
                <a:gd name="T67" fmla="*/ 615 h 3463"/>
                <a:gd name="T68" fmla="*/ 1638 w 3753"/>
                <a:gd name="T69" fmla="*/ 925 h 3463"/>
                <a:gd name="T70" fmla="*/ 1864 w 3753"/>
                <a:gd name="T71" fmla="*/ 1124 h 3463"/>
                <a:gd name="T72" fmla="*/ 2178 w 3753"/>
                <a:gd name="T73" fmla="*/ 1124 h 3463"/>
                <a:gd name="T74" fmla="*/ 2403 w 3753"/>
                <a:gd name="T75" fmla="*/ 925 h 3463"/>
                <a:gd name="T76" fmla="*/ 2440 w 3753"/>
                <a:gd name="T77" fmla="*/ 615 h 3463"/>
                <a:gd name="T78" fmla="*/ 2268 w 3753"/>
                <a:gd name="T79" fmla="*/ 366 h 3463"/>
                <a:gd name="T80" fmla="*/ 2021 w 3753"/>
                <a:gd name="T81" fmla="*/ 0 h 3463"/>
                <a:gd name="T82" fmla="*/ 2646 w 3753"/>
                <a:gd name="T83" fmla="*/ 116 h 3463"/>
                <a:gd name="T84" fmla="*/ 3171 w 3753"/>
                <a:gd name="T85" fmla="*/ 436 h 3463"/>
                <a:gd name="T86" fmla="*/ 3550 w 3753"/>
                <a:gd name="T87" fmla="*/ 917 h 3463"/>
                <a:gd name="T88" fmla="*/ 3739 w 3753"/>
                <a:gd name="T89" fmla="*/ 1514 h 3463"/>
                <a:gd name="T90" fmla="*/ 3700 w 3753"/>
                <a:gd name="T91" fmla="*/ 2157 h 3463"/>
                <a:gd name="T92" fmla="*/ 3442 w 3753"/>
                <a:gd name="T93" fmla="*/ 2721 h 3463"/>
                <a:gd name="T94" fmla="*/ 3010 w 3753"/>
                <a:gd name="T95" fmla="*/ 3153 h 3463"/>
                <a:gd name="T96" fmla="*/ 2447 w 3753"/>
                <a:gd name="T97" fmla="*/ 3410 h 3463"/>
                <a:gd name="T98" fmla="*/ 0 w 3753"/>
                <a:gd name="T99" fmla="*/ 3174 h 3463"/>
                <a:gd name="T100" fmla="*/ 677 w 3753"/>
                <a:gd name="T101" fmla="*/ 2824 h 3463"/>
                <a:gd name="T102" fmla="*/ 375 w 3753"/>
                <a:gd name="T103" fmla="*/ 2271 h 3463"/>
                <a:gd name="T104" fmla="*/ 292 w 3753"/>
                <a:gd name="T105" fmla="*/ 1621 h 3463"/>
                <a:gd name="T106" fmla="*/ 446 w 3753"/>
                <a:gd name="T107" fmla="*/ 1010 h 3463"/>
                <a:gd name="T108" fmla="*/ 796 w 3753"/>
                <a:gd name="T109" fmla="*/ 507 h 3463"/>
                <a:gd name="T110" fmla="*/ 1299 w 3753"/>
                <a:gd name="T111" fmla="*/ 157 h 3463"/>
                <a:gd name="T112" fmla="*/ 1911 w 3753"/>
                <a:gd name="T113" fmla="*/ 3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53" h="3463">
                  <a:moveTo>
                    <a:pt x="2021" y="2309"/>
                  </a:moveTo>
                  <a:lnTo>
                    <a:pt x="1966" y="2312"/>
                  </a:lnTo>
                  <a:lnTo>
                    <a:pt x="1914" y="2321"/>
                  </a:lnTo>
                  <a:lnTo>
                    <a:pt x="1864" y="2337"/>
                  </a:lnTo>
                  <a:lnTo>
                    <a:pt x="1817" y="2359"/>
                  </a:lnTo>
                  <a:lnTo>
                    <a:pt x="1773" y="2385"/>
                  </a:lnTo>
                  <a:lnTo>
                    <a:pt x="1733" y="2417"/>
                  </a:lnTo>
                  <a:lnTo>
                    <a:pt x="1696" y="2454"/>
                  </a:lnTo>
                  <a:lnTo>
                    <a:pt x="1665" y="2494"/>
                  </a:lnTo>
                  <a:lnTo>
                    <a:pt x="1638" y="2538"/>
                  </a:lnTo>
                  <a:lnTo>
                    <a:pt x="1616" y="2585"/>
                  </a:lnTo>
                  <a:lnTo>
                    <a:pt x="1600" y="2635"/>
                  </a:lnTo>
                  <a:lnTo>
                    <a:pt x="1591" y="2686"/>
                  </a:lnTo>
                  <a:lnTo>
                    <a:pt x="1588" y="2741"/>
                  </a:lnTo>
                  <a:lnTo>
                    <a:pt x="1591" y="2795"/>
                  </a:lnTo>
                  <a:lnTo>
                    <a:pt x="1600" y="2848"/>
                  </a:lnTo>
                  <a:lnTo>
                    <a:pt x="1616" y="2898"/>
                  </a:lnTo>
                  <a:lnTo>
                    <a:pt x="1638" y="2945"/>
                  </a:lnTo>
                  <a:lnTo>
                    <a:pt x="1665" y="2989"/>
                  </a:lnTo>
                  <a:lnTo>
                    <a:pt x="1696" y="3029"/>
                  </a:lnTo>
                  <a:lnTo>
                    <a:pt x="1733" y="3064"/>
                  </a:lnTo>
                  <a:lnTo>
                    <a:pt x="1773" y="3097"/>
                  </a:lnTo>
                  <a:lnTo>
                    <a:pt x="1817" y="3124"/>
                  </a:lnTo>
                  <a:lnTo>
                    <a:pt x="1864" y="3145"/>
                  </a:lnTo>
                  <a:lnTo>
                    <a:pt x="1914" y="3161"/>
                  </a:lnTo>
                  <a:lnTo>
                    <a:pt x="1966" y="3171"/>
                  </a:lnTo>
                  <a:lnTo>
                    <a:pt x="2021" y="3174"/>
                  </a:lnTo>
                  <a:lnTo>
                    <a:pt x="2074" y="3171"/>
                  </a:lnTo>
                  <a:lnTo>
                    <a:pt x="2127" y="3161"/>
                  </a:lnTo>
                  <a:lnTo>
                    <a:pt x="2178" y="3145"/>
                  </a:lnTo>
                  <a:lnTo>
                    <a:pt x="2224" y="3124"/>
                  </a:lnTo>
                  <a:lnTo>
                    <a:pt x="2268" y="3097"/>
                  </a:lnTo>
                  <a:lnTo>
                    <a:pt x="2308" y="3064"/>
                  </a:lnTo>
                  <a:lnTo>
                    <a:pt x="2345" y="3029"/>
                  </a:lnTo>
                  <a:lnTo>
                    <a:pt x="2376" y="2989"/>
                  </a:lnTo>
                  <a:lnTo>
                    <a:pt x="2403" y="2945"/>
                  </a:lnTo>
                  <a:lnTo>
                    <a:pt x="2424" y="2898"/>
                  </a:lnTo>
                  <a:lnTo>
                    <a:pt x="2440" y="2848"/>
                  </a:lnTo>
                  <a:lnTo>
                    <a:pt x="2450" y="2795"/>
                  </a:lnTo>
                  <a:lnTo>
                    <a:pt x="2454" y="2741"/>
                  </a:lnTo>
                  <a:lnTo>
                    <a:pt x="2450" y="2686"/>
                  </a:lnTo>
                  <a:lnTo>
                    <a:pt x="2440" y="2635"/>
                  </a:lnTo>
                  <a:lnTo>
                    <a:pt x="2424" y="2585"/>
                  </a:lnTo>
                  <a:lnTo>
                    <a:pt x="2403" y="2538"/>
                  </a:lnTo>
                  <a:lnTo>
                    <a:pt x="2376" y="2494"/>
                  </a:lnTo>
                  <a:lnTo>
                    <a:pt x="2345" y="2454"/>
                  </a:lnTo>
                  <a:lnTo>
                    <a:pt x="2308" y="2417"/>
                  </a:lnTo>
                  <a:lnTo>
                    <a:pt x="2268" y="2385"/>
                  </a:lnTo>
                  <a:lnTo>
                    <a:pt x="2224" y="2359"/>
                  </a:lnTo>
                  <a:lnTo>
                    <a:pt x="2178" y="2337"/>
                  </a:lnTo>
                  <a:lnTo>
                    <a:pt x="2127" y="2321"/>
                  </a:lnTo>
                  <a:lnTo>
                    <a:pt x="2074" y="2312"/>
                  </a:lnTo>
                  <a:lnTo>
                    <a:pt x="2021" y="2309"/>
                  </a:lnTo>
                  <a:close/>
                  <a:moveTo>
                    <a:pt x="2021" y="1587"/>
                  </a:moveTo>
                  <a:lnTo>
                    <a:pt x="1992" y="1589"/>
                  </a:lnTo>
                  <a:lnTo>
                    <a:pt x="1964" y="1598"/>
                  </a:lnTo>
                  <a:lnTo>
                    <a:pt x="1940" y="1611"/>
                  </a:lnTo>
                  <a:lnTo>
                    <a:pt x="1919" y="1629"/>
                  </a:lnTo>
                  <a:lnTo>
                    <a:pt x="1900" y="1651"/>
                  </a:lnTo>
                  <a:lnTo>
                    <a:pt x="1888" y="1675"/>
                  </a:lnTo>
                  <a:lnTo>
                    <a:pt x="1879" y="1703"/>
                  </a:lnTo>
                  <a:lnTo>
                    <a:pt x="1876" y="1731"/>
                  </a:lnTo>
                  <a:lnTo>
                    <a:pt x="1879" y="1760"/>
                  </a:lnTo>
                  <a:lnTo>
                    <a:pt x="1888" y="1787"/>
                  </a:lnTo>
                  <a:lnTo>
                    <a:pt x="1900" y="1811"/>
                  </a:lnTo>
                  <a:lnTo>
                    <a:pt x="1919" y="1833"/>
                  </a:lnTo>
                  <a:lnTo>
                    <a:pt x="1940" y="1850"/>
                  </a:lnTo>
                  <a:lnTo>
                    <a:pt x="1964" y="1864"/>
                  </a:lnTo>
                  <a:lnTo>
                    <a:pt x="1992" y="1872"/>
                  </a:lnTo>
                  <a:lnTo>
                    <a:pt x="2021" y="1876"/>
                  </a:lnTo>
                  <a:lnTo>
                    <a:pt x="2049" y="1872"/>
                  </a:lnTo>
                  <a:lnTo>
                    <a:pt x="2077" y="1864"/>
                  </a:lnTo>
                  <a:lnTo>
                    <a:pt x="2101" y="1850"/>
                  </a:lnTo>
                  <a:lnTo>
                    <a:pt x="2123" y="1833"/>
                  </a:lnTo>
                  <a:lnTo>
                    <a:pt x="2140" y="1811"/>
                  </a:lnTo>
                  <a:lnTo>
                    <a:pt x="2153" y="1787"/>
                  </a:lnTo>
                  <a:lnTo>
                    <a:pt x="2161" y="1760"/>
                  </a:lnTo>
                  <a:lnTo>
                    <a:pt x="2165" y="1731"/>
                  </a:lnTo>
                  <a:lnTo>
                    <a:pt x="2161" y="1703"/>
                  </a:lnTo>
                  <a:lnTo>
                    <a:pt x="2153" y="1675"/>
                  </a:lnTo>
                  <a:lnTo>
                    <a:pt x="2140" y="1651"/>
                  </a:lnTo>
                  <a:lnTo>
                    <a:pt x="2123" y="1629"/>
                  </a:lnTo>
                  <a:lnTo>
                    <a:pt x="2101" y="1611"/>
                  </a:lnTo>
                  <a:lnTo>
                    <a:pt x="2077" y="1598"/>
                  </a:lnTo>
                  <a:lnTo>
                    <a:pt x="2049" y="1589"/>
                  </a:lnTo>
                  <a:lnTo>
                    <a:pt x="2021" y="1587"/>
                  </a:lnTo>
                  <a:close/>
                  <a:moveTo>
                    <a:pt x="3031" y="1298"/>
                  </a:moveTo>
                  <a:lnTo>
                    <a:pt x="2976" y="1302"/>
                  </a:lnTo>
                  <a:lnTo>
                    <a:pt x="2924" y="1311"/>
                  </a:lnTo>
                  <a:lnTo>
                    <a:pt x="2874" y="1327"/>
                  </a:lnTo>
                  <a:lnTo>
                    <a:pt x="2827" y="1349"/>
                  </a:lnTo>
                  <a:lnTo>
                    <a:pt x="2783" y="1375"/>
                  </a:lnTo>
                  <a:lnTo>
                    <a:pt x="2743" y="1407"/>
                  </a:lnTo>
                  <a:lnTo>
                    <a:pt x="2707" y="1444"/>
                  </a:lnTo>
                  <a:lnTo>
                    <a:pt x="2675" y="1484"/>
                  </a:lnTo>
                  <a:lnTo>
                    <a:pt x="2648" y="1527"/>
                  </a:lnTo>
                  <a:lnTo>
                    <a:pt x="2627" y="1574"/>
                  </a:lnTo>
                  <a:lnTo>
                    <a:pt x="2610" y="1625"/>
                  </a:lnTo>
                  <a:lnTo>
                    <a:pt x="2601" y="1676"/>
                  </a:lnTo>
                  <a:lnTo>
                    <a:pt x="2598" y="1731"/>
                  </a:lnTo>
                  <a:lnTo>
                    <a:pt x="2601" y="1785"/>
                  </a:lnTo>
                  <a:lnTo>
                    <a:pt x="2610" y="1838"/>
                  </a:lnTo>
                  <a:lnTo>
                    <a:pt x="2627" y="1888"/>
                  </a:lnTo>
                  <a:lnTo>
                    <a:pt x="2648" y="1935"/>
                  </a:lnTo>
                  <a:lnTo>
                    <a:pt x="2675" y="1979"/>
                  </a:lnTo>
                  <a:lnTo>
                    <a:pt x="2707" y="2019"/>
                  </a:lnTo>
                  <a:lnTo>
                    <a:pt x="2743" y="2055"/>
                  </a:lnTo>
                  <a:lnTo>
                    <a:pt x="2783" y="2086"/>
                  </a:lnTo>
                  <a:lnTo>
                    <a:pt x="2827" y="2114"/>
                  </a:lnTo>
                  <a:lnTo>
                    <a:pt x="2874" y="2134"/>
                  </a:lnTo>
                  <a:lnTo>
                    <a:pt x="2924" y="2150"/>
                  </a:lnTo>
                  <a:lnTo>
                    <a:pt x="2976" y="2161"/>
                  </a:lnTo>
                  <a:lnTo>
                    <a:pt x="3031" y="2164"/>
                  </a:lnTo>
                  <a:lnTo>
                    <a:pt x="3085" y="2161"/>
                  </a:lnTo>
                  <a:lnTo>
                    <a:pt x="3137" y="2150"/>
                  </a:lnTo>
                  <a:lnTo>
                    <a:pt x="3188" y="2134"/>
                  </a:lnTo>
                  <a:lnTo>
                    <a:pt x="3235" y="2114"/>
                  </a:lnTo>
                  <a:lnTo>
                    <a:pt x="3278" y="2086"/>
                  </a:lnTo>
                  <a:lnTo>
                    <a:pt x="3318" y="2055"/>
                  </a:lnTo>
                  <a:lnTo>
                    <a:pt x="3355" y="2019"/>
                  </a:lnTo>
                  <a:lnTo>
                    <a:pt x="3386" y="1979"/>
                  </a:lnTo>
                  <a:lnTo>
                    <a:pt x="3413" y="1935"/>
                  </a:lnTo>
                  <a:lnTo>
                    <a:pt x="3434" y="1888"/>
                  </a:lnTo>
                  <a:lnTo>
                    <a:pt x="3450" y="1838"/>
                  </a:lnTo>
                  <a:lnTo>
                    <a:pt x="3460" y="1785"/>
                  </a:lnTo>
                  <a:lnTo>
                    <a:pt x="3464" y="1731"/>
                  </a:lnTo>
                  <a:lnTo>
                    <a:pt x="3460" y="1676"/>
                  </a:lnTo>
                  <a:lnTo>
                    <a:pt x="3450" y="1625"/>
                  </a:lnTo>
                  <a:lnTo>
                    <a:pt x="3434" y="1574"/>
                  </a:lnTo>
                  <a:lnTo>
                    <a:pt x="3413" y="1527"/>
                  </a:lnTo>
                  <a:lnTo>
                    <a:pt x="3386" y="1484"/>
                  </a:lnTo>
                  <a:lnTo>
                    <a:pt x="3355" y="1444"/>
                  </a:lnTo>
                  <a:lnTo>
                    <a:pt x="3318" y="1407"/>
                  </a:lnTo>
                  <a:lnTo>
                    <a:pt x="3278" y="1375"/>
                  </a:lnTo>
                  <a:lnTo>
                    <a:pt x="3235" y="1349"/>
                  </a:lnTo>
                  <a:lnTo>
                    <a:pt x="3188" y="1327"/>
                  </a:lnTo>
                  <a:lnTo>
                    <a:pt x="3137" y="1311"/>
                  </a:lnTo>
                  <a:lnTo>
                    <a:pt x="3085" y="1302"/>
                  </a:lnTo>
                  <a:lnTo>
                    <a:pt x="3031" y="1298"/>
                  </a:lnTo>
                  <a:close/>
                  <a:moveTo>
                    <a:pt x="1010" y="1298"/>
                  </a:moveTo>
                  <a:lnTo>
                    <a:pt x="955" y="1302"/>
                  </a:lnTo>
                  <a:lnTo>
                    <a:pt x="904" y="1311"/>
                  </a:lnTo>
                  <a:lnTo>
                    <a:pt x="853" y="1327"/>
                  </a:lnTo>
                  <a:lnTo>
                    <a:pt x="806" y="1349"/>
                  </a:lnTo>
                  <a:lnTo>
                    <a:pt x="763" y="1375"/>
                  </a:lnTo>
                  <a:lnTo>
                    <a:pt x="723" y="1407"/>
                  </a:lnTo>
                  <a:lnTo>
                    <a:pt x="686" y="1444"/>
                  </a:lnTo>
                  <a:lnTo>
                    <a:pt x="655" y="1484"/>
                  </a:lnTo>
                  <a:lnTo>
                    <a:pt x="628" y="1527"/>
                  </a:lnTo>
                  <a:lnTo>
                    <a:pt x="606" y="1574"/>
                  </a:lnTo>
                  <a:lnTo>
                    <a:pt x="590" y="1625"/>
                  </a:lnTo>
                  <a:lnTo>
                    <a:pt x="581" y="1676"/>
                  </a:lnTo>
                  <a:lnTo>
                    <a:pt x="577" y="1731"/>
                  </a:lnTo>
                  <a:lnTo>
                    <a:pt x="581" y="1785"/>
                  </a:lnTo>
                  <a:lnTo>
                    <a:pt x="590" y="1838"/>
                  </a:lnTo>
                  <a:lnTo>
                    <a:pt x="606" y="1888"/>
                  </a:lnTo>
                  <a:lnTo>
                    <a:pt x="628" y="1935"/>
                  </a:lnTo>
                  <a:lnTo>
                    <a:pt x="655" y="1979"/>
                  </a:lnTo>
                  <a:lnTo>
                    <a:pt x="686" y="2019"/>
                  </a:lnTo>
                  <a:lnTo>
                    <a:pt x="723" y="2055"/>
                  </a:lnTo>
                  <a:lnTo>
                    <a:pt x="763" y="2086"/>
                  </a:lnTo>
                  <a:lnTo>
                    <a:pt x="806" y="2114"/>
                  </a:lnTo>
                  <a:lnTo>
                    <a:pt x="853" y="2134"/>
                  </a:lnTo>
                  <a:lnTo>
                    <a:pt x="904" y="2150"/>
                  </a:lnTo>
                  <a:lnTo>
                    <a:pt x="955" y="2161"/>
                  </a:lnTo>
                  <a:lnTo>
                    <a:pt x="1010" y="2164"/>
                  </a:lnTo>
                  <a:lnTo>
                    <a:pt x="1064" y="2161"/>
                  </a:lnTo>
                  <a:lnTo>
                    <a:pt x="1117" y="2150"/>
                  </a:lnTo>
                  <a:lnTo>
                    <a:pt x="1167" y="2134"/>
                  </a:lnTo>
                  <a:lnTo>
                    <a:pt x="1214" y="2114"/>
                  </a:lnTo>
                  <a:lnTo>
                    <a:pt x="1258" y="2086"/>
                  </a:lnTo>
                  <a:lnTo>
                    <a:pt x="1298" y="2055"/>
                  </a:lnTo>
                  <a:lnTo>
                    <a:pt x="1334" y="2019"/>
                  </a:lnTo>
                  <a:lnTo>
                    <a:pt x="1365" y="1979"/>
                  </a:lnTo>
                  <a:lnTo>
                    <a:pt x="1393" y="1935"/>
                  </a:lnTo>
                  <a:lnTo>
                    <a:pt x="1415" y="1888"/>
                  </a:lnTo>
                  <a:lnTo>
                    <a:pt x="1430" y="1838"/>
                  </a:lnTo>
                  <a:lnTo>
                    <a:pt x="1440" y="1785"/>
                  </a:lnTo>
                  <a:lnTo>
                    <a:pt x="1443" y="1731"/>
                  </a:lnTo>
                  <a:lnTo>
                    <a:pt x="1440" y="1676"/>
                  </a:lnTo>
                  <a:lnTo>
                    <a:pt x="1430" y="1625"/>
                  </a:lnTo>
                  <a:lnTo>
                    <a:pt x="1415" y="1574"/>
                  </a:lnTo>
                  <a:lnTo>
                    <a:pt x="1393" y="1527"/>
                  </a:lnTo>
                  <a:lnTo>
                    <a:pt x="1365" y="1484"/>
                  </a:lnTo>
                  <a:lnTo>
                    <a:pt x="1334" y="1444"/>
                  </a:lnTo>
                  <a:lnTo>
                    <a:pt x="1298" y="1407"/>
                  </a:lnTo>
                  <a:lnTo>
                    <a:pt x="1258" y="1375"/>
                  </a:lnTo>
                  <a:lnTo>
                    <a:pt x="1214" y="1349"/>
                  </a:lnTo>
                  <a:lnTo>
                    <a:pt x="1167" y="1327"/>
                  </a:lnTo>
                  <a:lnTo>
                    <a:pt x="1117" y="1311"/>
                  </a:lnTo>
                  <a:lnTo>
                    <a:pt x="1064" y="1302"/>
                  </a:lnTo>
                  <a:lnTo>
                    <a:pt x="1010" y="1298"/>
                  </a:lnTo>
                  <a:close/>
                  <a:moveTo>
                    <a:pt x="2021" y="288"/>
                  </a:moveTo>
                  <a:lnTo>
                    <a:pt x="1966" y="292"/>
                  </a:lnTo>
                  <a:lnTo>
                    <a:pt x="1914" y="301"/>
                  </a:lnTo>
                  <a:lnTo>
                    <a:pt x="1864" y="317"/>
                  </a:lnTo>
                  <a:lnTo>
                    <a:pt x="1817" y="339"/>
                  </a:lnTo>
                  <a:lnTo>
                    <a:pt x="1773" y="366"/>
                  </a:lnTo>
                  <a:lnTo>
                    <a:pt x="1733" y="397"/>
                  </a:lnTo>
                  <a:lnTo>
                    <a:pt x="1696" y="434"/>
                  </a:lnTo>
                  <a:lnTo>
                    <a:pt x="1665" y="474"/>
                  </a:lnTo>
                  <a:lnTo>
                    <a:pt x="1638" y="517"/>
                  </a:lnTo>
                  <a:lnTo>
                    <a:pt x="1616" y="564"/>
                  </a:lnTo>
                  <a:lnTo>
                    <a:pt x="1600" y="615"/>
                  </a:lnTo>
                  <a:lnTo>
                    <a:pt x="1591" y="666"/>
                  </a:lnTo>
                  <a:lnTo>
                    <a:pt x="1588" y="721"/>
                  </a:lnTo>
                  <a:lnTo>
                    <a:pt x="1591" y="775"/>
                  </a:lnTo>
                  <a:lnTo>
                    <a:pt x="1600" y="828"/>
                  </a:lnTo>
                  <a:lnTo>
                    <a:pt x="1616" y="878"/>
                  </a:lnTo>
                  <a:lnTo>
                    <a:pt x="1638" y="925"/>
                  </a:lnTo>
                  <a:lnTo>
                    <a:pt x="1665" y="969"/>
                  </a:lnTo>
                  <a:lnTo>
                    <a:pt x="1696" y="1009"/>
                  </a:lnTo>
                  <a:lnTo>
                    <a:pt x="1733" y="1045"/>
                  </a:lnTo>
                  <a:lnTo>
                    <a:pt x="1773" y="1076"/>
                  </a:lnTo>
                  <a:lnTo>
                    <a:pt x="1817" y="1104"/>
                  </a:lnTo>
                  <a:lnTo>
                    <a:pt x="1864" y="1124"/>
                  </a:lnTo>
                  <a:lnTo>
                    <a:pt x="1914" y="1140"/>
                  </a:lnTo>
                  <a:lnTo>
                    <a:pt x="1966" y="1151"/>
                  </a:lnTo>
                  <a:lnTo>
                    <a:pt x="2021" y="1154"/>
                  </a:lnTo>
                  <a:lnTo>
                    <a:pt x="2074" y="1151"/>
                  </a:lnTo>
                  <a:lnTo>
                    <a:pt x="2127" y="1140"/>
                  </a:lnTo>
                  <a:lnTo>
                    <a:pt x="2178" y="1124"/>
                  </a:lnTo>
                  <a:lnTo>
                    <a:pt x="2224" y="1104"/>
                  </a:lnTo>
                  <a:lnTo>
                    <a:pt x="2268" y="1076"/>
                  </a:lnTo>
                  <a:lnTo>
                    <a:pt x="2308" y="1045"/>
                  </a:lnTo>
                  <a:lnTo>
                    <a:pt x="2345" y="1009"/>
                  </a:lnTo>
                  <a:lnTo>
                    <a:pt x="2376" y="969"/>
                  </a:lnTo>
                  <a:lnTo>
                    <a:pt x="2403" y="925"/>
                  </a:lnTo>
                  <a:lnTo>
                    <a:pt x="2424" y="878"/>
                  </a:lnTo>
                  <a:lnTo>
                    <a:pt x="2440" y="828"/>
                  </a:lnTo>
                  <a:lnTo>
                    <a:pt x="2450" y="775"/>
                  </a:lnTo>
                  <a:lnTo>
                    <a:pt x="2454" y="721"/>
                  </a:lnTo>
                  <a:lnTo>
                    <a:pt x="2450" y="666"/>
                  </a:lnTo>
                  <a:lnTo>
                    <a:pt x="2440" y="615"/>
                  </a:lnTo>
                  <a:lnTo>
                    <a:pt x="2424" y="564"/>
                  </a:lnTo>
                  <a:lnTo>
                    <a:pt x="2403" y="517"/>
                  </a:lnTo>
                  <a:lnTo>
                    <a:pt x="2376" y="474"/>
                  </a:lnTo>
                  <a:lnTo>
                    <a:pt x="2345" y="434"/>
                  </a:lnTo>
                  <a:lnTo>
                    <a:pt x="2308" y="397"/>
                  </a:lnTo>
                  <a:lnTo>
                    <a:pt x="2268" y="366"/>
                  </a:lnTo>
                  <a:lnTo>
                    <a:pt x="2224" y="339"/>
                  </a:lnTo>
                  <a:lnTo>
                    <a:pt x="2178" y="317"/>
                  </a:lnTo>
                  <a:lnTo>
                    <a:pt x="2127" y="301"/>
                  </a:lnTo>
                  <a:lnTo>
                    <a:pt x="2074" y="292"/>
                  </a:lnTo>
                  <a:lnTo>
                    <a:pt x="2021" y="288"/>
                  </a:lnTo>
                  <a:close/>
                  <a:moveTo>
                    <a:pt x="2021" y="0"/>
                  </a:moveTo>
                  <a:lnTo>
                    <a:pt x="2131" y="3"/>
                  </a:lnTo>
                  <a:lnTo>
                    <a:pt x="2238" y="13"/>
                  </a:lnTo>
                  <a:lnTo>
                    <a:pt x="2344" y="29"/>
                  </a:lnTo>
                  <a:lnTo>
                    <a:pt x="2447" y="52"/>
                  </a:lnTo>
                  <a:lnTo>
                    <a:pt x="2547" y="81"/>
                  </a:lnTo>
                  <a:lnTo>
                    <a:pt x="2646" y="116"/>
                  </a:lnTo>
                  <a:lnTo>
                    <a:pt x="2742" y="157"/>
                  </a:lnTo>
                  <a:lnTo>
                    <a:pt x="2835" y="202"/>
                  </a:lnTo>
                  <a:lnTo>
                    <a:pt x="2924" y="254"/>
                  </a:lnTo>
                  <a:lnTo>
                    <a:pt x="3010" y="310"/>
                  </a:lnTo>
                  <a:lnTo>
                    <a:pt x="3093" y="371"/>
                  </a:lnTo>
                  <a:lnTo>
                    <a:pt x="3171" y="436"/>
                  </a:lnTo>
                  <a:lnTo>
                    <a:pt x="3245" y="507"/>
                  </a:lnTo>
                  <a:lnTo>
                    <a:pt x="3315" y="581"/>
                  </a:lnTo>
                  <a:lnTo>
                    <a:pt x="3381" y="659"/>
                  </a:lnTo>
                  <a:lnTo>
                    <a:pt x="3442" y="742"/>
                  </a:lnTo>
                  <a:lnTo>
                    <a:pt x="3498" y="828"/>
                  </a:lnTo>
                  <a:lnTo>
                    <a:pt x="3550" y="917"/>
                  </a:lnTo>
                  <a:lnTo>
                    <a:pt x="3596" y="1010"/>
                  </a:lnTo>
                  <a:lnTo>
                    <a:pt x="3636" y="1105"/>
                  </a:lnTo>
                  <a:lnTo>
                    <a:pt x="3670" y="1203"/>
                  </a:lnTo>
                  <a:lnTo>
                    <a:pt x="3700" y="1304"/>
                  </a:lnTo>
                  <a:lnTo>
                    <a:pt x="3723" y="1408"/>
                  </a:lnTo>
                  <a:lnTo>
                    <a:pt x="3739" y="1514"/>
                  </a:lnTo>
                  <a:lnTo>
                    <a:pt x="3749" y="1621"/>
                  </a:lnTo>
                  <a:lnTo>
                    <a:pt x="3753" y="1731"/>
                  </a:lnTo>
                  <a:lnTo>
                    <a:pt x="3749" y="1840"/>
                  </a:lnTo>
                  <a:lnTo>
                    <a:pt x="3739" y="1949"/>
                  </a:lnTo>
                  <a:lnTo>
                    <a:pt x="3723" y="2054"/>
                  </a:lnTo>
                  <a:lnTo>
                    <a:pt x="3700" y="2157"/>
                  </a:lnTo>
                  <a:lnTo>
                    <a:pt x="3670" y="2258"/>
                  </a:lnTo>
                  <a:lnTo>
                    <a:pt x="3636" y="2357"/>
                  </a:lnTo>
                  <a:lnTo>
                    <a:pt x="3596" y="2453"/>
                  </a:lnTo>
                  <a:lnTo>
                    <a:pt x="3550" y="2546"/>
                  </a:lnTo>
                  <a:lnTo>
                    <a:pt x="3498" y="2635"/>
                  </a:lnTo>
                  <a:lnTo>
                    <a:pt x="3442" y="2721"/>
                  </a:lnTo>
                  <a:lnTo>
                    <a:pt x="3381" y="2803"/>
                  </a:lnTo>
                  <a:lnTo>
                    <a:pt x="3315" y="2881"/>
                  </a:lnTo>
                  <a:lnTo>
                    <a:pt x="3245" y="2956"/>
                  </a:lnTo>
                  <a:lnTo>
                    <a:pt x="3171" y="3025"/>
                  </a:lnTo>
                  <a:lnTo>
                    <a:pt x="3093" y="3092"/>
                  </a:lnTo>
                  <a:lnTo>
                    <a:pt x="3010" y="3153"/>
                  </a:lnTo>
                  <a:lnTo>
                    <a:pt x="2924" y="3209"/>
                  </a:lnTo>
                  <a:lnTo>
                    <a:pt x="2835" y="3260"/>
                  </a:lnTo>
                  <a:lnTo>
                    <a:pt x="2742" y="3306"/>
                  </a:lnTo>
                  <a:lnTo>
                    <a:pt x="2646" y="3346"/>
                  </a:lnTo>
                  <a:lnTo>
                    <a:pt x="2547" y="3381"/>
                  </a:lnTo>
                  <a:lnTo>
                    <a:pt x="2447" y="3410"/>
                  </a:lnTo>
                  <a:lnTo>
                    <a:pt x="2344" y="3432"/>
                  </a:lnTo>
                  <a:lnTo>
                    <a:pt x="2238" y="3449"/>
                  </a:lnTo>
                  <a:lnTo>
                    <a:pt x="2131" y="3460"/>
                  </a:lnTo>
                  <a:lnTo>
                    <a:pt x="2021" y="3463"/>
                  </a:lnTo>
                  <a:lnTo>
                    <a:pt x="0" y="3463"/>
                  </a:lnTo>
                  <a:lnTo>
                    <a:pt x="0" y="3174"/>
                  </a:lnTo>
                  <a:lnTo>
                    <a:pt x="1064" y="3174"/>
                  </a:lnTo>
                  <a:lnTo>
                    <a:pt x="978" y="3114"/>
                  </a:lnTo>
                  <a:lnTo>
                    <a:pt x="897" y="3047"/>
                  </a:lnTo>
                  <a:lnTo>
                    <a:pt x="819" y="2977"/>
                  </a:lnTo>
                  <a:lnTo>
                    <a:pt x="746" y="2903"/>
                  </a:lnTo>
                  <a:lnTo>
                    <a:pt x="677" y="2824"/>
                  </a:lnTo>
                  <a:lnTo>
                    <a:pt x="614" y="2740"/>
                  </a:lnTo>
                  <a:lnTo>
                    <a:pt x="554" y="2653"/>
                  </a:lnTo>
                  <a:lnTo>
                    <a:pt x="502" y="2563"/>
                  </a:lnTo>
                  <a:lnTo>
                    <a:pt x="454" y="2468"/>
                  </a:lnTo>
                  <a:lnTo>
                    <a:pt x="411" y="2370"/>
                  </a:lnTo>
                  <a:lnTo>
                    <a:pt x="375" y="2271"/>
                  </a:lnTo>
                  <a:lnTo>
                    <a:pt x="344" y="2168"/>
                  </a:lnTo>
                  <a:lnTo>
                    <a:pt x="321" y="2061"/>
                  </a:lnTo>
                  <a:lnTo>
                    <a:pt x="302" y="1954"/>
                  </a:lnTo>
                  <a:lnTo>
                    <a:pt x="292" y="1844"/>
                  </a:lnTo>
                  <a:lnTo>
                    <a:pt x="289" y="1731"/>
                  </a:lnTo>
                  <a:lnTo>
                    <a:pt x="292" y="1621"/>
                  </a:lnTo>
                  <a:lnTo>
                    <a:pt x="302" y="1514"/>
                  </a:lnTo>
                  <a:lnTo>
                    <a:pt x="318" y="1408"/>
                  </a:lnTo>
                  <a:lnTo>
                    <a:pt x="341" y="1304"/>
                  </a:lnTo>
                  <a:lnTo>
                    <a:pt x="370" y="1203"/>
                  </a:lnTo>
                  <a:lnTo>
                    <a:pt x="405" y="1105"/>
                  </a:lnTo>
                  <a:lnTo>
                    <a:pt x="446" y="1010"/>
                  </a:lnTo>
                  <a:lnTo>
                    <a:pt x="491" y="917"/>
                  </a:lnTo>
                  <a:lnTo>
                    <a:pt x="543" y="828"/>
                  </a:lnTo>
                  <a:lnTo>
                    <a:pt x="599" y="742"/>
                  </a:lnTo>
                  <a:lnTo>
                    <a:pt x="660" y="659"/>
                  </a:lnTo>
                  <a:lnTo>
                    <a:pt x="725" y="581"/>
                  </a:lnTo>
                  <a:lnTo>
                    <a:pt x="796" y="507"/>
                  </a:lnTo>
                  <a:lnTo>
                    <a:pt x="871" y="436"/>
                  </a:lnTo>
                  <a:lnTo>
                    <a:pt x="948" y="371"/>
                  </a:lnTo>
                  <a:lnTo>
                    <a:pt x="1031" y="310"/>
                  </a:lnTo>
                  <a:lnTo>
                    <a:pt x="1117" y="254"/>
                  </a:lnTo>
                  <a:lnTo>
                    <a:pt x="1206" y="202"/>
                  </a:lnTo>
                  <a:lnTo>
                    <a:pt x="1299" y="157"/>
                  </a:lnTo>
                  <a:lnTo>
                    <a:pt x="1394" y="116"/>
                  </a:lnTo>
                  <a:lnTo>
                    <a:pt x="1493" y="81"/>
                  </a:lnTo>
                  <a:lnTo>
                    <a:pt x="1594" y="52"/>
                  </a:lnTo>
                  <a:lnTo>
                    <a:pt x="1698" y="29"/>
                  </a:lnTo>
                  <a:lnTo>
                    <a:pt x="1803" y="13"/>
                  </a:lnTo>
                  <a:lnTo>
                    <a:pt x="1911" y="3"/>
                  </a:lnTo>
                  <a:lnTo>
                    <a:pt x="2021"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8" name="TextBox 87"/>
          <p:cNvSpPr txBox="1"/>
          <p:nvPr/>
        </p:nvSpPr>
        <p:spPr>
          <a:xfrm>
            <a:off x="453194" y="167927"/>
            <a:ext cx="8157406"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a:t>
            </a:r>
            <a:r>
              <a:rPr lang="en-US" sz="2800" dirty="0" smtClean="0">
                <a:latin typeface="Arial"/>
                <a:cs typeface="Arial"/>
              </a:rPr>
              <a:t>sometimes </a:t>
            </a:r>
            <a:r>
              <a:rPr lang="en-US" sz="2800" b="1" i="1" dirty="0" smtClean="0">
                <a:latin typeface="Arial"/>
                <a:cs typeface="Arial"/>
              </a:rPr>
              <a:t>(all on one slide option) </a:t>
            </a:r>
            <a:endParaRPr lang="en-US" sz="2800" b="1" i="1" kern="1200" dirty="0">
              <a:latin typeface="Arial"/>
              <a:cs typeface="Arial"/>
            </a:endParaRPr>
          </a:p>
        </p:txBody>
      </p:sp>
      <p:grpSp>
        <p:nvGrpSpPr>
          <p:cNvPr id="21" name="Coffee icon"/>
          <p:cNvGrpSpPr/>
          <p:nvPr/>
        </p:nvGrpSpPr>
        <p:grpSpPr>
          <a:xfrm>
            <a:off x="3697309" y="3878586"/>
            <a:ext cx="1760671" cy="1760214"/>
            <a:chOff x="3697309" y="3878586"/>
            <a:chExt cx="1760671" cy="1760214"/>
          </a:xfrm>
        </p:grpSpPr>
        <p:sp>
          <p:nvSpPr>
            <p:cNvPr id="15" name="Rectangle 14"/>
            <p:cNvSpPr/>
            <p:nvPr/>
          </p:nvSpPr>
          <p:spPr>
            <a:xfrm>
              <a:off x="3697309" y="3878586"/>
              <a:ext cx="1760671" cy="1760214"/>
            </a:xfrm>
            <a:prstGeom prst="rect">
              <a:avLst/>
            </a:prstGeom>
            <a:solidFill>
              <a:schemeClr val="bg1">
                <a:lumMod val="65000"/>
              </a:schemeClr>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28" name="Freeform 18"/>
            <p:cNvSpPr>
              <a:spLocks noEditPoints="1"/>
            </p:cNvSpPr>
            <p:nvPr/>
          </p:nvSpPr>
          <p:spPr bwMode="auto">
            <a:xfrm>
              <a:off x="4094163" y="4284376"/>
              <a:ext cx="939800" cy="854075"/>
            </a:xfrm>
            <a:custGeom>
              <a:avLst/>
              <a:gdLst>
                <a:gd name="T0" fmla="*/ 3536 w 3552"/>
                <a:gd name="T1" fmla="*/ 2972 h 3231"/>
                <a:gd name="T2" fmla="*/ 3431 w 3552"/>
                <a:gd name="T3" fmla="*/ 3121 h 3231"/>
                <a:gd name="T4" fmla="*/ 3278 w 3552"/>
                <a:gd name="T5" fmla="*/ 3220 h 3231"/>
                <a:gd name="T6" fmla="*/ 274 w 3552"/>
                <a:gd name="T7" fmla="*/ 3221 h 3231"/>
                <a:gd name="T8" fmla="*/ 121 w 3552"/>
                <a:gd name="T9" fmla="*/ 3128 h 3231"/>
                <a:gd name="T10" fmla="*/ 16 w 3552"/>
                <a:gd name="T11" fmla="*/ 2988 h 3231"/>
                <a:gd name="T12" fmla="*/ 2906 w 3552"/>
                <a:gd name="T13" fmla="*/ 809 h 3231"/>
                <a:gd name="T14" fmla="*/ 3138 w 3552"/>
                <a:gd name="T15" fmla="*/ 1021 h 3231"/>
                <a:gd name="T16" fmla="*/ 3394 w 3552"/>
                <a:gd name="T17" fmla="*/ 1240 h 3231"/>
                <a:gd name="T18" fmla="*/ 3534 w 3552"/>
                <a:gd name="T19" fmla="*/ 1534 h 3231"/>
                <a:gd name="T20" fmla="*/ 3529 w 3552"/>
                <a:gd name="T21" fmla="*/ 1860 h 3231"/>
                <a:gd name="T22" fmla="*/ 3385 w 3552"/>
                <a:gd name="T23" fmla="*/ 2136 h 3231"/>
                <a:gd name="T24" fmla="*/ 3132 w 3552"/>
                <a:gd name="T25" fmla="*/ 2328 h 3231"/>
                <a:gd name="T26" fmla="*/ 3039 w 3552"/>
                <a:gd name="T27" fmla="*/ 2093 h 3231"/>
                <a:gd name="T28" fmla="*/ 3226 w 3552"/>
                <a:gd name="T29" fmla="*/ 1931 h 3231"/>
                <a:gd name="T30" fmla="*/ 3299 w 3552"/>
                <a:gd name="T31" fmla="*/ 1696 h 3231"/>
                <a:gd name="T32" fmla="*/ 3238 w 3552"/>
                <a:gd name="T33" fmla="*/ 1455 h 3231"/>
                <a:gd name="T34" fmla="*/ 3059 w 3552"/>
                <a:gd name="T35" fmla="*/ 1266 h 3231"/>
                <a:gd name="T36" fmla="*/ 2902 w 3552"/>
                <a:gd name="T37" fmla="*/ 1916 h 3231"/>
                <a:gd name="T38" fmla="*/ 2775 w 3552"/>
                <a:gd name="T39" fmla="*/ 2281 h 3231"/>
                <a:gd name="T40" fmla="*/ 2507 w 3552"/>
                <a:gd name="T41" fmla="*/ 2571 h 3231"/>
                <a:gd name="T42" fmla="*/ 2152 w 3552"/>
                <a:gd name="T43" fmla="*/ 2731 h 3231"/>
                <a:gd name="T44" fmla="*/ 1278 w 3552"/>
                <a:gd name="T45" fmla="*/ 2733 h 3231"/>
                <a:gd name="T46" fmla="*/ 882 w 3552"/>
                <a:gd name="T47" fmla="*/ 2592 h 3231"/>
                <a:gd name="T48" fmla="*/ 571 w 3552"/>
                <a:gd name="T49" fmla="*/ 2323 h 3231"/>
                <a:gd name="T50" fmla="*/ 375 w 3552"/>
                <a:gd name="T51" fmla="*/ 1957 h 3231"/>
                <a:gd name="T52" fmla="*/ 323 w 3552"/>
                <a:gd name="T53" fmla="*/ 809 h 3231"/>
                <a:gd name="T54" fmla="*/ 940 w 3552"/>
                <a:gd name="T55" fmla="*/ 97 h 3231"/>
                <a:gd name="T56" fmla="*/ 1025 w 3552"/>
                <a:gd name="T57" fmla="*/ 162 h 3231"/>
                <a:gd name="T58" fmla="*/ 1189 w 3552"/>
                <a:gd name="T59" fmla="*/ 189 h 3231"/>
                <a:gd name="T60" fmla="*/ 1400 w 3552"/>
                <a:gd name="T61" fmla="*/ 196 h 3231"/>
                <a:gd name="T62" fmla="*/ 1628 w 3552"/>
                <a:gd name="T63" fmla="*/ 204 h 3231"/>
                <a:gd name="T64" fmla="*/ 1844 w 3552"/>
                <a:gd name="T65" fmla="*/ 233 h 3231"/>
                <a:gd name="T66" fmla="*/ 2015 w 3552"/>
                <a:gd name="T67" fmla="*/ 303 h 3231"/>
                <a:gd name="T68" fmla="*/ 2098 w 3552"/>
                <a:gd name="T69" fmla="*/ 411 h 3231"/>
                <a:gd name="T70" fmla="*/ 2046 w 3552"/>
                <a:gd name="T71" fmla="*/ 497 h 3231"/>
                <a:gd name="T72" fmla="*/ 1902 w 3552"/>
                <a:gd name="T73" fmla="*/ 561 h 3231"/>
                <a:gd name="T74" fmla="*/ 1716 w 3552"/>
                <a:gd name="T75" fmla="*/ 605 h 3231"/>
                <a:gd name="T76" fmla="*/ 1538 w 3552"/>
                <a:gd name="T77" fmla="*/ 632 h 3231"/>
                <a:gd name="T78" fmla="*/ 1414 w 3552"/>
                <a:gd name="T79" fmla="*/ 645 h 3231"/>
                <a:gd name="T80" fmla="*/ 1462 w 3552"/>
                <a:gd name="T81" fmla="*/ 629 h 3231"/>
                <a:gd name="T82" fmla="*/ 1568 w 3552"/>
                <a:gd name="T83" fmla="*/ 547 h 3231"/>
                <a:gd name="T84" fmla="*/ 1604 w 3552"/>
                <a:gd name="T85" fmla="*/ 444 h 3231"/>
                <a:gd name="T86" fmla="*/ 1510 w 3552"/>
                <a:gd name="T87" fmla="*/ 412 h 3231"/>
                <a:gd name="T88" fmla="*/ 1335 w 3552"/>
                <a:gd name="T89" fmla="*/ 408 h 3231"/>
                <a:gd name="T90" fmla="*/ 1120 w 3552"/>
                <a:gd name="T91" fmla="*/ 407 h 3231"/>
                <a:gd name="T92" fmla="*/ 904 w 3552"/>
                <a:gd name="T93" fmla="*/ 386 h 3231"/>
                <a:gd name="T94" fmla="*/ 727 w 3552"/>
                <a:gd name="T95" fmla="*/ 323 h 3231"/>
                <a:gd name="T96" fmla="*/ 646 w 3552"/>
                <a:gd name="T97" fmla="*/ 221 h 3231"/>
                <a:gd name="T98" fmla="*/ 694 w 3552"/>
                <a:gd name="T99" fmla="*/ 129 h 3231"/>
                <a:gd name="T100" fmla="*/ 806 w 3552"/>
                <a:gd name="T101" fmla="*/ 58 h 3231"/>
                <a:gd name="T102" fmla="*/ 912 w 3552"/>
                <a:gd name="T103" fmla="*/ 12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2" h="3231">
                  <a:moveTo>
                    <a:pt x="0" y="2908"/>
                  </a:moveTo>
                  <a:lnTo>
                    <a:pt x="3552" y="2908"/>
                  </a:lnTo>
                  <a:lnTo>
                    <a:pt x="3547" y="2913"/>
                  </a:lnTo>
                  <a:lnTo>
                    <a:pt x="3545" y="2941"/>
                  </a:lnTo>
                  <a:lnTo>
                    <a:pt x="3536" y="2972"/>
                  </a:lnTo>
                  <a:lnTo>
                    <a:pt x="3522" y="3002"/>
                  </a:lnTo>
                  <a:lnTo>
                    <a:pt x="3505" y="3032"/>
                  </a:lnTo>
                  <a:lnTo>
                    <a:pt x="3483" y="3064"/>
                  </a:lnTo>
                  <a:lnTo>
                    <a:pt x="3458" y="3093"/>
                  </a:lnTo>
                  <a:lnTo>
                    <a:pt x="3431" y="3121"/>
                  </a:lnTo>
                  <a:lnTo>
                    <a:pt x="3402" y="3147"/>
                  </a:lnTo>
                  <a:lnTo>
                    <a:pt x="3372" y="3170"/>
                  </a:lnTo>
                  <a:lnTo>
                    <a:pt x="3340" y="3191"/>
                  </a:lnTo>
                  <a:lnTo>
                    <a:pt x="3309" y="3207"/>
                  </a:lnTo>
                  <a:lnTo>
                    <a:pt x="3278" y="3220"/>
                  </a:lnTo>
                  <a:lnTo>
                    <a:pt x="3248" y="3229"/>
                  </a:lnTo>
                  <a:lnTo>
                    <a:pt x="3219" y="3231"/>
                  </a:lnTo>
                  <a:lnTo>
                    <a:pt x="333" y="3231"/>
                  </a:lnTo>
                  <a:lnTo>
                    <a:pt x="305" y="3229"/>
                  </a:lnTo>
                  <a:lnTo>
                    <a:pt x="274" y="3221"/>
                  </a:lnTo>
                  <a:lnTo>
                    <a:pt x="243" y="3209"/>
                  </a:lnTo>
                  <a:lnTo>
                    <a:pt x="212" y="3194"/>
                  </a:lnTo>
                  <a:lnTo>
                    <a:pt x="180" y="3175"/>
                  </a:lnTo>
                  <a:lnTo>
                    <a:pt x="150" y="3153"/>
                  </a:lnTo>
                  <a:lnTo>
                    <a:pt x="121" y="3128"/>
                  </a:lnTo>
                  <a:lnTo>
                    <a:pt x="94" y="3102"/>
                  </a:lnTo>
                  <a:lnTo>
                    <a:pt x="69" y="3074"/>
                  </a:lnTo>
                  <a:lnTo>
                    <a:pt x="48" y="3046"/>
                  </a:lnTo>
                  <a:lnTo>
                    <a:pt x="29" y="3017"/>
                  </a:lnTo>
                  <a:lnTo>
                    <a:pt x="16" y="2988"/>
                  </a:lnTo>
                  <a:lnTo>
                    <a:pt x="8" y="2959"/>
                  </a:lnTo>
                  <a:lnTo>
                    <a:pt x="4" y="2931"/>
                  </a:lnTo>
                  <a:lnTo>
                    <a:pt x="0" y="2908"/>
                  </a:lnTo>
                  <a:close/>
                  <a:moveTo>
                    <a:pt x="323" y="809"/>
                  </a:moveTo>
                  <a:lnTo>
                    <a:pt x="2906" y="809"/>
                  </a:lnTo>
                  <a:lnTo>
                    <a:pt x="2906" y="934"/>
                  </a:lnTo>
                  <a:lnTo>
                    <a:pt x="2940" y="943"/>
                  </a:lnTo>
                  <a:lnTo>
                    <a:pt x="3010" y="963"/>
                  </a:lnTo>
                  <a:lnTo>
                    <a:pt x="3076" y="990"/>
                  </a:lnTo>
                  <a:lnTo>
                    <a:pt x="3138" y="1021"/>
                  </a:lnTo>
                  <a:lnTo>
                    <a:pt x="3198" y="1057"/>
                  </a:lnTo>
                  <a:lnTo>
                    <a:pt x="3254" y="1097"/>
                  </a:lnTo>
                  <a:lnTo>
                    <a:pt x="3305" y="1141"/>
                  </a:lnTo>
                  <a:lnTo>
                    <a:pt x="3352" y="1189"/>
                  </a:lnTo>
                  <a:lnTo>
                    <a:pt x="3394" y="1240"/>
                  </a:lnTo>
                  <a:lnTo>
                    <a:pt x="3433" y="1294"/>
                  </a:lnTo>
                  <a:lnTo>
                    <a:pt x="3466" y="1351"/>
                  </a:lnTo>
                  <a:lnTo>
                    <a:pt x="3494" y="1409"/>
                  </a:lnTo>
                  <a:lnTo>
                    <a:pt x="3516" y="1471"/>
                  </a:lnTo>
                  <a:lnTo>
                    <a:pt x="3534" y="1534"/>
                  </a:lnTo>
                  <a:lnTo>
                    <a:pt x="3546" y="1597"/>
                  </a:lnTo>
                  <a:lnTo>
                    <a:pt x="3551" y="1662"/>
                  </a:lnTo>
                  <a:lnTo>
                    <a:pt x="3550" y="1728"/>
                  </a:lnTo>
                  <a:lnTo>
                    <a:pt x="3543" y="1794"/>
                  </a:lnTo>
                  <a:lnTo>
                    <a:pt x="3529" y="1860"/>
                  </a:lnTo>
                  <a:lnTo>
                    <a:pt x="3511" y="1920"/>
                  </a:lnTo>
                  <a:lnTo>
                    <a:pt x="3486" y="1979"/>
                  </a:lnTo>
                  <a:lnTo>
                    <a:pt x="3457" y="2035"/>
                  </a:lnTo>
                  <a:lnTo>
                    <a:pt x="3424" y="2088"/>
                  </a:lnTo>
                  <a:lnTo>
                    <a:pt x="3385" y="2136"/>
                  </a:lnTo>
                  <a:lnTo>
                    <a:pt x="3343" y="2183"/>
                  </a:lnTo>
                  <a:lnTo>
                    <a:pt x="3295" y="2225"/>
                  </a:lnTo>
                  <a:lnTo>
                    <a:pt x="3244" y="2263"/>
                  </a:lnTo>
                  <a:lnTo>
                    <a:pt x="3190" y="2297"/>
                  </a:lnTo>
                  <a:lnTo>
                    <a:pt x="3132" y="2328"/>
                  </a:lnTo>
                  <a:lnTo>
                    <a:pt x="3070" y="2353"/>
                  </a:lnTo>
                  <a:lnTo>
                    <a:pt x="3007" y="2373"/>
                  </a:lnTo>
                  <a:lnTo>
                    <a:pt x="2940" y="2131"/>
                  </a:lnTo>
                  <a:lnTo>
                    <a:pt x="2991" y="2115"/>
                  </a:lnTo>
                  <a:lnTo>
                    <a:pt x="3039" y="2093"/>
                  </a:lnTo>
                  <a:lnTo>
                    <a:pt x="3083" y="2068"/>
                  </a:lnTo>
                  <a:lnTo>
                    <a:pt x="3126" y="2039"/>
                  </a:lnTo>
                  <a:lnTo>
                    <a:pt x="3162" y="2007"/>
                  </a:lnTo>
                  <a:lnTo>
                    <a:pt x="3196" y="1970"/>
                  </a:lnTo>
                  <a:lnTo>
                    <a:pt x="3226" y="1931"/>
                  </a:lnTo>
                  <a:lnTo>
                    <a:pt x="3251" y="1889"/>
                  </a:lnTo>
                  <a:lnTo>
                    <a:pt x="3270" y="1844"/>
                  </a:lnTo>
                  <a:lnTo>
                    <a:pt x="3285" y="1797"/>
                  </a:lnTo>
                  <a:lnTo>
                    <a:pt x="3296" y="1746"/>
                  </a:lnTo>
                  <a:lnTo>
                    <a:pt x="3299" y="1696"/>
                  </a:lnTo>
                  <a:lnTo>
                    <a:pt x="3298" y="1646"/>
                  </a:lnTo>
                  <a:lnTo>
                    <a:pt x="3291" y="1596"/>
                  </a:lnTo>
                  <a:lnTo>
                    <a:pt x="3278" y="1548"/>
                  </a:lnTo>
                  <a:lnTo>
                    <a:pt x="3261" y="1500"/>
                  </a:lnTo>
                  <a:lnTo>
                    <a:pt x="3238" y="1455"/>
                  </a:lnTo>
                  <a:lnTo>
                    <a:pt x="3210" y="1411"/>
                  </a:lnTo>
                  <a:lnTo>
                    <a:pt x="3178" y="1370"/>
                  </a:lnTo>
                  <a:lnTo>
                    <a:pt x="3142" y="1333"/>
                  </a:lnTo>
                  <a:lnTo>
                    <a:pt x="3102" y="1297"/>
                  </a:lnTo>
                  <a:lnTo>
                    <a:pt x="3059" y="1266"/>
                  </a:lnTo>
                  <a:lnTo>
                    <a:pt x="3011" y="1238"/>
                  </a:lnTo>
                  <a:lnTo>
                    <a:pt x="2960" y="1214"/>
                  </a:lnTo>
                  <a:lnTo>
                    <a:pt x="2906" y="1194"/>
                  </a:lnTo>
                  <a:lnTo>
                    <a:pt x="2906" y="1839"/>
                  </a:lnTo>
                  <a:lnTo>
                    <a:pt x="2902" y="1916"/>
                  </a:lnTo>
                  <a:lnTo>
                    <a:pt x="2890" y="1993"/>
                  </a:lnTo>
                  <a:lnTo>
                    <a:pt x="2872" y="2067"/>
                  </a:lnTo>
                  <a:lnTo>
                    <a:pt x="2846" y="2141"/>
                  </a:lnTo>
                  <a:lnTo>
                    <a:pt x="2812" y="2212"/>
                  </a:lnTo>
                  <a:lnTo>
                    <a:pt x="2775" y="2281"/>
                  </a:lnTo>
                  <a:lnTo>
                    <a:pt x="2730" y="2346"/>
                  </a:lnTo>
                  <a:lnTo>
                    <a:pt x="2681" y="2409"/>
                  </a:lnTo>
                  <a:lnTo>
                    <a:pt x="2627" y="2467"/>
                  </a:lnTo>
                  <a:lnTo>
                    <a:pt x="2568" y="2521"/>
                  </a:lnTo>
                  <a:lnTo>
                    <a:pt x="2507" y="2571"/>
                  </a:lnTo>
                  <a:lnTo>
                    <a:pt x="2441" y="2615"/>
                  </a:lnTo>
                  <a:lnTo>
                    <a:pt x="2372" y="2653"/>
                  </a:lnTo>
                  <a:lnTo>
                    <a:pt x="2300" y="2685"/>
                  </a:lnTo>
                  <a:lnTo>
                    <a:pt x="2227" y="2711"/>
                  </a:lnTo>
                  <a:lnTo>
                    <a:pt x="2152" y="2731"/>
                  </a:lnTo>
                  <a:lnTo>
                    <a:pt x="2076" y="2743"/>
                  </a:lnTo>
                  <a:lnTo>
                    <a:pt x="1999" y="2747"/>
                  </a:lnTo>
                  <a:lnTo>
                    <a:pt x="1453" y="2747"/>
                  </a:lnTo>
                  <a:lnTo>
                    <a:pt x="1365" y="2744"/>
                  </a:lnTo>
                  <a:lnTo>
                    <a:pt x="1278" y="2733"/>
                  </a:lnTo>
                  <a:lnTo>
                    <a:pt x="1193" y="2717"/>
                  </a:lnTo>
                  <a:lnTo>
                    <a:pt x="1111" y="2694"/>
                  </a:lnTo>
                  <a:lnTo>
                    <a:pt x="1032" y="2666"/>
                  </a:lnTo>
                  <a:lnTo>
                    <a:pt x="956" y="2631"/>
                  </a:lnTo>
                  <a:lnTo>
                    <a:pt x="882" y="2592"/>
                  </a:lnTo>
                  <a:lnTo>
                    <a:pt x="812" y="2548"/>
                  </a:lnTo>
                  <a:lnTo>
                    <a:pt x="746" y="2498"/>
                  </a:lnTo>
                  <a:lnTo>
                    <a:pt x="684" y="2444"/>
                  </a:lnTo>
                  <a:lnTo>
                    <a:pt x="625" y="2386"/>
                  </a:lnTo>
                  <a:lnTo>
                    <a:pt x="571" y="2323"/>
                  </a:lnTo>
                  <a:lnTo>
                    <a:pt x="522" y="2257"/>
                  </a:lnTo>
                  <a:lnTo>
                    <a:pt x="477" y="2187"/>
                  </a:lnTo>
                  <a:lnTo>
                    <a:pt x="437" y="2114"/>
                  </a:lnTo>
                  <a:lnTo>
                    <a:pt x="404" y="2037"/>
                  </a:lnTo>
                  <a:lnTo>
                    <a:pt x="375" y="1957"/>
                  </a:lnTo>
                  <a:lnTo>
                    <a:pt x="353" y="1875"/>
                  </a:lnTo>
                  <a:lnTo>
                    <a:pt x="336" y="1791"/>
                  </a:lnTo>
                  <a:lnTo>
                    <a:pt x="326" y="1704"/>
                  </a:lnTo>
                  <a:lnTo>
                    <a:pt x="323" y="1616"/>
                  </a:lnTo>
                  <a:lnTo>
                    <a:pt x="323" y="809"/>
                  </a:lnTo>
                  <a:close/>
                  <a:moveTo>
                    <a:pt x="946" y="0"/>
                  </a:moveTo>
                  <a:lnTo>
                    <a:pt x="937" y="28"/>
                  </a:lnTo>
                  <a:lnTo>
                    <a:pt x="933" y="54"/>
                  </a:lnTo>
                  <a:lnTo>
                    <a:pt x="934" y="76"/>
                  </a:lnTo>
                  <a:lnTo>
                    <a:pt x="940" y="97"/>
                  </a:lnTo>
                  <a:lnTo>
                    <a:pt x="948" y="114"/>
                  </a:lnTo>
                  <a:lnTo>
                    <a:pt x="962" y="129"/>
                  </a:lnTo>
                  <a:lnTo>
                    <a:pt x="980" y="142"/>
                  </a:lnTo>
                  <a:lnTo>
                    <a:pt x="1001" y="154"/>
                  </a:lnTo>
                  <a:lnTo>
                    <a:pt x="1025" y="162"/>
                  </a:lnTo>
                  <a:lnTo>
                    <a:pt x="1053" y="171"/>
                  </a:lnTo>
                  <a:lnTo>
                    <a:pt x="1083" y="178"/>
                  </a:lnTo>
                  <a:lnTo>
                    <a:pt x="1116" y="182"/>
                  </a:lnTo>
                  <a:lnTo>
                    <a:pt x="1151" y="186"/>
                  </a:lnTo>
                  <a:lnTo>
                    <a:pt x="1189" y="189"/>
                  </a:lnTo>
                  <a:lnTo>
                    <a:pt x="1228" y="192"/>
                  </a:lnTo>
                  <a:lnTo>
                    <a:pt x="1269" y="193"/>
                  </a:lnTo>
                  <a:lnTo>
                    <a:pt x="1311" y="195"/>
                  </a:lnTo>
                  <a:lnTo>
                    <a:pt x="1355" y="195"/>
                  </a:lnTo>
                  <a:lnTo>
                    <a:pt x="1400" y="196"/>
                  </a:lnTo>
                  <a:lnTo>
                    <a:pt x="1445" y="197"/>
                  </a:lnTo>
                  <a:lnTo>
                    <a:pt x="1490" y="198"/>
                  </a:lnTo>
                  <a:lnTo>
                    <a:pt x="1537" y="199"/>
                  </a:lnTo>
                  <a:lnTo>
                    <a:pt x="1582" y="201"/>
                  </a:lnTo>
                  <a:lnTo>
                    <a:pt x="1628" y="204"/>
                  </a:lnTo>
                  <a:lnTo>
                    <a:pt x="1673" y="207"/>
                  </a:lnTo>
                  <a:lnTo>
                    <a:pt x="1717" y="211"/>
                  </a:lnTo>
                  <a:lnTo>
                    <a:pt x="1760" y="218"/>
                  </a:lnTo>
                  <a:lnTo>
                    <a:pt x="1803" y="224"/>
                  </a:lnTo>
                  <a:lnTo>
                    <a:pt x="1844" y="233"/>
                  </a:lnTo>
                  <a:lnTo>
                    <a:pt x="1882" y="242"/>
                  </a:lnTo>
                  <a:lnTo>
                    <a:pt x="1919" y="254"/>
                  </a:lnTo>
                  <a:lnTo>
                    <a:pt x="1954" y="268"/>
                  </a:lnTo>
                  <a:lnTo>
                    <a:pt x="1986" y="285"/>
                  </a:lnTo>
                  <a:lnTo>
                    <a:pt x="2015" y="303"/>
                  </a:lnTo>
                  <a:lnTo>
                    <a:pt x="2042" y="323"/>
                  </a:lnTo>
                  <a:lnTo>
                    <a:pt x="2066" y="347"/>
                  </a:lnTo>
                  <a:lnTo>
                    <a:pt x="2083" y="370"/>
                  </a:lnTo>
                  <a:lnTo>
                    <a:pt x="2094" y="390"/>
                  </a:lnTo>
                  <a:lnTo>
                    <a:pt x="2098" y="411"/>
                  </a:lnTo>
                  <a:lnTo>
                    <a:pt x="2097" y="430"/>
                  </a:lnTo>
                  <a:lnTo>
                    <a:pt x="2092" y="449"/>
                  </a:lnTo>
                  <a:lnTo>
                    <a:pt x="2080" y="465"/>
                  </a:lnTo>
                  <a:lnTo>
                    <a:pt x="2065" y="482"/>
                  </a:lnTo>
                  <a:lnTo>
                    <a:pt x="2046" y="497"/>
                  </a:lnTo>
                  <a:lnTo>
                    <a:pt x="2023" y="511"/>
                  </a:lnTo>
                  <a:lnTo>
                    <a:pt x="1997" y="525"/>
                  </a:lnTo>
                  <a:lnTo>
                    <a:pt x="1968" y="538"/>
                  </a:lnTo>
                  <a:lnTo>
                    <a:pt x="1936" y="550"/>
                  </a:lnTo>
                  <a:lnTo>
                    <a:pt x="1902" y="561"/>
                  </a:lnTo>
                  <a:lnTo>
                    <a:pt x="1867" y="571"/>
                  </a:lnTo>
                  <a:lnTo>
                    <a:pt x="1831" y="581"/>
                  </a:lnTo>
                  <a:lnTo>
                    <a:pt x="1793" y="589"/>
                  </a:lnTo>
                  <a:lnTo>
                    <a:pt x="1755" y="598"/>
                  </a:lnTo>
                  <a:lnTo>
                    <a:pt x="1716" y="605"/>
                  </a:lnTo>
                  <a:lnTo>
                    <a:pt x="1678" y="612"/>
                  </a:lnTo>
                  <a:lnTo>
                    <a:pt x="1642" y="618"/>
                  </a:lnTo>
                  <a:lnTo>
                    <a:pt x="1605" y="624"/>
                  </a:lnTo>
                  <a:lnTo>
                    <a:pt x="1570" y="628"/>
                  </a:lnTo>
                  <a:lnTo>
                    <a:pt x="1538" y="632"/>
                  </a:lnTo>
                  <a:lnTo>
                    <a:pt x="1507" y="636"/>
                  </a:lnTo>
                  <a:lnTo>
                    <a:pt x="1479" y="639"/>
                  </a:lnTo>
                  <a:lnTo>
                    <a:pt x="1454" y="642"/>
                  </a:lnTo>
                  <a:lnTo>
                    <a:pt x="1432" y="644"/>
                  </a:lnTo>
                  <a:lnTo>
                    <a:pt x="1414" y="645"/>
                  </a:lnTo>
                  <a:lnTo>
                    <a:pt x="1400" y="647"/>
                  </a:lnTo>
                  <a:lnTo>
                    <a:pt x="1412" y="644"/>
                  </a:lnTo>
                  <a:lnTo>
                    <a:pt x="1427" y="641"/>
                  </a:lnTo>
                  <a:lnTo>
                    <a:pt x="1444" y="637"/>
                  </a:lnTo>
                  <a:lnTo>
                    <a:pt x="1462" y="629"/>
                  </a:lnTo>
                  <a:lnTo>
                    <a:pt x="1483" y="619"/>
                  </a:lnTo>
                  <a:lnTo>
                    <a:pt x="1504" y="607"/>
                  </a:lnTo>
                  <a:lnTo>
                    <a:pt x="1526" y="590"/>
                  </a:lnTo>
                  <a:lnTo>
                    <a:pt x="1548" y="571"/>
                  </a:lnTo>
                  <a:lnTo>
                    <a:pt x="1568" y="547"/>
                  </a:lnTo>
                  <a:lnTo>
                    <a:pt x="1588" y="518"/>
                  </a:lnTo>
                  <a:lnTo>
                    <a:pt x="1605" y="486"/>
                  </a:lnTo>
                  <a:lnTo>
                    <a:pt x="1610" y="469"/>
                  </a:lnTo>
                  <a:lnTo>
                    <a:pt x="1609" y="455"/>
                  </a:lnTo>
                  <a:lnTo>
                    <a:pt x="1604" y="444"/>
                  </a:lnTo>
                  <a:lnTo>
                    <a:pt x="1593" y="435"/>
                  </a:lnTo>
                  <a:lnTo>
                    <a:pt x="1578" y="427"/>
                  </a:lnTo>
                  <a:lnTo>
                    <a:pt x="1560" y="421"/>
                  </a:lnTo>
                  <a:lnTo>
                    <a:pt x="1536" y="416"/>
                  </a:lnTo>
                  <a:lnTo>
                    <a:pt x="1510" y="412"/>
                  </a:lnTo>
                  <a:lnTo>
                    <a:pt x="1480" y="410"/>
                  </a:lnTo>
                  <a:lnTo>
                    <a:pt x="1447" y="409"/>
                  </a:lnTo>
                  <a:lnTo>
                    <a:pt x="1412" y="408"/>
                  </a:lnTo>
                  <a:lnTo>
                    <a:pt x="1375" y="408"/>
                  </a:lnTo>
                  <a:lnTo>
                    <a:pt x="1335" y="408"/>
                  </a:lnTo>
                  <a:lnTo>
                    <a:pt x="1294" y="408"/>
                  </a:lnTo>
                  <a:lnTo>
                    <a:pt x="1252" y="409"/>
                  </a:lnTo>
                  <a:lnTo>
                    <a:pt x="1209" y="409"/>
                  </a:lnTo>
                  <a:lnTo>
                    <a:pt x="1164" y="408"/>
                  </a:lnTo>
                  <a:lnTo>
                    <a:pt x="1120" y="407"/>
                  </a:lnTo>
                  <a:lnTo>
                    <a:pt x="1076" y="406"/>
                  </a:lnTo>
                  <a:lnTo>
                    <a:pt x="1031" y="402"/>
                  </a:lnTo>
                  <a:lnTo>
                    <a:pt x="988" y="398"/>
                  </a:lnTo>
                  <a:lnTo>
                    <a:pt x="945" y="394"/>
                  </a:lnTo>
                  <a:lnTo>
                    <a:pt x="904" y="386"/>
                  </a:lnTo>
                  <a:lnTo>
                    <a:pt x="864" y="379"/>
                  </a:lnTo>
                  <a:lnTo>
                    <a:pt x="826" y="368"/>
                  </a:lnTo>
                  <a:lnTo>
                    <a:pt x="791" y="356"/>
                  </a:lnTo>
                  <a:lnTo>
                    <a:pt x="757" y="341"/>
                  </a:lnTo>
                  <a:lnTo>
                    <a:pt x="727" y="323"/>
                  </a:lnTo>
                  <a:lnTo>
                    <a:pt x="697" y="303"/>
                  </a:lnTo>
                  <a:lnTo>
                    <a:pt x="674" y="281"/>
                  </a:lnTo>
                  <a:lnTo>
                    <a:pt x="659" y="261"/>
                  </a:lnTo>
                  <a:lnTo>
                    <a:pt x="649" y="240"/>
                  </a:lnTo>
                  <a:lnTo>
                    <a:pt x="646" y="221"/>
                  </a:lnTo>
                  <a:lnTo>
                    <a:pt x="647" y="201"/>
                  </a:lnTo>
                  <a:lnTo>
                    <a:pt x="653" y="182"/>
                  </a:lnTo>
                  <a:lnTo>
                    <a:pt x="663" y="164"/>
                  </a:lnTo>
                  <a:lnTo>
                    <a:pt x="677" y="146"/>
                  </a:lnTo>
                  <a:lnTo>
                    <a:pt x="694" y="129"/>
                  </a:lnTo>
                  <a:lnTo>
                    <a:pt x="714" y="114"/>
                  </a:lnTo>
                  <a:lnTo>
                    <a:pt x="735" y="98"/>
                  </a:lnTo>
                  <a:lnTo>
                    <a:pt x="758" y="84"/>
                  </a:lnTo>
                  <a:lnTo>
                    <a:pt x="782" y="71"/>
                  </a:lnTo>
                  <a:lnTo>
                    <a:pt x="806" y="58"/>
                  </a:lnTo>
                  <a:lnTo>
                    <a:pt x="829" y="47"/>
                  </a:lnTo>
                  <a:lnTo>
                    <a:pt x="852" y="36"/>
                  </a:lnTo>
                  <a:lnTo>
                    <a:pt x="874" y="27"/>
                  </a:lnTo>
                  <a:lnTo>
                    <a:pt x="894" y="19"/>
                  </a:lnTo>
                  <a:lnTo>
                    <a:pt x="912" y="12"/>
                  </a:lnTo>
                  <a:lnTo>
                    <a:pt x="926" y="8"/>
                  </a:lnTo>
                  <a:lnTo>
                    <a:pt x="936" y="4"/>
                  </a:lnTo>
                  <a:lnTo>
                    <a:pt x="944" y="1"/>
                  </a:lnTo>
                  <a:lnTo>
                    <a:pt x="94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Lunch icon"/>
          <p:cNvGrpSpPr/>
          <p:nvPr/>
        </p:nvGrpSpPr>
        <p:grpSpPr>
          <a:xfrm>
            <a:off x="1748650" y="3878586"/>
            <a:ext cx="1760671" cy="1760214"/>
            <a:chOff x="1748650" y="3878586"/>
            <a:chExt cx="1760671" cy="1760214"/>
          </a:xfrm>
        </p:grpSpPr>
        <p:sp>
          <p:nvSpPr>
            <p:cNvPr id="12" name="Rectangle 11"/>
            <p:cNvSpPr/>
            <p:nvPr/>
          </p:nvSpPr>
          <p:spPr>
            <a:xfrm>
              <a:off x="1748650" y="3878586"/>
              <a:ext cx="1760671" cy="1760214"/>
            </a:xfrm>
            <a:prstGeom prst="rect">
              <a:avLst/>
            </a:prstGeom>
            <a:solidFill>
              <a:srgbClr val="1E438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AutoShape 10"/>
            <p:cNvSpPr>
              <a:spLocks noChangeAspect="1" noChangeArrowheads="1" noTextEdit="1"/>
            </p:cNvSpPr>
            <p:nvPr/>
          </p:nvSpPr>
          <p:spPr bwMode="auto">
            <a:xfrm>
              <a:off x="2243138" y="4229100"/>
              <a:ext cx="7715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Freeform 13"/>
            <p:cNvSpPr>
              <a:spLocks noEditPoints="1"/>
            </p:cNvSpPr>
            <p:nvPr/>
          </p:nvSpPr>
          <p:spPr bwMode="auto">
            <a:xfrm>
              <a:off x="2243138" y="4240213"/>
              <a:ext cx="763588" cy="1049338"/>
            </a:xfrm>
            <a:custGeom>
              <a:avLst/>
              <a:gdLst>
                <a:gd name="T0" fmla="*/ 1930 w 2404"/>
                <a:gd name="T1" fmla="*/ 4 h 3305"/>
                <a:gd name="T2" fmla="*/ 2073 w 2404"/>
                <a:gd name="T3" fmla="*/ 49 h 3305"/>
                <a:gd name="T4" fmla="*/ 2197 w 2404"/>
                <a:gd name="T5" fmla="*/ 139 h 3305"/>
                <a:gd name="T6" fmla="*/ 2297 w 2404"/>
                <a:gd name="T7" fmla="*/ 269 h 3305"/>
                <a:gd name="T8" fmla="*/ 2367 w 2404"/>
                <a:gd name="T9" fmla="*/ 429 h 3305"/>
                <a:gd name="T10" fmla="*/ 2402 w 2404"/>
                <a:gd name="T11" fmla="*/ 612 h 3305"/>
                <a:gd name="T12" fmla="*/ 2394 w 2404"/>
                <a:gd name="T13" fmla="*/ 810 h 3305"/>
                <a:gd name="T14" fmla="*/ 2342 w 2404"/>
                <a:gd name="T15" fmla="*/ 993 h 3305"/>
                <a:gd name="T16" fmla="*/ 2254 w 2404"/>
                <a:gd name="T17" fmla="*/ 1146 h 3305"/>
                <a:gd name="T18" fmla="*/ 2135 w 2404"/>
                <a:gd name="T19" fmla="*/ 1263 h 3305"/>
                <a:gd name="T20" fmla="*/ 2029 w 2404"/>
                <a:gd name="T21" fmla="*/ 1364 h 3305"/>
                <a:gd name="T22" fmla="*/ 1980 w 2404"/>
                <a:gd name="T23" fmla="*/ 1488 h 3305"/>
                <a:gd name="T24" fmla="*/ 2019 w 2404"/>
                <a:gd name="T25" fmla="*/ 1552 h 3305"/>
                <a:gd name="T26" fmla="*/ 2081 w 2404"/>
                <a:gd name="T27" fmla="*/ 1629 h 3305"/>
                <a:gd name="T28" fmla="*/ 2104 w 2404"/>
                <a:gd name="T29" fmla="*/ 1728 h 3305"/>
                <a:gd name="T30" fmla="*/ 2097 w 2404"/>
                <a:gd name="T31" fmla="*/ 3144 h 3305"/>
                <a:gd name="T32" fmla="*/ 2064 w 2404"/>
                <a:gd name="T33" fmla="*/ 3216 h 3305"/>
                <a:gd name="T34" fmla="*/ 2017 w 2404"/>
                <a:gd name="T35" fmla="*/ 3262 h 3305"/>
                <a:gd name="T36" fmla="*/ 1964 w 2404"/>
                <a:gd name="T37" fmla="*/ 3289 h 3305"/>
                <a:gd name="T38" fmla="*/ 1917 w 2404"/>
                <a:gd name="T39" fmla="*/ 3301 h 3305"/>
                <a:gd name="T40" fmla="*/ 1885 w 2404"/>
                <a:gd name="T41" fmla="*/ 3305 h 3305"/>
                <a:gd name="T42" fmla="*/ 1876 w 2404"/>
                <a:gd name="T43" fmla="*/ 3305 h 3305"/>
                <a:gd name="T44" fmla="*/ 1852 w 2404"/>
                <a:gd name="T45" fmla="*/ 3303 h 3305"/>
                <a:gd name="T46" fmla="*/ 1809 w 2404"/>
                <a:gd name="T47" fmla="*/ 3295 h 3305"/>
                <a:gd name="T48" fmla="*/ 1757 w 2404"/>
                <a:gd name="T49" fmla="*/ 3274 h 3305"/>
                <a:gd name="T50" fmla="*/ 1706 w 2404"/>
                <a:gd name="T51" fmla="*/ 3234 h 3305"/>
                <a:gd name="T52" fmla="*/ 1668 w 2404"/>
                <a:gd name="T53" fmla="*/ 3171 h 3305"/>
                <a:gd name="T54" fmla="*/ 1652 w 2404"/>
                <a:gd name="T55" fmla="*/ 3079 h 3305"/>
                <a:gd name="T56" fmla="*/ 1664 w 2404"/>
                <a:gd name="T57" fmla="*/ 1660 h 3305"/>
                <a:gd name="T58" fmla="*/ 1713 w 2404"/>
                <a:gd name="T59" fmla="*/ 1575 h 3305"/>
                <a:gd name="T60" fmla="*/ 1794 w 2404"/>
                <a:gd name="T61" fmla="*/ 1520 h 3305"/>
                <a:gd name="T62" fmla="*/ 1743 w 2404"/>
                <a:gd name="T63" fmla="*/ 1410 h 3305"/>
                <a:gd name="T64" fmla="*/ 1666 w 2404"/>
                <a:gd name="T65" fmla="*/ 1291 h 3305"/>
                <a:gd name="T66" fmla="*/ 1539 w 2404"/>
                <a:gd name="T67" fmla="*/ 1190 h 3305"/>
                <a:gd name="T68" fmla="*/ 1440 w 2404"/>
                <a:gd name="T69" fmla="*/ 1048 h 3305"/>
                <a:gd name="T70" fmla="*/ 1375 w 2404"/>
                <a:gd name="T71" fmla="*/ 874 h 3305"/>
                <a:gd name="T72" fmla="*/ 1353 w 2404"/>
                <a:gd name="T73" fmla="*/ 677 h 3305"/>
                <a:gd name="T74" fmla="*/ 1373 w 2404"/>
                <a:gd name="T75" fmla="*/ 487 h 3305"/>
                <a:gd name="T76" fmla="*/ 1432 w 2404"/>
                <a:gd name="T77" fmla="*/ 318 h 3305"/>
                <a:gd name="T78" fmla="*/ 1523 w 2404"/>
                <a:gd name="T79" fmla="*/ 179 h 3305"/>
                <a:gd name="T80" fmla="*/ 1640 w 2404"/>
                <a:gd name="T81" fmla="*/ 74 h 3305"/>
                <a:gd name="T82" fmla="*/ 1777 w 2404"/>
                <a:gd name="T83" fmla="*/ 14 h 3305"/>
                <a:gd name="T84" fmla="*/ 0 w 2404"/>
                <a:gd name="T85" fmla="*/ 0 h 3305"/>
                <a:gd name="T86" fmla="*/ 301 w 2404"/>
                <a:gd name="T87" fmla="*/ 602 h 3305"/>
                <a:gd name="T88" fmla="*/ 451 w 2404"/>
                <a:gd name="T89" fmla="*/ 602 h 3305"/>
                <a:gd name="T90" fmla="*/ 751 w 2404"/>
                <a:gd name="T91" fmla="*/ 0 h 3305"/>
                <a:gd name="T92" fmla="*/ 739 w 2404"/>
                <a:gd name="T93" fmla="*/ 960 h 3305"/>
                <a:gd name="T94" fmla="*/ 684 w 2404"/>
                <a:gd name="T95" fmla="*/ 1027 h 3305"/>
                <a:gd name="T96" fmla="*/ 601 w 2404"/>
                <a:gd name="T97" fmla="*/ 1052 h 3305"/>
                <a:gd name="T98" fmla="*/ 589 w 2404"/>
                <a:gd name="T99" fmla="*/ 3151 h 3305"/>
                <a:gd name="T100" fmla="*/ 535 w 2404"/>
                <a:gd name="T101" fmla="*/ 3239 h 3305"/>
                <a:gd name="T102" fmla="*/ 447 w 2404"/>
                <a:gd name="T103" fmla="*/ 3294 h 3305"/>
                <a:gd name="T104" fmla="*/ 339 w 2404"/>
                <a:gd name="T105" fmla="*/ 3302 h 3305"/>
                <a:gd name="T106" fmla="*/ 242 w 2404"/>
                <a:gd name="T107" fmla="*/ 3261 h 3305"/>
                <a:gd name="T108" fmla="*/ 175 w 2404"/>
                <a:gd name="T109" fmla="*/ 3184 h 3305"/>
                <a:gd name="T110" fmla="*/ 150 w 2404"/>
                <a:gd name="T111" fmla="*/ 3079 h 3305"/>
                <a:gd name="T112" fmla="*/ 92 w 2404"/>
                <a:gd name="T113" fmla="*/ 1040 h 3305"/>
                <a:gd name="T114" fmla="*/ 25 w 2404"/>
                <a:gd name="T115" fmla="*/ 985 h 3305"/>
                <a:gd name="T116" fmla="*/ 0 w 2404"/>
                <a:gd name="T117" fmla="*/ 902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4" h="3305">
                  <a:moveTo>
                    <a:pt x="1877" y="0"/>
                  </a:moveTo>
                  <a:lnTo>
                    <a:pt x="1879" y="0"/>
                  </a:lnTo>
                  <a:lnTo>
                    <a:pt x="1930" y="4"/>
                  </a:lnTo>
                  <a:lnTo>
                    <a:pt x="1979" y="14"/>
                  </a:lnTo>
                  <a:lnTo>
                    <a:pt x="2027" y="29"/>
                  </a:lnTo>
                  <a:lnTo>
                    <a:pt x="2073" y="49"/>
                  </a:lnTo>
                  <a:lnTo>
                    <a:pt x="2116" y="74"/>
                  </a:lnTo>
                  <a:lnTo>
                    <a:pt x="2158" y="105"/>
                  </a:lnTo>
                  <a:lnTo>
                    <a:pt x="2197" y="139"/>
                  </a:lnTo>
                  <a:lnTo>
                    <a:pt x="2234" y="179"/>
                  </a:lnTo>
                  <a:lnTo>
                    <a:pt x="2267" y="221"/>
                  </a:lnTo>
                  <a:lnTo>
                    <a:pt x="2297" y="269"/>
                  </a:lnTo>
                  <a:lnTo>
                    <a:pt x="2325" y="318"/>
                  </a:lnTo>
                  <a:lnTo>
                    <a:pt x="2348" y="372"/>
                  </a:lnTo>
                  <a:lnTo>
                    <a:pt x="2367" y="429"/>
                  </a:lnTo>
                  <a:lnTo>
                    <a:pt x="2383" y="487"/>
                  </a:lnTo>
                  <a:lnTo>
                    <a:pt x="2395" y="548"/>
                  </a:lnTo>
                  <a:lnTo>
                    <a:pt x="2402" y="612"/>
                  </a:lnTo>
                  <a:lnTo>
                    <a:pt x="2404" y="677"/>
                  </a:lnTo>
                  <a:lnTo>
                    <a:pt x="2402" y="744"/>
                  </a:lnTo>
                  <a:lnTo>
                    <a:pt x="2394" y="810"/>
                  </a:lnTo>
                  <a:lnTo>
                    <a:pt x="2381" y="874"/>
                  </a:lnTo>
                  <a:lnTo>
                    <a:pt x="2364" y="936"/>
                  </a:lnTo>
                  <a:lnTo>
                    <a:pt x="2342" y="993"/>
                  </a:lnTo>
                  <a:lnTo>
                    <a:pt x="2317" y="1048"/>
                  </a:lnTo>
                  <a:lnTo>
                    <a:pt x="2287" y="1100"/>
                  </a:lnTo>
                  <a:lnTo>
                    <a:pt x="2254" y="1146"/>
                  </a:lnTo>
                  <a:lnTo>
                    <a:pt x="2217" y="1190"/>
                  </a:lnTo>
                  <a:lnTo>
                    <a:pt x="2178" y="1228"/>
                  </a:lnTo>
                  <a:lnTo>
                    <a:pt x="2135" y="1263"/>
                  </a:lnTo>
                  <a:lnTo>
                    <a:pt x="2091" y="1291"/>
                  </a:lnTo>
                  <a:lnTo>
                    <a:pt x="2043" y="1315"/>
                  </a:lnTo>
                  <a:lnTo>
                    <a:pt x="2029" y="1364"/>
                  </a:lnTo>
                  <a:lnTo>
                    <a:pt x="2014" y="1410"/>
                  </a:lnTo>
                  <a:lnTo>
                    <a:pt x="1998" y="1452"/>
                  </a:lnTo>
                  <a:lnTo>
                    <a:pt x="1980" y="1488"/>
                  </a:lnTo>
                  <a:lnTo>
                    <a:pt x="1962" y="1520"/>
                  </a:lnTo>
                  <a:lnTo>
                    <a:pt x="1992" y="1534"/>
                  </a:lnTo>
                  <a:lnTo>
                    <a:pt x="2019" y="1552"/>
                  </a:lnTo>
                  <a:lnTo>
                    <a:pt x="2043" y="1575"/>
                  </a:lnTo>
                  <a:lnTo>
                    <a:pt x="2063" y="1601"/>
                  </a:lnTo>
                  <a:lnTo>
                    <a:pt x="2081" y="1629"/>
                  </a:lnTo>
                  <a:lnTo>
                    <a:pt x="2093" y="1660"/>
                  </a:lnTo>
                  <a:lnTo>
                    <a:pt x="2101" y="1693"/>
                  </a:lnTo>
                  <a:lnTo>
                    <a:pt x="2104" y="1728"/>
                  </a:lnTo>
                  <a:lnTo>
                    <a:pt x="2104" y="3079"/>
                  </a:lnTo>
                  <a:lnTo>
                    <a:pt x="2102" y="3114"/>
                  </a:lnTo>
                  <a:lnTo>
                    <a:pt x="2097" y="3144"/>
                  </a:lnTo>
                  <a:lnTo>
                    <a:pt x="2089" y="3171"/>
                  </a:lnTo>
                  <a:lnTo>
                    <a:pt x="2078" y="3196"/>
                  </a:lnTo>
                  <a:lnTo>
                    <a:pt x="2064" y="3216"/>
                  </a:lnTo>
                  <a:lnTo>
                    <a:pt x="2050" y="3234"/>
                  </a:lnTo>
                  <a:lnTo>
                    <a:pt x="2034" y="3249"/>
                  </a:lnTo>
                  <a:lnTo>
                    <a:pt x="2017" y="3262"/>
                  </a:lnTo>
                  <a:lnTo>
                    <a:pt x="2000" y="3274"/>
                  </a:lnTo>
                  <a:lnTo>
                    <a:pt x="1981" y="3282"/>
                  </a:lnTo>
                  <a:lnTo>
                    <a:pt x="1964" y="3289"/>
                  </a:lnTo>
                  <a:lnTo>
                    <a:pt x="1947" y="3295"/>
                  </a:lnTo>
                  <a:lnTo>
                    <a:pt x="1932" y="3299"/>
                  </a:lnTo>
                  <a:lnTo>
                    <a:pt x="1917" y="3301"/>
                  </a:lnTo>
                  <a:lnTo>
                    <a:pt x="1904" y="3303"/>
                  </a:lnTo>
                  <a:lnTo>
                    <a:pt x="1893" y="3304"/>
                  </a:lnTo>
                  <a:lnTo>
                    <a:pt x="1885" y="3305"/>
                  </a:lnTo>
                  <a:lnTo>
                    <a:pt x="1880" y="3305"/>
                  </a:lnTo>
                  <a:lnTo>
                    <a:pt x="1878" y="3305"/>
                  </a:lnTo>
                  <a:lnTo>
                    <a:pt x="1876" y="3305"/>
                  </a:lnTo>
                  <a:lnTo>
                    <a:pt x="1871" y="3305"/>
                  </a:lnTo>
                  <a:lnTo>
                    <a:pt x="1863" y="3304"/>
                  </a:lnTo>
                  <a:lnTo>
                    <a:pt x="1852" y="3303"/>
                  </a:lnTo>
                  <a:lnTo>
                    <a:pt x="1840" y="3301"/>
                  </a:lnTo>
                  <a:lnTo>
                    <a:pt x="1825" y="3299"/>
                  </a:lnTo>
                  <a:lnTo>
                    <a:pt x="1809" y="3295"/>
                  </a:lnTo>
                  <a:lnTo>
                    <a:pt x="1792" y="3289"/>
                  </a:lnTo>
                  <a:lnTo>
                    <a:pt x="1774" y="3282"/>
                  </a:lnTo>
                  <a:lnTo>
                    <a:pt x="1757" y="3274"/>
                  </a:lnTo>
                  <a:lnTo>
                    <a:pt x="1739" y="3262"/>
                  </a:lnTo>
                  <a:lnTo>
                    <a:pt x="1722" y="3249"/>
                  </a:lnTo>
                  <a:lnTo>
                    <a:pt x="1706" y="3234"/>
                  </a:lnTo>
                  <a:lnTo>
                    <a:pt x="1692" y="3216"/>
                  </a:lnTo>
                  <a:lnTo>
                    <a:pt x="1679" y="3196"/>
                  </a:lnTo>
                  <a:lnTo>
                    <a:pt x="1668" y="3171"/>
                  </a:lnTo>
                  <a:lnTo>
                    <a:pt x="1659" y="3144"/>
                  </a:lnTo>
                  <a:lnTo>
                    <a:pt x="1654" y="3114"/>
                  </a:lnTo>
                  <a:lnTo>
                    <a:pt x="1652" y="3079"/>
                  </a:lnTo>
                  <a:lnTo>
                    <a:pt x="1652" y="1728"/>
                  </a:lnTo>
                  <a:lnTo>
                    <a:pt x="1655" y="1693"/>
                  </a:lnTo>
                  <a:lnTo>
                    <a:pt x="1664" y="1660"/>
                  </a:lnTo>
                  <a:lnTo>
                    <a:pt x="1676" y="1629"/>
                  </a:lnTo>
                  <a:lnTo>
                    <a:pt x="1693" y="1601"/>
                  </a:lnTo>
                  <a:lnTo>
                    <a:pt x="1713" y="1575"/>
                  </a:lnTo>
                  <a:lnTo>
                    <a:pt x="1737" y="1552"/>
                  </a:lnTo>
                  <a:lnTo>
                    <a:pt x="1764" y="1534"/>
                  </a:lnTo>
                  <a:lnTo>
                    <a:pt x="1794" y="1520"/>
                  </a:lnTo>
                  <a:lnTo>
                    <a:pt x="1776" y="1488"/>
                  </a:lnTo>
                  <a:lnTo>
                    <a:pt x="1759" y="1452"/>
                  </a:lnTo>
                  <a:lnTo>
                    <a:pt x="1743" y="1410"/>
                  </a:lnTo>
                  <a:lnTo>
                    <a:pt x="1727" y="1364"/>
                  </a:lnTo>
                  <a:lnTo>
                    <a:pt x="1713" y="1315"/>
                  </a:lnTo>
                  <a:lnTo>
                    <a:pt x="1666" y="1291"/>
                  </a:lnTo>
                  <a:lnTo>
                    <a:pt x="1621" y="1263"/>
                  </a:lnTo>
                  <a:lnTo>
                    <a:pt x="1578" y="1228"/>
                  </a:lnTo>
                  <a:lnTo>
                    <a:pt x="1539" y="1190"/>
                  </a:lnTo>
                  <a:lnTo>
                    <a:pt x="1503" y="1146"/>
                  </a:lnTo>
                  <a:lnTo>
                    <a:pt x="1469" y="1100"/>
                  </a:lnTo>
                  <a:lnTo>
                    <a:pt x="1440" y="1048"/>
                  </a:lnTo>
                  <a:lnTo>
                    <a:pt x="1414" y="993"/>
                  </a:lnTo>
                  <a:lnTo>
                    <a:pt x="1392" y="936"/>
                  </a:lnTo>
                  <a:lnTo>
                    <a:pt x="1375" y="874"/>
                  </a:lnTo>
                  <a:lnTo>
                    <a:pt x="1363" y="810"/>
                  </a:lnTo>
                  <a:lnTo>
                    <a:pt x="1355" y="744"/>
                  </a:lnTo>
                  <a:lnTo>
                    <a:pt x="1353" y="677"/>
                  </a:lnTo>
                  <a:lnTo>
                    <a:pt x="1355" y="612"/>
                  </a:lnTo>
                  <a:lnTo>
                    <a:pt x="1362" y="548"/>
                  </a:lnTo>
                  <a:lnTo>
                    <a:pt x="1373" y="487"/>
                  </a:lnTo>
                  <a:lnTo>
                    <a:pt x="1389" y="429"/>
                  </a:lnTo>
                  <a:lnTo>
                    <a:pt x="1408" y="372"/>
                  </a:lnTo>
                  <a:lnTo>
                    <a:pt x="1432" y="318"/>
                  </a:lnTo>
                  <a:lnTo>
                    <a:pt x="1459" y="269"/>
                  </a:lnTo>
                  <a:lnTo>
                    <a:pt x="1489" y="221"/>
                  </a:lnTo>
                  <a:lnTo>
                    <a:pt x="1523" y="179"/>
                  </a:lnTo>
                  <a:lnTo>
                    <a:pt x="1559" y="139"/>
                  </a:lnTo>
                  <a:lnTo>
                    <a:pt x="1599" y="105"/>
                  </a:lnTo>
                  <a:lnTo>
                    <a:pt x="1640" y="74"/>
                  </a:lnTo>
                  <a:lnTo>
                    <a:pt x="1684" y="49"/>
                  </a:lnTo>
                  <a:lnTo>
                    <a:pt x="1729" y="29"/>
                  </a:lnTo>
                  <a:lnTo>
                    <a:pt x="1777" y="14"/>
                  </a:lnTo>
                  <a:lnTo>
                    <a:pt x="1827" y="4"/>
                  </a:lnTo>
                  <a:lnTo>
                    <a:pt x="1877" y="0"/>
                  </a:lnTo>
                  <a:close/>
                  <a:moveTo>
                    <a:pt x="0" y="0"/>
                  </a:moveTo>
                  <a:lnTo>
                    <a:pt x="150" y="0"/>
                  </a:lnTo>
                  <a:lnTo>
                    <a:pt x="150" y="602"/>
                  </a:lnTo>
                  <a:lnTo>
                    <a:pt x="301" y="602"/>
                  </a:lnTo>
                  <a:lnTo>
                    <a:pt x="301" y="0"/>
                  </a:lnTo>
                  <a:lnTo>
                    <a:pt x="451" y="0"/>
                  </a:lnTo>
                  <a:lnTo>
                    <a:pt x="451" y="602"/>
                  </a:lnTo>
                  <a:lnTo>
                    <a:pt x="601" y="602"/>
                  </a:lnTo>
                  <a:lnTo>
                    <a:pt x="601" y="0"/>
                  </a:lnTo>
                  <a:lnTo>
                    <a:pt x="751" y="0"/>
                  </a:lnTo>
                  <a:lnTo>
                    <a:pt x="751" y="902"/>
                  </a:lnTo>
                  <a:lnTo>
                    <a:pt x="748" y="932"/>
                  </a:lnTo>
                  <a:lnTo>
                    <a:pt x="739" y="960"/>
                  </a:lnTo>
                  <a:lnTo>
                    <a:pt x="726" y="985"/>
                  </a:lnTo>
                  <a:lnTo>
                    <a:pt x="707" y="1007"/>
                  </a:lnTo>
                  <a:lnTo>
                    <a:pt x="684" y="1027"/>
                  </a:lnTo>
                  <a:lnTo>
                    <a:pt x="659" y="1040"/>
                  </a:lnTo>
                  <a:lnTo>
                    <a:pt x="631" y="1049"/>
                  </a:lnTo>
                  <a:lnTo>
                    <a:pt x="601" y="1052"/>
                  </a:lnTo>
                  <a:lnTo>
                    <a:pt x="601" y="3079"/>
                  </a:lnTo>
                  <a:lnTo>
                    <a:pt x="598" y="3117"/>
                  </a:lnTo>
                  <a:lnTo>
                    <a:pt x="589" y="3151"/>
                  </a:lnTo>
                  <a:lnTo>
                    <a:pt x="576" y="3184"/>
                  </a:lnTo>
                  <a:lnTo>
                    <a:pt x="558" y="3213"/>
                  </a:lnTo>
                  <a:lnTo>
                    <a:pt x="535" y="3239"/>
                  </a:lnTo>
                  <a:lnTo>
                    <a:pt x="509" y="3261"/>
                  </a:lnTo>
                  <a:lnTo>
                    <a:pt x="479" y="3280"/>
                  </a:lnTo>
                  <a:lnTo>
                    <a:pt x="447" y="3294"/>
                  </a:lnTo>
                  <a:lnTo>
                    <a:pt x="412" y="3302"/>
                  </a:lnTo>
                  <a:lnTo>
                    <a:pt x="376" y="3305"/>
                  </a:lnTo>
                  <a:lnTo>
                    <a:pt x="339" y="3302"/>
                  </a:lnTo>
                  <a:lnTo>
                    <a:pt x="305" y="3294"/>
                  </a:lnTo>
                  <a:lnTo>
                    <a:pt x="272" y="3280"/>
                  </a:lnTo>
                  <a:lnTo>
                    <a:pt x="242" y="3261"/>
                  </a:lnTo>
                  <a:lnTo>
                    <a:pt x="216" y="3239"/>
                  </a:lnTo>
                  <a:lnTo>
                    <a:pt x="193" y="3213"/>
                  </a:lnTo>
                  <a:lnTo>
                    <a:pt x="175" y="3184"/>
                  </a:lnTo>
                  <a:lnTo>
                    <a:pt x="162" y="3151"/>
                  </a:lnTo>
                  <a:lnTo>
                    <a:pt x="153" y="3117"/>
                  </a:lnTo>
                  <a:lnTo>
                    <a:pt x="150" y="3079"/>
                  </a:lnTo>
                  <a:lnTo>
                    <a:pt x="150" y="1052"/>
                  </a:lnTo>
                  <a:lnTo>
                    <a:pt x="120" y="1049"/>
                  </a:lnTo>
                  <a:lnTo>
                    <a:pt x="92" y="1040"/>
                  </a:lnTo>
                  <a:lnTo>
                    <a:pt x="67" y="1027"/>
                  </a:lnTo>
                  <a:lnTo>
                    <a:pt x="45" y="1007"/>
                  </a:lnTo>
                  <a:lnTo>
                    <a:pt x="25" y="985"/>
                  </a:lnTo>
                  <a:lnTo>
                    <a:pt x="12" y="960"/>
                  </a:lnTo>
                  <a:lnTo>
                    <a:pt x="3" y="932"/>
                  </a:lnTo>
                  <a:lnTo>
                    <a:pt x="0" y="902"/>
                  </a:lnTo>
                  <a:lnTo>
                    <a:pt x="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olf Icon"/>
          <p:cNvGrpSpPr/>
          <p:nvPr/>
        </p:nvGrpSpPr>
        <p:grpSpPr>
          <a:xfrm>
            <a:off x="5645969" y="1846113"/>
            <a:ext cx="1760671" cy="1760214"/>
            <a:chOff x="5645969" y="1846113"/>
            <a:chExt cx="1760671" cy="1760214"/>
          </a:xfrm>
        </p:grpSpPr>
        <p:sp>
          <p:nvSpPr>
            <p:cNvPr id="16" name="Rectangle 15"/>
            <p:cNvSpPr/>
            <p:nvPr/>
          </p:nvSpPr>
          <p:spPr>
            <a:xfrm>
              <a:off x="5645969" y="1846113"/>
              <a:ext cx="1760671" cy="1760214"/>
            </a:xfrm>
            <a:prstGeom prst="rect">
              <a:avLst/>
            </a:prstGeom>
            <a:solidFill>
              <a:srgbClr val="6794CA"/>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6014240" y="2156983"/>
              <a:ext cx="1024128" cy="1050798"/>
              <a:chOff x="5715000" y="1695450"/>
              <a:chExt cx="1024128" cy="1050798"/>
            </a:xfrm>
          </p:grpSpPr>
          <p:sp>
            <p:nvSpPr>
              <p:cNvPr id="4" name="Oval 3"/>
              <p:cNvSpPr>
                <a:spLocks noChangeAspect="1"/>
              </p:cNvSpPr>
              <p:nvPr/>
            </p:nvSpPr>
            <p:spPr>
              <a:xfrm>
                <a:off x="5715000" y="2362200"/>
                <a:ext cx="1024128" cy="384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5900300" y="2505298"/>
                <a:ext cx="260950" cy="978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5827645" y="1695450"/>
                <a:ext cx="0" cy="898843"/>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Wave 13"/>
              <p:cNvSpPr>
                <a:spLocks noChangeAspect="1"/>
              </p:cNvSpPr>
              <p:nvPr/>
            </p:nvSpPr>
            <p:spPr>
              <a:xfrm>
                <a:off x="5849088" y="1699077"/>
                <a:ext cx="410519" cy="253519"/>
              </a:xfrm>
              <a:custGeom>
                <a:avLst/>
                <a:gdLst>
                  <a:gd name="connsiteX0" fmla="*/ 0 w 381000"/>
                  <a:gd name="connsiteY0" fmla="*/ 38100 h 304800"/>
                  <a:gd name="connsiteX1" fmla="*/ 381000 w 381000"/>
                  <a:gd name="connsiteY1" fmla="*/ 38100 h 304800"/>
                  <a:gd name="connsiteX2" fmla="*/ 381000 w 381000"/>
                  <a:gd name="connsiteY2" fmla="*/ 266700 h 304800"/>
                  <a:gd name="connsiteX3" fmla="*/ 0 w 381000"/>
                  <a:gd name="connsiteY3" fmla="*/ 266700 h 304800"/>
                  <a:gd name="connsiteX4" fmla="*/ 0 w 381000"/>
                  <a:gd name="connsiteY4" fmla="*/ 38100 h 304800"/>
                  <a:gd name="connsiteX0" fmla="*/ 0 w 381000"/>
                  <a:gd name="connsiteY0" fmla="*/ 36662 h 301923"/>
                  <a:gd name="connsiteX1" fmla="*/ 381000 w 381000"/>
                  <a:gd name="connsiteY1" fmla="*/ 36662 h 301923"/>
                  <a:gd name="connsiteX2" fmla="*/ 380110 w 381000"/>
                  <a:gd name="connsiteY2" fmla="*/ 156318 h 301923"/>
                  <a:gd name="connsiteX3" fmla="*/ 381000 w 381000"/>
                  <a:gd name="connsiteY3" fmla="*/ 265262 h 301923"/>
                  <a:gd name="connsiteX4" fmla="*/ 0 w 381000"/>
                  <a:gd name="connsiteY4" fmla="*/ 265262 h 301923"/>
                  <a:gd name="connsiteX5" fmla="*/ 0 w 381000"/>
                  <a:gd name="connsiteY5" fmla="*/ 36662 h 301923"/>
                  <a:gd name="connsiteX0" fmla="*/ 0 w 381000"/>
                  <a:gd name="connsiteY0" fmla="*/ 2188 h 267449"/>
                  <a:gd name="connsiteX1" fmla="*/ 380110 w 381000"/>
                  <a:gd name="connsiteY1" fmla="*/ 121844 h 267449"/>
                  <a:gd name="connsiteX2" fmla="*/ 381000 w 381000"/>
                  <a:gd name="connsiteY2" fmla="*/ 230788 h 267449"/>
                  <a:gd name="connsiteX3" fmla="*/ 0 w 381000"/>
                  <a:gd name="connsiteY3" fmla="*/ 230788 h 267449"/>
                  <a:gd name="connsiteX4" fmla="*/ 0 w 381000"/>
                  <a:gd name="connsiteY4" fmla="*/ 2188 h 267449"/>
                  <a:gd name="connsiteX0" fmla="*/ 0 w 380110"/>
                  <a:gd name="connsiteY0" fmla="*/ 2188 h 233614"/>
                  <a:gd name="connsiteX1" fmla="*/ 380110 w 380110"/>
                  <a:gd name="connsiteY1" fmla="*/ 121844 h 233614"/>
                  <a:gd name="connsiteX2" fmla="*/ 0 w 380110"/>
                  <a:gd name="connsiteY2" fmla="*/ 230788 h 233614"/>
                  <a:gd name="connsiteX3" fmla="*/ 0 w 380110"/>
                  <a:gd name="connsiteY3" fmla="*/ 2188 h 233614"/>
                  <a:gd name="connsiteX0" fmla="*/ 0 w 380110"/>
                  <a:gd name="connsiteY0" fmla="*/ 1710 h 233136"/>
                  <a:gd name="connsiteX1" fmla="*/ 380110 w 380110"/>
                  <a:gd name="connsiteY1" fmla="*/ 121366 h 233136"/>
                  <a:gd name="connsiteX2" fmla="*/ 0 w 380110"/>
                  <a:gd name="connsiteY2" fmla="*/ 230310 h 233136"/>
                  <a:gd name="connsiteX3" fmla="*/ 0 w 380110"/>
                  <a:gd name="connsiteY3" fmla="*/ 1710 h 233136"/>
                  <a:gd name="connsiteX0" fmla="*/ 0 w 380110"/>
                  <a:gd name="connsiteY0" fmla="*/ 1710 h 234652"/>
                  <a:gd name="connsiteX1" fmla="*/ 380110 w 380110"/>
                  <a:gd name="connsiteY1" fmla="*/ 121366 h 234652"/>
                  <a:gd name="connsiteX2" fmla="*/ 0 w 380110"/>
                  <a:gd name="connsiteY2" fmla="*/ 230310 h 234652"/>
                  <a:gd name="connsiteX3" fmla="*/ 0 w 380110"/>
                  <a:gd name="connsiteY3" fmla="*/ 1710 h 234652"/>
                  <a:gd name="connsiteX0" fmla="*/ 0 w 380110"/>
                  <a:gd name="connsiteY0" fmla="*/ 1894 h 234836"/>
                  <a:gd name="connsiteX1" fmla="*/ 380110 w 380110"/>
                  <a:gd name="connsiteY1" fmla="*/ 121550 h 234836"/>
                  <a:gd name="connsiteX2" fmla="*/ 0 w 380110"/>
                  <a:gd name="connsiteY2" fmla="*/ 230494 h 234836"/>
                  <a:gd name="connsiteX3" fmla="*/ 0 w 380110"/>
                  <a:gd name="connsiteY3" fmla="*/ 1894 h 234836"/>
                  <a:gd name="connsiteX0" fmla="*/ 0 w 380110"/>
                  <a:gd name="connsiteY0" fmla="*/ 1798 h 234740"/>
                  <a:gd name="connsiteX1" fmla="*/ 380110 w 380110"/>
                  <a:gd name="connsiteY1" fmla="*/ 121454 h 234740"/>
                  <a:gd name="connsiteX2" fmla="*/ 0 w 380110"/>
                  <a:gd name="connsiteY2" fmla="*/ 230398 h 234740"/>
                  <a:gd name="connsiteX3" fmla="*/ 0 w 380110"/>
                  <a:gd name="connsiteY3" fmla="*/ 1798 h 234740"/>
                </a:gdLst>
                <a:ahLst/>
                <a:cxnLst>
                  <a:cxn ang="0">
                    <a:pos x="connsiteX0" y="connsiteY0"/>
                  </a:cxn>
                  <a:cxn ang="0">
                    <a:pos x="connsiteX1" y="connsiteY1"/>
                  </a:cxn>
                  <a:cxn ang="0">
                    <a:pos x="connsiteX2" y="connsiteY2"/>
                  </a:cxn>
                  <a:cxn ang="0">
                    <a:pos x="connsiteX3" y="connsiteY3"/>
                  </a:cxn>
                </a:cxnLst>
                <a:rect l="l" t="t" r="r" b="b"/>
                <a:pathLst>
                  <a:path w="380110" h="234740">
                    <a:moveTo>
                      <a:pt x="0" y="1798"/>
                    </a:moveTo>
                    <a:cubicBezTo>
                      <a:pt x="63352" y="-16359"/>
                      <a:pt x="69867" y="108755"/>
                      <a:pt x="380110" y="121454"/>
                    </a:cubicBezTo>
                    <a:cubicBezTo>
                      <a:pt x="122481" y="199469"/>
                      <a:pt x="63352" y="250341"/>
                      <a:pt x="0" y="230398"/>
                    </a:cubicBezTo>
                    <a:lnTo>
                      <a:pt x="0" y="1798"/>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3697309" y="1846113"/>
            <a:ext cx="1760671" cy="1760214"/>
            <a:chOff x="3697309" y="1846113"/>
            <a:chExt cx="1760671" cy="1760214"/>
          </a:xfrm>
        </p:grpSpPr>
        <p:sp>
          <p:nvSpPr>
            <p:cNvPr id="13" name="Rectangle 12"/>
            <p:cNvSpPr/>
            <p:nvPr/>
          </p:nvSpPr>
          <p:spPr>
            <a:xfrm>
              <a:off x="3697309" y="1846113"/>
              <a:ext cx="1760671" cy="1760214"/>
            </a:xfrm>
            <a:prstGeom prst="rect">
              <a:avLst/>
            </a:prstGeom>
            <a:solidFill>
              <a:srgbClr val="FF000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8"/>
            <p:cNvSpPr>
              <a:spLocks/>
            </p:cNvSpPr>
            <p:nvPr/>
          </p:nvSpPr>
          <p:spPr bwMode="auto">
            <a:xfrm>
              <a:off x="3949605" y="2151445"/>
              <a:ext cx="1157287" cy="1157287"/>
            </a:xfrm>
            <a:custGeom>
              <a:avLst/>
              <a:gdLst>
                <a:gd name="T0" fmla="*/ 3574 w 3955"/>
                <a:gd name="T1" fmla="*/ 0 h 3957"/>
                <a:gd name="T2" fmla="*/ 3644 w 3955"/>
                <a:gd name="T3" fmla="*/ 14 h 3957"/>
                <a:gd name="T4" fmla="*/ 3714 w 3955"/>
                <a:gd name="T5" fmla="*/ 46 h 3957"/>
                <a:gd name="T6" fmla="*/ 3780 w 3955"/>
                <a:gd name="T7" fmla="*/ 90 h 3957"/>
                <a:gd name="T8" fmla="*/ 3840 w 3955"/>
                <a:gd name="T9" fmla="*/ 147 h 3957"/>
                <a:gd name="T10" fmla="*/ 3890 w 3955"/>
                <a:gd name="T11" fmla="*/ 211 h 3957"/>
                <a:gd name="T12" fmla="*/ 3928 w 3955"/>
                <a:gd name="T13" fmla="*/ 280 h 3957"/>
                <a:gd name="T14" fmla="*/ 3950 w 3955"/>
                <a:gd name="T15" fmla="*/ 351 h 3957"/>
                <a:gd name="T16" fmla="*/ 3954 w 3955"/>
                <a:gd name="T17" fmla="*/ 422 h 3957"/>
                <a:gd name="T18" fmla="*/ 3937 w 3955"/>
                <a:gd name="T19" fmla="*/ 488 h 3957"/>
                <a:gd name="T20" fmla="*/ 3894 w 3955"/>
                <a:gd name="T21" fmla="*/ 547 h 3957"/>
                <a:gd name="T22" fmla="*/ 3075 w 3955"/>
                <a:gd name="T23" fmla="*/ 1947 h 3957"/>
                <a:gd name="T24" fmla="*/ 3412 w 3955"/>
                <a:gd name="T25" fmla="*/ 1613 h 3957"/>
                <a:gd name="T26" fmla="*/ 3463 w 3955"/>
                <a:gd name="T27" fmla="*/ 1592 h 3957"/>
                <a:gd name="T28" fmla="*/ 3515 w 3955"/>
                <a:gd name="T29" fmla="*/ 1592 h 3957"/>
                <a:gd name="T30" fmla="*/ 3564 w 3955"/>
                <a:gd name="T31" fmla="*/ 1613 h 3957"/>
                <a:gd name="T32" fmla="*/ 3604 w 3955"/>
                <a:gd name="T33" fmla="*/ 1652 h 3957"/>
                <a:gd name="T34" fmla="*/ 3625 w 3955"/>
                <a:gd name="T35" fmla="*/ 1702 h 3957"/>
                <a:gd name="T36" fmla="*/ 3625 w 3955"/>
                <a:gd name="T37" fmla="*/ 1755 h 3957"/>
                <a:gd name="T38" fmla="*/ 3604 w 3955"/>
                <a:gd name="T39" fmla="*/ 1804 h 3957"/>
                <a:gd name="T40" fmla="*/ 3197 w 3955"/>
                <a:gd name="T41" fmla="*/ 2217 h 3957"/>
                <a:gd name="T42" fmla="*/ 3167 w 3955"/>
                <a:gd name="T43" fmla="*/ 2238 h 3957"/>
                <a:gd name="T44" fmla="*/ 3272 w 3955"/>
                <a:gd name="T45" fmla="*/ 2719 h 3957"/>
                <a:gd name="T46" fmla="*/ 3534 w 3955"/>
                <a:gd name="T47" fmla="*/ 2461 h 3957"/>
                <a:gd name="T48" fmla="*/ 3584 w 3955"/>
                <a:gd name="T49" fmla="*/ 2442 h 3957"/>
                <a:gd name="T50" fmla="*/ 3637 w 3955"/>
                <a:gd name="T51" fmla="*/ 2442 h 3957"/>
                <a:gd name="T52" fmla="*/ 3687 w 3955"/>
                <a:gd name="T53" fmla="*/ 2461 h 3957"/>
                <a:gd name="T54" fmla="*/ 3725 w 3955"/>
                <a:gd name="T55" fmla="*/ 2501 h 3957"/>
                <a:gd name="T56" fmla="*/ 3746 w 3955"/>
                <a:gd name="T57" fmla="*/ 2551 h 3957"/>
                <a:gd name="T58" fmla="*/ 3746 w 3955"/>
                <a:gd name="T59" fmla="*/ 2604 h 3957"/>
                <a:gd name="T60" fmla="*/ 3725 w 3955"/>
                <a:gd name="T61" fmla="*/ 2652 h 3957"/>
                <a:gd name="T62" fmla="*/ 3350 w 3955"/>
                <a:gd name="T63" fmla="*/ 3031 h 3957"/>
                <a:gd name="T64" fmla="*/ 3152 w 3955"/>
                <a:gd name="T65" fmla="*/ 3957 h 3957"/>
                <a:gd name="T66" fmla="*/ 1549 w 3955"/>
                <a:gd name="T67" fmla="*/ 2894 h 3957"/>
                <a:gd name="T68" fmla="*/ 1401 w 3955"/>
                <a:gd name="T69" fmla="*/ 3768 h 3957"/>
                <a:gd name="T70" fmla="*/ 189 w 3955"/>
                <a:gd name="T71" fmla="*/ 2556 h 3957"/>
                <a:gd name="T72" fmla="*/ 1063 w 3955"/>
                <a:gd name="T73" fmla="*/ 2408 h 3957"/>
                <a:gd name="T74" fmla="*/ 0 w 3955"/>
                <a:gd name="T75" fmla="*/ 805 h 3957"/>
                <a:gd name="T76" fmla="*/ 926 w 3955"/>
                <a:gd name="T77" fmla="*/ 607 h 3957"/>
                <a:gd name="T78" fmla="*/ 1305 w 3955"/>
                <a:gd name="T79" fmla="*/ 232 h 3957"/>
                <a:gd name="T80" fmla="*/ 1353 w 3955"/>
                <a:gd name="T81" fmla="*/ 212 h 3957"/>
                <a:gd name="T82" fmla="*/ 1406 w 3955"/>
                <a:gd name="T83" fmla="*/ 212 h 3957"/>
                <a:gd name="T84" fmla="*/ 1456 w 3955"/>
                <a:gd name="T85" fmla="*/ 232 h 3957"/>
                <a:gd name="T86" fmla="*/ 1496 w 3955"/>
                <a:gd name="T87" fmla="*/ 270 h 3957"/>
                <a:gd name="T88" fmla="*/ 1516 w 3955"/>
                <a:gd name="T89" fmla="*/ 320 h 3957"/>
                <a:gd name="T90" fmla="*/ 1516 w 3955"/>
                <a:gd name="T91" fmla="*/ 373 h 3957"/>
                <a:gd name="T92" fmla="*/ 1496 w 3955"/>
                <a:gd name="T93" fmla="*/ 423 h 3957"/>
                <a:gd name="T94" fmla="*/ 1238 w 3955"/>
                <a:gd name="T95" fmla="*/ 685 h 3957"/>
                <a:gd name="T96" fmla="*/ 1719 w 3955"/>
                <a:gd name="T97" fmla="*/ 790 h 3957"/>
                <a:gd name="T98" fmla="*/ 1741 w 3955"/>
                <a:gd name="T99" fmla="*/ 760 h 3957"/>
                <a:gd name="T100" fmla="*/ 2153 w 3955"/>
                <a:gd name="T101" fmla="*/ 353 h 3957"/>
                <a:gd name="T102" fmla="*/ 2203 w 3955"/>
                <a:gd name="T103" fmla="*/ 332 h 3957"/>
                <a:gd name="T104" fmla="*/ 2255 w 3955"/>
                <a:gd name="T105" fmla="*/ 332 h 3957"/>
                <a:gd name="T106" fmla="*/ 2306 w 3955"/>
                <a:gd name="T107" fmla="*/ 353 h 3957"/>
                <a:gd name="T108" fmla="*/ 2344 w 3955"/>
                <a:gd name="T109" fmla="*/ 393 h 3957"/>
                <a:gd name="T110" fmla="*/ 2365 w 3955"/>
                <a:gd name="T111" fmla="*/ 442 h 3957"/>
                <a:gd name="T112" fmla="*/ 2365 w 3955"/>
                <a:gd name="T113" fmla="*/ 494 h 3957"/>
                <a:gd name="T114" fmla="*/ 2344 w 3955"/>
                <a:gd name="T115" fmla="*/ 545 h 3957"/>
                <a:gd name="T116" fmla="*/ 2010 w 3955"/>
                <a:gd name="T117" fmla="*/ 882 h 3957"/>
                <a:gd name="T118" fmla="*/ 3416 w 3955"/>
                <a:gd name="T119" fmla="*/ 55 h 3957"/>
                <a:gd name="T120" fmla="*/ 3475 w 3955"/>
                <a:gd name="T121" fmla="*/ 15 h 3957"/>
                <a:gd name="T122" fmla="*/ 3540 w 3955"/>
                <a:gd name="T123" fmla="*/ 0 h 3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5" h="3957">
                  <a:moveTo>
                    <a:pt x="3540" y="0"/>
                  </a:moveTo>
                  <a:lnTo>
                    <a:pt x="3574" y="0"/>
                  </a:lnTo>
                  <a:lnTo>
                    <a:pt x="3609" y="4"/>
                  </a:lnTo>
                  <a:lnTo>
                    <a:pt x="3644" y="14"/>
                  </a:lnTo>
                  <a:lnTo>
                    <a:pt x="3679" y="27"/>
                  </a:lnTo>
                  <a:lnTo>
                    <a:pt x="3714" y="46"/>
                  </a:lnTo>
                  <a:lnTo>
                    <a:pt x="3748" y="66"/>
                  </a:lnTo>
                  <a:lnTo>
                    <a:pt x="3780" y="90"/>
                  </a:lnTo>
                  <a:lnTo>
                    <a:pt x="3811" y="118"/>
                  </a:lnTo>
                  <a:lnTo>
                    <a:pt x="3840" y="147"/>
                  </a:lnTo>
                  <a:lnTo>
                    <a:pt x="3867" y="179"/>
                  </a:lnTo>
                  <a:lnTo>
                    <a:pt x="3890" y="211"/>
                  </a:lnTo>
                  <a:lnTo>
                    <a:pt x="3910" y="245"/>
                  </a:lnTo>
                  <a:lnTo>
                    <a:pt x="3928" y="280"/>
                  </a:lnTo>
                  <a:lnTo>
                    <a:pt x="3942" y="316"/>
                  </a:lnTo>
                  <a:lnTo>
                    <a:pt x="3950" y="351"/>
                  </a:lnTo>
                  <a:lnTo>
                    <a:pt x="3955" y="387"/>
                  </a:lnTo>
                  <a:lnTo>
                    <a:pt x="3954" y="422"/>
                  </a:lnTo>
                  <a:lnTo>
                    <a:pt x="3948" y="455"/>
                  </a:lnTo>
                  <a:lnTo>
                    <a:pt x="3937" y="488"/>
                  </a:lnTo>
                  <a:lnTo>
                    <a:pt x="3919" y="520"/>
                  </a:lnTo>
                  <a:lnTo>
                    <a:pt x="3894" y="547"/>
                  </a:lnTo>
                  <a:lnTo>
                    <a:pt x="2956" y="1486"/>
                  </a:lnTo>
                  <a:lnTo>
                    <a:pt x="3075" y="1947"/>
                  </a:lnTo>
                  <a:lnTo>
                    <a:pt x="3390" y="1630"/>
                  </a:lnTo>
                  <a:lnTo>
                    <a:pt x="3412" y="1613"/>
                  </a:lnTo>
                  <a:lnTo>
                    <a:pt x="3436" y="1600"/>
                  </a:lnTo>
                  <a:lnTo>
                    <a:pt x="3463" y="1592"/>
                  </a:lnTo>
                  <a:lnTo>
                    <a:pt x="3488" y="1590"/>
                  </a:lnTo>
                  <a:lnTo>
                    <a:pt x="3515" y="1592"/>
                  </a:lnTo>
                  <a:lnTo>
                    <a:pt x="3540" y="1600"/>
                  </a:lnTo>
                  <a:lnTo>
                    <a:pt x="3564" y="1613"/>
                  </a:lnTo>
                  <a:lnTo>
                    <a:pt x="3586" y="1630"/>
                  </a:lnTo>
                  <a:lnTo>
                    <a:pt x="3604" y="1652"/>
                  </a:lnTo>
                  <a:lnTo>
                    <a:pt x="3616" y="1677"/>
                  </a:lnTo>
                  <a:lnTo>
                    <a:pt x="3625" y="1702"/>
                  </a:lnTo>
                  <a:lnTo>
                    <a:pt x="3627" y="1729"/>
                  </a:lnTo>
                  <a:lnTo>
                    <a:pt x="3625" y="1755"/>
                  </a:lnTo>
                  <a:lnTo>
                    <a:pt x="3616" y="1781"/>
                  </a:lnTo>
                  <a:lnTo>
                    <a:pt x="3604" y="1804"/>
                  </a:lnTo>
                  <a:lnTo>
                    <a:pt x="3586" y="1825"/>
                  </a:lnTo>
                  <a:lnTo>
                    <a:pt x="3197" y="2217"/>
                  </a:lnTo>
                  <a:lnTo>
                    <a:pt x="3182" y="2229"/>
                  </a:lnTo>
                  <a:lnTo>
                    <a:pt x="3167" y="2238"/>
                  </a:lnTo>
                  <a:lnTo>
                    <a:pt x="3150" y="2246"/>
                  </a:lnTo>
                  <a:lnTo>
                    <a:pt x="3272" y="2719"/>
                  </a:lnTo>
                  <a:lnTo>
                    <a:pt x="3512" y="2478"/>
                  </a:lnTo>
                  <a:lnTo>
                    <a:pt x="3534" y="2461"/>
                  </a:lnTo>
                  <a:lnTo>
                    <a:pt x="3558" y="2449"/>
                  </a:lnTo>
                  <a:lnTo>
                    <a:pt x="3584" y="2442"/>
                  </a:lnTo>
                  <a:lnTo>
                    <a:pt x="3610" y="2438"/>
                  </a:lnTo>
                  <a:lnTo>
                    <a:pt x="3637" y="2442"/>
                  </a:lnTo>
                  <a:lnTo>
                    <a:pt x="3662" y="2449"/>
                  </a:lnTo>
                  <a:lnTo>
                    <a:pt x="3687" y="2461"/>
                  </a:lnTo>
                  <a:lnTo>
                    <a:pt x="3707" y="2478"/>
                  </a:lnTo>
                  <a:lnTo>
                    <a:pt x="3725" y="2501"/>
                  </a:lnTo>
                  <a:lnTo>
                    <a:pt x="3739" y="2525"/>
                  </a:lnTo>
                  <a:lnTo>
                    <a:pt x="3746" y="2551"/>
                  </a:lnTo>
                  <a:lnTo>
                    <a:pt x="3748" y="2577"/>
                  </a:lnTo>
                  <a:lnTo>
                    <a:pt x="3746" y="2604"/>
                  </a:lnTo>
                  <a:lnTo>
                    <a:pt x="3739" y="2629"/>
                  </a:lnTo>
                  <a:lnTo>
                    <a:pt x="3725" y="2652"/>
                  </a:lnTo>
                  <a:lnTo>
                    <a:pt x="3707" y="2674"/>
                  </a:lnTo>
                  <a:lnTo>
                    <a:pt x="3350" y="3031"/>
                  </a:lnTo>
                  <a:lnTo>
                    <a:pt x="3500" y="3611"/>
                  </a:lnTo>
                  <a:lnTo>
                    <a:pt x="3152" y="3957"/>
                  </a:lnTo>
                  <a:lnTo>
                    <a:pt x="2250" y="2193"/>
                  </a:lnTo>
                  <a:lnTo>
                    <a:pt x="1549" y="2894"/>
                  </a:lnTo>
                  <a:lnTo>
                    <a:pt x="1673" y="3496"/>
                  </a:lnTo>
                  <a:lnTo>
                    <a:pt x="1401" y="3768"/>
                  </a:lnTo>
                  <a:lnTo>
                    <a:pt x="927" y="3007"/>
                  </a:lnTo>
                  <a:lnTo>
                    <a:pt x="189" y="2556"/>
                  </a:lnTo>
                  <a:lnTo>
                    <a:pt x="462" y="2284"/>
                  </a:lnTo>
                  <a:lnTo>
                    <a:pt x="1063" y="2408"/>
                  </a:lnTo>
                  <a:lnTo>
                    <a:pt x="1764" y="1707"/>
                  </a:lnTo>
                  <a:lnTo>
                    <a:pt x="0" y="805"/>
                  </a:lnTo>
                  <a:lnTo>
                    <a:pt x="347" y="457"/>
                  </a:lnTo>
                  <a:lnTo>
                    <a:pt x="926" y="607"/>
                  </a:lnTo>
                  <a:lnTo>
                    <a:pt x="1283" y="250"/>
                  </a:lnTo>
                  <a:lnTo>
                    <a:pt x="1305" y="232"/>
                  </a:lnTo>
                  <a:lnTo>
                    <a:pt x="1328" y="220"/>
                  </a:lnTo>
                  <a:lnTo>
                    <a:pt x="1353" y="212"/>
                  </a:lnTo>
                  <a:lnTo>
                    <a:pt x="1380" y="210"/>
                  </a:lnTo>
                  <a:lnTo>
                    <a:pt x="1406" y="212"/>
                  </a:lnTo>
                  <a:lnTo>
                    <a:pt x="1432" y="220"/>
                  </a:lnTo>
                  <a:lnTo>
                    <a:pt x="1456" y="232"/>
                  </a:lnTo>
                  <a:lnTo>
                    <a:pt x="1479" y="250"/>
                  </a:lnTo>
                  <a:lnTo>
                    <a:pt x="1496" y="270"/>
                  </a:lnTo>
                  <a:lnTo>
                    <a:pt x="1508" y="295"/>
                  </a:lnTo>
                  <a:lnTo>
                    <a:pt x="1516" y="320"/>
                  </a:lnTo>
                  <a:lnTo>
                    <a:pt x="1519" y="347"/>
                  </a:lnTo>
                  <a:lnTo>
                    <a:pt x="1516" y="373"/>
                  </a:lnTo>
                  <a:lnTo>
                    <a:pt x="1508" y="399"/>
                  </a:lnTo>
                  <a:lnTo>
                    <a:pt x="1496" y="423"/>
                  </a:lnTo>
                  <a:lnTo>
                    <a:pt x="1479" y="445"/>
                  </a:lnTo>
                  <a:lnTo>
                    <a:pt x="1238" y="685"/>
                  </a:lnTo>
                  <a:lnTo>
                    <a:pt x="1711" y="807"/>
                  </a:lnTo>
                  <a:lnTo>
                    <a:pt x="1719" y="790"/>
                  </a:lnTo>
                  <a:lnTo>
                    <a:pt x="1729" y="775"/>
                  </a:lnTo>
                  <a:lnTo>
                    <a:pt x="1741" y="760"/>
                  </a:lnTo>
                  <a:lnTo>
                    <a:pt x="2132" y="371"/>
                  </a:lnTo>
                  <a:lnTo>
                    <a:pt x="2153" y="353"/>
                  </a:lnTo>
                  <a:lnTo>
                    <a:pt x="2176" y="341"/>
                  </a:lnTo>
                  <a:lnTo>
                    <a:pt x="2203" y="332"/>
                  </a:lnTo>
                  <a:lnTo>
                    <a:pt x="2228" y="330"/>
                  </a:lnTo>
                  <a:lnTo>
                    <a:pt x="2255" y="332"/>
                  </a:lnTo>
                  <a:lnTo>
                    <a:pt x="2280" y="341"/>
                  </a:lnTo>
                  <a:lnTo>
                    <a:pt x="2306" y="353"/>
                  </a:lnTo>
                  <a:lnTo>
                    <a:pt x="2328" y="371"/>
                  </a:lnTo>
                  <a:lnTo>
                    <a:pt x="2344" y="393"/>
                  </a:lnTo>
                  <a:lnTo>
                    <a:pt x="2357" y="417"/>
                  </a:lnTo>
                  <a:lnTo>
                    <a:pt x="2365" y="442"/>
                  </a:lnTo>
                  <a:lnTo>
                    <a:pt x="2367" y="469"/>
                  </a:lnTo>
                  <a:lnTo>
                    <a:pt x="2365" y="494"/>
                  </a:lnTo>
                  <a:lnTo>
                    <a:pt x="2357" y="521"/>
                  </a:lnTo>
                  <a:lnTo>
                    <a:pt x="2344" y="545"/>
                  </a:lnTo>
                  <a:lnTo>
                    <a:pt x="2328" y="567"/>
                  </a:lnTo>
                  <a:lnTo>
                    <a:pt x="2010" y="882"/>
                  </a:lnTo>
                  <a:lnTo>
                    <a:pt x="2471" y="1001"/>
                  </a:lnTo>
                  <a:lnTo>
                    <a:pt x="3416" y="55"/>
                  </a:lnTo>
                  <a:lnTo>
                    <a:pt x="3445" y="32"/>
                  </a:lnTo>
                  <a:lnTo>
                    <a:pt x="3475" y="15"/>
                  </a:lnTo>
                  <a:lnTo>
                    <a:pt x="3506" y="4"/>
                  </a:lnTo>
                  <a:lnTo>
                    <a:pt x="354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ceries Table"/>
          <p:cNvGrpSpPr/>
          <p:nvPr/>
        </p:nvGrpSpPr>
        <p:grpSpPr>
          <a:xfrm>
            <a:off x="0" y="1660371"/>
            <a:ext cx="9142413" cy="4359429"/>
            <a:chOff x="0" y="1660371"/>
            <a:chExt cx="9142413" cy="4359429"/>
          </a:xfrm>
        </p:grpSpPr>
        <p:sp>
          <p:nvSpPr>
            <p:cNvPr id="30" name="Rectangle 29"/>
            <p:cNvSpPr/>
            <p:nvPr/>
          </p:nvSpPr>
          <p:spPr>
            <a:xfrm>
              <a:off x="0" y="1704439"/>
              <a:ext cx="9142413" cy="43153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1" name="Rectangle 30"/>
            <p:cNvSpPr/>
            <p:nvPr/>
          </p:nvSpPr>
          <p:spPr>
            <a:xfrm>
              <a:off x="555434" y="1846113"/>
              <a:ext cx="1760671" cy="1760214"/>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32" name="Freeform 28">
              <a:hlinkClick r:id="rId3" action="ppaction://hlinksldjump"/>
            </p:cNvPr>
            <p:cNvSpPr>
              <a:spLocks noEditPoints="1"/>
            </p:cNvSpPr>
            <p:nvPr/>
          </p:nvSpPr>
          <p:spPr bwMode="auto">
            <a:xfrm>
              <a:off x="841959" y="2326782"/>
              <a:ext cx="1027113" cy="825500"/>
            </a:xfrm>
            <a:custGeom>
              <a:avLst/>
              <a:gdLst>
                <a:gd name="T0" fmla="*/ 3507 w 3884"/>
                <a:gd name="T1" fmla="*/ 2509 h 3119"/>
                <a:gd name="T2" fmla="*/ 3622 w 3884"/>
                <a:gd name="T3" fmla="*/ 2571 h 3119"/>
                <a:gd name="T4" fmla="*/ 3699 w 3884"/>
                <a:gd name="T5" fmla="*/ 2675 h 3119"/>
                <a:gd name="T6" fmla="*/ 3729 w 3884"/>
                <a:gd name="T7" fmla="*/ 2807 h 3119"/>
                <a:gd name="T8" fmla="*/ 3699 w 3884"/>
                <a:gd name="T9" fmla="*/ 2938 h 3119"/>
                <a:gd name="T10" fmla="*/ 3622 w 3884"/>
                <a:gd name="T11" fmla="*/ 3042 h 3119"/>
                <a:gd name="T12" fmla="*/ 3507 w 3884"/>
                <a:gd name="T13" fmla="*/ 3106 h 3119"/>
                <a:gd name="T14" fmla="*/ 3372 w 3884"/>
                <a:gd name="T15" fmla="*/ 3115 h 3119"/>
                <a:gd name="T16" fmla="*/ 3249 w 3884"/>
                <a:gd name="T17" fmla="*/ 3068 h 3119"/>
                <a:gd name="T18" fmla="*/ 3158 w 3884"/>
                <a:gd name="T19" fmla="*/ 2977 h 3119"/>
                <a:gd name="T20" fmla="*/ 3110 w 3884"/>
                <a:gd name="T21" fmla="*/ 2853 h 3119"/>
                <a:gd name="T22" fmla="*/ 3121 w 3884"/>
                <a:gd name="T23" fmla="*/ 2717 h 3119"/>
                <a:gd name="T24" fmla="*/ 3183 w 3884"/>
                <a:gd name="T25" fmla="*/ 2603 h 3119"/>
                <a:gd name="T26" fmla="*/ 3287 w 3884"/>
                <a:gd name="T27" fmla="*/ 2524 h 3119"/>
                <a:gd name="T28" fmla="*/ 3418 w 3884"/>
                <a:gd name="T29" fmla="*/ 2496 h 3119"/>
                <a:gd name="T30" fmla="*/ 1644 w 3884"/>
                <a:gd name="T31" fmla="*/ 2509 h 3119"/>
                <a:gd name="T32" fmla="*/ 1758 w 3884"/>
                <a:gd name="T33" fmla="*/ 2571 h 3119"/>
                <a:gd name="T34" fmla="*/ 1836 w 3884"/>
                <a:gd name="T35" fmla="*/ 2675 h 3119"/>
                <a:gd name="T36" fmla="*/ 1865 w 3884"/>
                <a:gd name="T37" fmla="*/ 2807 h 3119"/>
                <a:gd name="T38" fmla="*/ 1836 w 3884"/>
                <a:gd name="T39" fmla="*/ 2938 h 3119"/>
                <a:gd name="T40" fmla="*/ 1758 w 3884"/>
                <a:gd name="T41" fmla="*/ 3042 h 3119"/>
                <a:gd name="T42" fmla="*/ 1644 w 3884"/>
                <a:gd name="T43" fmla="*/ 3106 h 3119"/>
                <a:gd name="T44" fmla="*/ 1508 w 3884"/>
                <a:gd name="T45" fmla="*/ 3115 h 3119"/>
                <a:gd name="T46" fmla="*/ 1384 w 3884"/>
                <a:gd name="T47" fmla="*/ 3068 h 3119"/>
                <a:gd name="T48" fmla="*/ 1294 w 3884"/>
                <a:gd name="T49" fmla="*/ 2977 h 3119"/>
                <a:gd name="T50" fmla="*/ 1247 w 3884"/>
                <a:gd name="T51" fmla="*/ 2853 h 3119"/>
                <a:gd name="T52" fmla="*/ 1256 w 3884"/>
                <a:gd name="T53" fmla="*/ 2717 h 3119"/>
                <a:gd name="T54" fmla="*/ 1320 w 3884"/>
                <a:gd name="T55" fmla="*/ 2603 h 3119"/>
                <a:gd name="T56" fmla="*/ 1423 w 3884"/>
                <a:gd name="T57" fmla="*/ 2524 h 3119"/>
                <a:gd name="T58" fmla="*/ 1554 w 3884"/>
                <a:gd name="T59" fmla="*/ 2496 h 3119"/>
                <a:gd name="T60" fmla="*/ 3764 w 3884"/>
                <a:gd name="T61" fmla="*/ 156 h 3119"/>
                <a:gd name="T62" fmla="*/ 3841 w 3884"/>
                <a:gd name="T63" fmla="*/ 199 h 3119"/>
                <a:gd name="T64" fmla="*/ 3881 w 3884"/>
                <a:gd name="T65" fmla="*/ 277 h 3119"/>
                <a:gd name="T66" fmla="*/ 3881 w 3884"/>
                <a:gd name="T67" fmla="*/ 1743 h 3119"/>
                <a:gd name="T68" fmla="*/ 3841 w 3884"/>
                <a:gd name="T69" fmla="*/ 1823 h 3119"/>
                <a:gd name="T70" fmla="*/ 3764 w 3884"/>
                <a:gd name="T71" fmla="*/ 1865 h 3119"/>
                <a:gd name="T72" fmla="*/ 1735 w 3884"/>
                <a:gd name="T73" fmla="*/ 1865 h 3119"/>
                <a:gd name="T74" fmla="*/ 1657 w 3884"/>
                <a:gd name="T75" fmla="*/ 1818 h 3119"/>
                <a:gd name="T76" fmla="*/ 1096 w 3884"/>
                <a:gd name="T77" fmla="*/ 360 h 3119"/>
                <a:gd name="T78" fmla="*/ 1091 w 3884"/>
                <a:gd name="T79" fmla="*/ 277 h 3119"/>
                <a:gd name="T80" fmla="*/ 1131 w 3884"/>
                <a:gd name="T81" fmla="*/ 199 h 3119"/>
                <a:gd name="T82" fmla="*/ 1208 w 3884"/>
                <a:gd name="T83" fmla="*/ 156 h 3119"/>
                <a:gd name="T84" fmla="*/ 660 w 3884"/>
                <a:gd name="T85" fmla="*/ 0 h 3119"/>
                <a:gd name="T86" fmla="*/ 752 w 3884"/>
                <a:gd name="T87" fmla="*/ 28 h 3119"/>
                <a:gd name="T88" fmla="*/ 806 w 3884"/>
                <a:gd name="T89" fmla="*/ 104 h 3119"/>
                <a:gd name="T90" fmla="*/ 3761 w 3884"/>
                <a:gd name="T91" fmla="*/ 2031 h 3119"/>
                <a:gd name="T92" fmla="*/ 3839 w 3884"/>
                <a:gd name="T93" fmla="*/ 2073 h 3119"/>
                <a:gd name="T94" fmla="*/ 3881 w 3884"/>
                <a:gd name="T95" fmla="*/ 2151 h 3119"/>
                <a:gd name="T96" fmla="*/ 3873 w 3884"/>
                <a:gd name="T97" fmla="*/ 2244 h 3119"/>
                <a:gd name="T98" fmla="*/ 3816 w 3884"/>
                <a:gd name="T99" fmla="*/ 2312 h 3119"/>
                <a:gd name="T100" fmla="*/ 3729 w 3884"/>
                <a:gd name="T101" fmla="*/ 2340 h 3119"/>
                <a:gd name="T102" fmla="*/ 1296 w 3884"/>
                <a:gd name="T103" fmla="*/ 2325 h 3119"/>
                <a:gd name="T104" fmla="*/ 1226 w 3884"/>
                <a:gd name="T105" fmla="*/ 2264 h 3119"/>
                <a:gd name="T106" fmla="*/ 156 w 3884"/>
                <a:gd name="T107" fmla="*/ 311 h 3119"/>
                <a:gd name="T108" fmla="*/ 68 w 3884"/>
                <a:gd name="T109" fmla="*/ 285 h 3119"/>
                <a:gd name="T110" fmla="*/ 12 w 3884"/>
                <a:gd name="T111" fmla="*/ 216 h 3119"/>
                <a:gd name="T112" fmla="*/ 4 w 3884"/>
                <a:gd name="T113" fmla="*/ 124 h 3119"/>
                <a:gd name="T114" fmla="*/ 46 w 3884"/>
                <a:gd name="T115" fmla="*/ 45 h 3119"/>
                <a:gd name="T116" fmla="*/ 124 w 3884"/>
                <a:gd name="T117" fmla="*/ 2 h 3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4" h="3119">
                  <a:moveTo>
                    <a:pt x="3418" y="2496"/>
                  </a:moveTo>
                  <a:lnTo>
                    <a:pt x="3464" y="2498"/>
                  </a:lnTo>
                  <a:lnTo>
                    <a:pt x="3507" y="2509"/>
                  </a:lnTo>
                  <a:lnTo>
                    <a:pt x="3549" y="2524"/>
                  </a:lnTo>
                  <a:lnTo>
                    <a:pt x="3588" y="2545"/>
                  </a:lnTo>
                  <a:lnTo>
                    <a:pt x="3622" y="2571"/>
                  </a:lnTo>
                  <a:lnTo>
                    <a:pt x="3652" y="2603"/>
                  </a:lnTo>
                  <a:lnTo>
                    <a:pt x="3678" y="2638"/>
                  </a:lnTo>
                  <a:lnTo>
                    <a:pt x="3699" y="2675"/>
                  </a:lnTo>
                  <a:lnTo>
                    <a:pt x="3716" y="2717"/>
                  </a:lnTo>
                  <a:lnTo>
                    <a:pt x="3725" y="2762"/>
                  </a:lnTo>
                  <a:lnTo>
                    <a:pt x="3729" y="2807"/>
                  </a:lnTo>
                  <a:lnTo>
                    <a:pt x="3725" y="2853"/>
                  </a:lnTo>
                  <a:lnTo>
                    <a:pt x="3716" y="2897"/>
                  </a:lnTo>
                  <a:lnTo>
                    <a:pt x="3699" y="2938"/>
                  </a:lnTo>
                  <a:lnTo>
                    <a:pt x="3678" y="2977"/>
                  </a:lnTo>
                  <a:lnTo>
                    <a:pt x="3652" y="3011"/>
                  </a:lnTo>
                  <a:lnTo>
                    <a:pt x="3622" y="3042"/>
                  </a:lnTo>
                  <a:lnTo>
                    <a:pt x="3588" y="3068"/>
                  </a:lnTo>
                  <a:lnTo>
                    <a:pt x="3549" y="3089"/>
                  </a:lnTo>
                  <a:lnTo>
                    <a:pt x="3507" y="3106"/>
                  </a:lnTo>
                  <a:lnTo>
                    <a:pt x="3464" y="3115"/>
                  </a:lnTo>
                  <a:lnTo>
                    <a:pt x="3418" y="3119"/>
                  </a:lnTo>
                  <a:lnTo>
                    <a:pt x="3372" y="3115"/>
                  </a:lnTo>
                  <a:lnTo>
                    <a:pt x="3328" y="3106"/>
                  </a:lnTo>
                  <a:lnTo>
                    <a:pt x="3287" y="3089"/>
                  </a:lnTo>
                  <a:lnTo>
                    <a:pt x="3249" y="3068"/>
                  </a:lnTo>
                  <a:lnTo>
                    <a:pt x="3215" y="3042"/>
                  </a:lnTo>
                  <a:lnTo>
                    <a:pt x="3183" y="3011"/>
                  </a:lnTo>
                  <a:lnTo>
                    <a:pt x="3158" y="2977"/>
                  </a:lnTo>
                  <a:lnTo>
                    <a:pt x="3136" y="2938"/>
                  </a:lnTo>
                  <a:lnTo>
                    <a:pt x="3121" y="2897"/>
                  </a:lnTo>
                  <a:lnTo>
                    <a:pt x="3110" y="2853"/>
                  </a:lnTo>
                  <a:lnTo>
                    <a:pt x="3108" y="2807"/>
                  </a:lnTo>
                  <a:lnTo>
                    <a:pt x="3110" y="2762"/>
                  </a:lnTo>
                  <a:lnTo>
                    <a:pt x="3121" y="2717"/>
                  </a:lnTo>
                  <a:lnTo>
                    <a:pt x="3136" y="2675"/>
                  </a:lnTo>
                  <a:lnTo>
                    <a:pt x="3158" y="2638"/>
                  </a:lnTo>
                  <a:lnTo>
                    <a:pt x="3183" y="2603"/>
                  </a:lnTo>
                  <a:lnTo>
                    <a:pt x="3215" y="2571"/>
                  </a:lnTo>
                  <a:lnTo>
                    <a:pt x="3249" y="2545"/>
                  </a:lnTo>
                  <a:lnTo>
                    <a:pt x="3287" y="2524"/>
                  </a:lnTo>
                  <a:lnTo>
                    <a:pt x="3328" y="2509"/>
                  </a:lnTo>
                  <a:lnTo>
                    <a:pt x="3372" y="2498"/>
                  </a:lnTo>
                  <a:lnTo>
                    <a:pt x="3418" y="2496"/>
                  </a:lnTo>
                  <a:close/>
                  <a:moveTo>
                    <a:pt x="1554" y="2496"/>
                  </a:moveTo>
                  <a:lnTo>
                    <a:pt x="1600" y="2498"/>
                  </a:lnTo>
                  <a:lnTo>
                    <a:pt x="1644" y="2509"/>
                  </a:lnTo>
                  <a:lnTo>
                    <a:pt x="1685" y="2524"/>
                  </a:lnTo>
                  <a:lnTo>
                    <a:pt x="1723" y="2545"/>
                  </a:lnTo>
                  <a:lnTo>
                    <a:pt x="1758" y="2571"/>
                  </a:lnTo>
                  <a:lnTo>
                    <a:pt x="1788" y="2603"/>
                  </a:lnTo>
                  <a:lnTo>
                    <a:pt x="1814" y="2638"/>
                  </a:lnTo>
                  <a:lnTo>
                    <a:pt x="1836" y="2675"/>
                  </a:lnTo>
                  <a:lnTo>
                    <a:pt x="1851" y="2717"/>
                  </a:lnTo>
                  <a:lnTo>
                    <a:pt x="1862" y="2762"/>
                  </a:lnTo>
                  <a:lnTo>
                    <a:pt x="1865" y="2807"/>
                  </a:lnTo>
                  <a:lnTo>
                    <a:pt x="1862" y="2853"/>
                  </a:lnTo>
                  <a:lnTo>
                    <a:pt x="1851" y="2897"/>
                  </a:lnTo>
                  <a:lnTo>
                    <a:pt x="1836" y="2938"/>
                  </a:lnTo>
                  <a:lnTo>
                    <a:pt x="1814" y="2977"/>
                  </a:lnTo>
                  <a:lnTo>
                    <a:pt x="1788" y="3011"/>
                  </a:lnTo>
                  <a:lnTo>
                    <a:pt x="1758" y="3042"/>
                  </a:lnTo>
                  <a:lnTo>
                    <a:pt x="1723" y="3068"/>
                  </a:lnTo>
                  <a:lnTo>
                    <a:pt x="1685" y="3089"/>
                  </a:lnTo>
                  <a:lnTo>
                    <a:pt x="1644" y="3106"/>
                  </a:lnTo>
                  <a:lnTo>
                    <a:pt x="1600" y="3115"/>
                  </a:lnTo>
                  <a:lnTo>
                    <a:pt x="1554" y="3119"/>
                  </a:lnTo>
                  <a:lnTo>
                    <a:pt x="1508" y="3115"/>
                  </a:lnTo>
                  <a:lnTo>
                    <a:pt x="1464" y="3106"/>
                  </a:lnTo>
                  <a:lnTo>
                    <a:pt x="1423" y="3089"/>
                  </a:lnTo>
                  <a:lnTo>
                    <a:pt x="1384" y="3068"/>
                  </a:lnTo>
                  <a:lnTo>
                    <a:pt x="1350" y="3042"/>
                  </a:lnTo>
                  <a:lnTo>
                    <a:pt x="1320" y="3011"/>
                  </a:lnTo>
                  <a:lnTo>
                    <a:pt x="1294" y="2977"/>
                  </a:lnTo>
                  <a:lnTo>
                    <a:pt x="1272" y="2938"/>
                  </a:lnTo>
                  <a:lnTo>
                    <a:pt x="1256" y="2897"/>
                  </a:lnTo>
                  <a:lnTo>
                    <a:pt x="1247" y="2853"/>
                  </a:lnTo>
                  <a:lnTo>
                    <a:pt x="1243" y="2807"/>
                  </a:lnTo>
                  <a:lnTo>
                    <a:pt x="1247" y="2762"/>
                  </a:lnTo>
                  <a:lnTo>
                    <a:pt x="1256" y="2717"/>
                  </a:lnTo>
                  <a:lnTo>
                    <a:pt x="1272" y="2675"/>
                  </a:lnTo>
                  <a:lnTo>
                    <a:pt x="1294" y="2638"/>
                  </a:lnTo>
                  <a:lnTo>
                    <a:pt x="1320" y="2603"/>
                  </a:lnTo>
                  <a:lnTo>
                    <a:pt x="1350" y="2571"/>
                  </a:lnTo>
                  <a:lnTo>
                    <a:pt x="1384" y="2545"/>
                  </a:lnTo>
                  <a:lnTo>
                    <a:pt x="1423" y="2524"/>
                  </a:lnTo>
                  <a:lnTo>
                    <a:pt x="1464" y="2509"/>
                  </a:lnTo>
                  <a:lnTo>
                    <a:pt x="1508" y="2498"/>
                  </a:lnTo>
                  <a:lnTo>
                    <a:pt x="1554" y="2496"/>
                  </a:lnTo>
                  <a:close/>
                  <a:moveTo>
                    <a:pt x="1238" y="153"/>
                  </a:moveTo>
                  <a:lnTo>
                    <a:pt x="3734" y="153"/>
                  </a:lnTo>
                  <a:lnTo>
                    <a:pt x="3764" y="156"/>
                  </a:lnTo>
                  <a:lnTo>
                    <a:pt x="3793" y="164"/>
                  </a:lnTo>
                  <a:lnTo>
                    <a:pt x="3818" y="179"/>
                  </a:lnTo>
                  <a:lnTo>
                    <a:pt x="3841" y="199"/>
                  </a:lnTo>
                  <a:lnTo>
                    <a:pt x="3859" y="221"/>
                  </a:lnTo>
                  <a:lnTo>
                    <a:pt x="3873" y="247"/>
                  </a:lnTo>
                  <a:lnTo>
                    <a:pt x="3881" y="277"/>
                  </a:lnTo>
                  <a:lnTo>
                    <a:pt x="3884" y="309"/>
                  </a:lnTo>
                  <a:lnTo>
                    <a:pt x="3884" y="1713"/>
                  </a:lnTo>
                  <a:lnTo>
                    <a:pt x="3881" y="1743"/>
                  </a:lnTo>
                  <a:lnTo>
                    <a:pt x="3873" y="1773"/>
                  </a:lnTo>
                  <a:lnTo>
                    <a:pt x="3859" y="1800"/>
                  </a:lnTo>
                  <a:lnTo>
                    <a:pt x="3841" y="1823"/>
                  </a:lnTo>
                  <a:lnTo>
                    <a:pt x="3818" y="1842"/>
                  </a:lnTo>
                  <a:lnTo>
                    <a:pt x="3793" y="1856"/>
                  </a:lnTo>
                  <a:lnTo>
                    <a:pt x="3764" y="1865"/>
                  </a:lnTo>
                  <a:lnTo>
                    <a:pt x="3734" y="1868"/>
                  </a:lnTo>
                  <a:lnTo>
                    <a:pt x="1768" y="1868"/>
                  </a:lnTo>
                  <a:lnTo>
                    <a:pt x="1735" y="1865"/>
                  </a:lnTo>
                  <a:lnTo>
                    <a:pt x="1706" y="1855"/>
                  </a:lnTo>
                  <a:lnTo>
                    <a:pt x="1679" y="1839"/>
                  </a:lnTo>
                  <a:lnTo>
                    <a:pt x="1657" y="1818"/>
                  </a:lnTo>
                  <a:lnTo>
                    <a:pt x="1638" y="1792"/>
                  </a:lnTo>
                  <a:lnTo>
                    <a:pt x="1625" y="1764"/>
                  </a:lnTo>
                  <a:lnTo>
                    <a:pt x="1096" y="360"/>
                  </a:lnTo>
                  <a:lnTo>
                    <a:pt x="1090" y="335"/>
                  </a:lnTo>
                  <a:lnTo>
                    <a:pt x="1087" y="309"/>
                  </a:lnTo>
                  <a:lnTo>
                    <a:pt x="1091" y="277"/>
                  </a:lnTo>
                  <a:lnTo>
                    <a:pt x="1099" y="247"/>
                  </a:lnTo>
                  <a:lnTo>
                    <a:pt x="1113" y="221"/>
                  </a:lnTo>
                  <a:lnTo>
                    <a:pt x="1131" y="199"/>
                  </a:lnTo>
                  <a:lnTo>
                    <a:pt x="1153" y="179"/>
                  </a:lnTo>
                  <a:lnTo>
                    <a:pt x="1179" y="164"/>
                  </a:lnTo>
                  <a:lnTo>
                    <a:pt x="1208" y="156"/>
                  </a:lnTo>
                  <a:lnTo>
                    <a:pt x="1238" y="153"/>
                  </a:lnTo>
                  <a:close/>
                  <a:moveTo>
                    <a:pt x="156" y="0"/>
                  </a:moveTo>
                  <a:lnTo>
                    <a:pt x="660" y="0"/>
                  </a:lnTo>
                  <a:lnTo>
                    <a:pt x="694" y="2"/>
                  </a:lnTo>
                  <a:lnTo>
                    <a:pt x="725" y="13"/>
                  </a:lnTo>
                  <a:lnTo>
                    <a:pt x="752" y="28"/>
                  </a:lnTo>
                  <a:lnTo>
                    <a:pt x="775" y="50"/>
                  </a:lnTo>
                  <a:lnTo>
                    <a:pt x="793" y="75"/>
                  </a:lnTo>
                  <a:lnTo>
                    <a:pt x="806" y="104"/>
                  </a:lnTo>
                  <a:lnTo>
                    <a:pt x="1470" y="2027"/>
                  </a:lnTo>
                  <a:lnTo>
                    <a:pt x="3729" y="2027"/>
                  </a:lnTo>
                  <a:lnTo>
                    <a:pt x="3761" y="2031"/>
                  </a:lnTo>
                  <a:lnTo>
                    <a:pt x="3789" y="2039"/>
                  </a:lnTo>
                  <a:lnTo>
                    <a:pt x="3816" y="2054"/>
                  </a:lnTo>
                  <a:lnTo>
                    <a:pt x="3839" y="2073"/>
                  </a:lnTo>
                  <a:lnTo>
                    <a:pt x="3857" y="2096"/>
                  </a:lnTo>
                  <a:lnTo>
                    <a:pt x="3873" y="2123"/>
                  </a:lnTo>
                  <a:lnTo>
                    <a:pt x="3881" y="2151"/>
                  </a:lnTo>
                  <a:lnTo>
                    <a:pt x="3884" y="2183"/>
                  </a:lnTo>
                  <a:lnTo>
                    <a:pt x="3881" y="2214"/>
                  </a:lnTo>
                  <a:lnTo>
                    <a:pt x="3873" y="2244"/>
                  </a:lnTo>
                  <a:lnTo>
                    <a:pt x="3857" y="2270"/>
                  </a:lnTo>
                  <a:lnTo>
                    <a:pt x="3839" y="2293"/>
                  </a:lnTo>
                  <a:lnTo>
                    <a:pt x="3816" y="2312"/>
                  </a:lnTo>
                  <a:lnTo>
                    <a:pt x="3789" y="2327"/>
                  </a:lnTo>
                  <a:lnTo>
                    <a:pt x="3761" y="2336"/>
                  </a:lnTo>
                  <a:lnTo>
                    <a:pt x="3729" y="2340"/>
                  </a:lnTo>
                  <a:lnTo>
                    <a:pt x="1360" y="2340"/>
                  </a:lnTo>
                  <a:lnTo>
                    <a:pt x="1327" y="2336"/>
                  </a:lnTo>
                  <a:lnTo>
                    <a:pt x="1296" y="2325"/>
                  </a:lnTo>
                  <a:lnTo>
                    <a:pt x="1269" y="2310"/>
                  </a:lnTo>
                  <a:lnTo>
                    <a:pt x="1245" y="2289"/>
                  </a:lnTo>
                  <a:lnTo>
                    <a:pt x="1226" y="2264"/>
                  </a:lnTo>
                  <a:lnTo>
                    <a:pt x="1214" y="2234"/>
                  </a:lnTo>
                  <a:lnTo>
                    <a:pt x="550" y="311"/>
                  </a:lnTo>
                  <a:lnTo>
                    <a:pt x="156" y="311"/>
                  </a:lnTo>
                  <a:lnTo>
                    <a:pt x="124" y="309"/>
                  </a:lnTo>
                  <a:lnTo>
                    <a:pt x="95" y="299"/>
                  </a:lnTo>
                  <a:lnTo>
                    <a:pt x="68" y="285"/>
                  </a:lnTo>
                  <a:lnTo>
                    <a:pt x="46" y="266"/>
                  </a:lnTo>
                  <a:lnTo>
                    <a:pt x="27" y="242"/>
                  </a:lnTo>
                  <a:lnTo>
                    <a:pt x="12" y="216"/>
                  </a:lnTo>
                  <a:lnTo>
                    <a:pt x="4" y="187"/>
                  </a:lnTo>
                  <a:lnTo>
                    <a:pt x="0" y="155"/>
                  </a:lnTo>
                  <a:lnTo>
                    <a:pt x="4" y="124"/>
                  </a:lnTo>
                  <a:lnTo>
                    <a:pt x="12" y="95"/>
                  </a:lnTo>
                  <a:lnTo>
                    <a:pt x="27" y="69"/>
                  </a:lnTo>
                  <a:lnTo>
                    <a:pt x="46" y="45"/>
                  </a:lnTo>
                  <a:lnTo>
                    <a:pt x="68" y="26"/>
                  </a:lnTo>
                  <a:lnTo>
                    <a:pt x="95" y="12"/>
                  </a:lnTo>
                  <a:lnTo>
                    <a:pt x="124" y="2"/>
                  </a:lnTo>
                  <a:lnTo>
                    <a:pt x="15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660371"/>
              <a:ext cx="6095497" cy="4004741"/>
            </a:xfrm>
            <a:prstGeom prst="rect">
              <a:avLst/>
            </a:prstGeom>
          </p:spPr>
        </p:pic>
      </p:grpSp>
      <p:grpSp>
        <p:nvGrpSpPr>
          <p:cNvPr id="36" name="Vacation Table"/>
          <p:cNvGrpSpPr/>
          <p:nvPr/>
        </p:nvGrpSpPr>
        <p:grpSpPr>
          <a:xfrm>
            <a:off x="0" y="1666191"/>
            <a:ext cx="9144000" cy="4201209"/>
            <a:chOff x="0" y="1666191"/>
            <a:chExt cx="9144000" cy="4201209"/>
          </a:xfrm>
        </p:grpSpPr>
        <p:sp>
          <p:nvSpPr>
            <p:cNvPr id="37" name="Rectangle 36"/>
            <p:cNvSpPr/>
            <p:nvPr/>
          </p:nvSpPr>
          <p:spPr>
            <a:xfrm>
              <a:off x="0" y="1704439"/>
              <a:ext cx="9144000" cy="416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38" name="Group 37"/>
            <p:cNvGrpSpPr/>
            <p:nvPr/>
          </p:nvGrpSpPr>
          <p:grpSpPr>
            <a:xfrm>
              <a:off x="565532" y="1846113"/>
              <a:ext cx="1760671" cy="1760214"/>
              <a:chOff x="3697309" y="1846113"/>
              <a:chExt cx="1760671" cy="1760214"/>
            </a:xfrm>
          </p:grpSpPr>
          <p:sp>
            <p:nvSpPr>
              <p:cNvPr id="40" name="Rectangle 39"/>
              <p:cNvSpPr/>
              <p:nvPr/>
            </p:nvSpPr>
            <p:spPr>
              <a:xfrm>
                <a:off x="3697309" y="1846113"/>
                <a:ext cx="1760671" cy="1760214"/>
              </a:xfrm>
              <a:prstGeom prst="rect">
                <a:avLst/>
              </a:prstGeom>
              <a:solidFill>
                <a:srgbClr val="FF000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8">
                <a:hlinkClick r:id="rId3" action="ppaction://hlinksldjump"/>
              </p:cNvPr>
              <p:cNvSpPr>
                <a:spLocks/>
              </p:cNvSpPr>
              <p:nvPr/>
            </p:nvSpPr>
            <p:spPr bwMode="auto">
              <a:xfrm>
                <a:off x="3949605" y="2151445"/>
                <a:ext cx="1157287" cy="1157287"/>
              </a:xfrm>
              <a:custGeom>
                <a:avLst/>
                <a:gdLst>
                  <a:gd name="T0" fmla="*/ 3574 w 3955"/>
                  <a:gd name="T1" fmla="*/ 0 h 3957"/>
                  <a:gd name="T2" fmla="*/ 3644 w 3955"/>
                  <a:gd name="T3" fmla="*/ 14 h 3957"/>
                  <a:gd name="T4" fmla="*/ 3714 w 3955"/>
                  <a:gd name="T5" fmla="*/ 46 h 3957"/>
                  <a:gd name="T6" fmla="*/ 3780 w 3955"/>
                  <a:gd name="T7" fmla="*/ 90 h 3957"/>
                  <a:gd name="T8" fmla="*/ 3840 w 3955"/>
                  <a:gd name="T9" fmla="*/ 147 h 3957"/>
                  <a:gd name="T10" fmla="*/ 3890 w 3955"/>
                  <a:gd name="T11" fmla="*/ 211 h 3957"/>
                  <a:gd name="T12" fmla="*/ 3928 w 3955"/>
                  <a:gd name="T13" fmla="*/ 280 h 3957"/>
                  <a:gd name="T14" fmla="*/ 3950 w 3955"/>
                  <a:gd name="T15" fmla="*/ 351 h 3957"/>
                  <a:gd name="T16" fmla="*/ 3954 w 3955"/>
                  <a:gd name="T17" fmla="*/ 422 h 3957"/>
                  <a:gd name="T18" fmla="*/ 3937 w 3955"/>
                  <a:gd name="T19" fmla="*/ 488 h 3957"/>
                  <a:gd name="T20" fmla="*/ 3894 w 3955"/>
                  <a:gd name="T21" fmla="*/ 547 h 3957"/>
                  <a:gd name="T22" fmla="*/ 3075 w 3955"/>
                  <a:gd name="T23" fmla="*/ 1947 h 3957"/>
                  <a:gd name="T24" fmla="*/ 3412 w 3955"/>
                  <a:gd name="T25" fmla="*/ 1613 h 3957"/>
                  <a:gd name="T26" fmla="*/ 3463 w 3955"/>
                  <a:gd name="T27" fmla="*/ 1592 h 3957"/>
                  <a:gd name="T28" fmla="*/ 3515 w 3955"/>
                  <a:gd name="T29" fmla="*/ 1592 h 3957"/>
                  <a:gd name="T30" fmla="*/ 3564 w 3955"/>
                  <a:gd name="T31" fmla="*/ 1613 h 3957"/>
                  <a:gd name="T32" fmla="*/ 3604 w 3955"/>
                  <a:gd name="T33" fmla="*/ 1652 h 3957"/>
                  <a:gd name="T34" fmla="*/ 3625 w 3955"/>
                  <a:gd name="T35" fmla="*/ 1702 h 3957"/>
                  <a:gd name="T36" fmla="*/ 3625 w 3955"/>
                  <a:gd name="T37" fmla="*/ 1755 h 3957"/>
                  <a:gd name="T38" fmla="*/ 3604 w 3955"/>
                  <a:gd name="T39" fmla="*/ 1804 h 3957"/>
                  <a:gd name="T40" fmla="*/ 3197 w 3955"/>
                  <a:gd name="T41" fmla="*/ 2217 h 3957"/>
                  <a:gd name="T42" fmla="*/ 3167 w 3955"/>
                  <a:gd name="T43" fmla="*/ 2238 h 3957"/>
                  <a:gd name="T44" fmla="*/ 3272 w 3955"/>
                  <a:gd name="T45" fmla="*/ 2719 h 3957"/>
                  <a:gd name="T46" fmla="*/ 3534 w 3955"/>
                  <a:gd name="T47" fmla="*/ 2461 h 3957"/>
                  <a:gd name="T48" fmla="*/ 3584 w 3955"/>
                  <a:gd name="T49" fmla="*/ 2442 h 3957"/>
                  <a:gd name="T50" fmla="*/ 3637 w 3955"/>
                  <a:gd name="T51" fmla="*/ 2442 h 3957"/>
                  <a:gd name="T52" fmla="*/ 3687 w 3955"/>
                  <a:gd name="T53" fmla="*/ 2461 h 3957"/>
                  <a:gd name="T54" fmla="*/ 3725 w 3955"/>
                  <a:gd name="T55" fmla="*/ 2501 h 3957"/>
                  <a:gd name="T56" fmla="*/ 3746 w 3955"/>
                  <a:gd name="T57" fmla="*/ 2551 h 3957"/>
                  <a:gd name="T58" fmla="*/ 3746 w 3955"/>
                  <a:gd name="T59" fmla="*/ 2604 h 3957"/>
                  <a:gd name="T60" fmla="*/ 3725 w 3955"/>
                  <a:gd name="T61" fmla="*/ 2652 h 3957"/>
                  <a:gd name="T62" fmla="*/ 3350 w 3955"/>
                  <a:gd name="T63" fmla="*/ 3031 h 3957"/>
                  <a:gd name="T64" fmla="*/ 3152 w 3955"/>
                  <a:gd name="T65" fmla="*/ 3957 h 3957"/>
                  <a:gd name="T66" fmla="*/ 1549 w 3955"/>
                  <a:gd name="T67" fmla="*/ 2894 h 3957"/>
                  <a:gd name="T68" fmla="*/ 1401 w 3955"/>
                  <a:gd name="T69" fmla="*/ 3768 h 3957"/>
                  <a:gd name="T70" fmla="*/ 189 w 3955"/>
                  <a:gd name="T71" fmla="*/ 2556 h 3957"/>
                  <a:gd name="T72" fmla="*/ 1063 w 3955"/>
                  <a:gd name="T73" fmla="*/ 2408 h 3957"/>
                  <a:gd name="T74" fmla="*/ 0 w 3955"/>
                  <a:gd name="T75" fmla="*/ 805 h 3957"/>
                  <a:gd name="T76" fmla="*/ 926 w 3955"/>
                  <a:gd name="T77" fmla="*/ 607 h 3957"/>
                  <a:gd name="T78" fmla="*/ 1305 w 3955"/>
                  <a:gd name="T79" fmla="*/ 232 h 3957"/>
                  <a:gd name="T80" fmla="*/ 1353 w 3955"/>
                  <a:gd name="T81" fmla="*/ 212 h 3957"/>
                  <a:gd name="T82" fmla="*/ 1406 w 3955"/>
                  <a:gd name="T83" fmla="*/ 212 h 3957"/>
                  <a:gd name="T84" fmla="*/ 1456 w 3955"/>
                  <a:gd name="T85" fmla="*/ 232 h 3957"/>
                  <a:gd name="T86" fmla="*/ 1496 w 3955"/>
                  <a:gd name="T87" fmla="*/ 270 h 3957"/>
                  <a:gd name="T88" fmla="*/ 1516 w 3955"/>
                  <a:gd name="T89" fmla="*/ 320 h 3957"/>
                  <a:gd name="T90" fmla="*/ 1516 w 3955"/>
                  <a:gd name="T91" fmla="*/ 373 h 3957"/>
                  <a:gd name="T92" fmla="*/ 1496 w 3955"/>
                  <a:gd name="T93" fmla="*/ 423 h 3957"/>
                  <a:gd name="T94" fmla="*/ 1238 w 3955"/>
                  <a:gd name="T95" fmla="*/ 685 h 3957"/>
                  <a:gd name="T96" fmla="*/ 1719 w 3955"/>
                  <a:gd name="T97" fmla="*/ 790 h 3957"/>
                  <a:gd name="T98" fmla="*/ 1741 w 3955"/>
                  <a:gd name="T99" fmla="*/ 760 h 3957"/>
                  <a:gd name="T100" fmla="*/ 2153 w 3955"/>
                  <a:gd name="T101" fmla="*/ 353 h 3957"/>
                  <a:gd name="T102" fmla="*/ 2203 w 3955"/>
                  <a:gd name="T103" fmla="*/ 332 h 3957"/>
                  <a:gd name="T104" fmla="*/ 2255 w 3955"/>
                  <a:gd name="T105" fmla="*/ 332 h 3957"/>
                  <a:gd name="T106" fmla="*/ 2306 w 3955"/>
                  <a:gd name="T107" fmla="*/ 353 h 3957"/>
                  <a:gd name="T108" fmla="*/ 2344 w 3955"/>
                  <a:gd name="T109" fmla="*/ 393 h 3957"/>
                  <a:gd name="T110" fmla="*/ 2365 w 3955"/>
                  <a:gd name="T111" fmla="*/ 442 h 3957"/>
                  <a:gd name="T112" fmla="*/ 2365 w 3955"/>
                  <a:gd name="T113" fmla="*/ 494 h 3957"/>
                  <a:gd name="T114" fmla="*/ 2344 w 3955"/>
                  <a:gd name="T115" fmla="*/ 545 h 3957"/>
                  <a:gd name="T116" fmla="*/ 2010 w 3955"/>
                  <a:gd name="T117" fmla="*/ 882 h 3957"/>
                  <a:gd name="T118" fmla="*/ 3416 w 3955"/>
                  <a:gd name="T119" fmla="*/ 55 h 3957"/>
                  <a:gd name="T120" fmla="*/ 3475 w 3955"/>
                  <a:gd name="T121" fmla="*/ 15 h 3957"/>
                  <a:gd name="T122" fmla="*/ 3540 w 3955"/>
                  <a:gd name="T123" fmla="*/ 0 h 3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5" h="3957">
                    <a:moveTo>
                      <a:pt x="3540" y="0"/>
                    </a:moveTo>
                    <a:lnTo>
                      <a:pt x="3574" y="0"/>
                    </a:lnTo>
                    <a:lnTo>
                      <a:pt x="3609" y="4"/>
                    </a:lnTo>
                    <a:lnTo>
                      <a:pt x="3644" y="14"/>
                    </a:lnTo>
                    <a:lnTo>
                      <a:pt x="3679" y="27"/>
                    </a:lnTo>
                    <a:lnTo>
                      <a:pt x="3714" y="46"/>
                    </a:lnTo>
                    <a:lnTo>
                      <a:pt x="3748" y="66"/>
                    </a:lnTo>
                    <a:lnTo>
                      <a:pt x="3780" y="90"/>
                    </a:lnTo>
                    <a:lnTo>
                      <a:pt x="3811" y="118"/>
                    </a:lnTo>
                    <a:lnTo>
                      <a:pt x="3840" y="147"/>
                    </a:lnTo>
                    <a:lnTo>
                      <a:pt x="3867" y="179"/>
                    </a:lnTo>
                    <a:lnTo>
                      <a:pt x="3890" y="211"/>
                    </a:lnTo>
                    <a:lnTo>
                      <a:pt x="3910" y="245"/>
                    </a:lnTo>
                    <a:lnTo>
                      <a:pt x="3928" y="280"/>
                    </a:lnTo>
                    <a:lnTo>
                      <a:pt x="3942" y="316"/>
                    </a:lnTo>
                    <a:lnTo>
                      <a:pt x="3950" y="351"/>
                    </a:lnTo>
                    <a:lnTo>
                      <a:pt x="3955" y="387"/>
                    </a:lnTo>
                    <a:lnTo>
                      <a:pt x="3954" y="422"/>
                    </a:lnTo>
                    <a:lnTo>
                      <a:pt x="3948" y="455"/>
                    </a:lnTo>
                    <a:lnTo>
                      <a:pt x="3937" y="488"/>
                    </a:lnTo>
                    <a:lnTo>
                      <a:pt x="3919" y="520"/>
                    </a:lnTo>
                    <a:lnTo>
                      <a:pt x="3894" y="547"/>
                    </a:lnTo>
                    <a:lnTo>
                      <a:pt x="2956" y="1486"/>
                    </a:lnTo>
                    <a:lnTo>
                      <a:pt x="3075" y="1947"/>
                    </a:lnTo>
                    <a:lnTo>
                      <a:pt x="3390" y="1630"/>
                    </a:lnTo>
                    <a:lnTo>
                      <a:pt x="3412" y="1613"/>
                    </a:lnTo>
                    <a:lnTo>
                      <a:pt x="3436" y="1600"/>
                    </a:lnTo>
                    <a:lnTo>
                      <a:pt x="3463" y="1592"/>
                    </a:lnTo>
                    <a:lnTo>
                      <a:pt x="3488" y="1590"/>
                    </a:lnTo>
                    <a:lnTo>
                      <a:pt x="3515" y="1592"/>
                    </a:lnTo>
                    <a:lnTo>
                      <a:pt x="3540" y="1600"/>
                    </a:lnTo>
                    <a:lnTo>
                      <a:pt x="3564" y="1613"/>
                    </a:lnTo>
                    <a:lnTo>
                      <a:pt x="3586" y="1630"/>
                    </a:lnTo>
                    <a:lnTo>
                      <a:pt x="3604" y="1652"/>
                    </a:lnTo>
                    <a:lnTo>
                      <a:pt x="3616" y="1677"/>
                    </a:lnTo>
                    <a:lnTo>
                      <a:pt x="3625" y="1702"/>
                    </a:lnTo>
                    <a:lnTo>
                      <a:pt x="3627" y="1729"/>
                    </a:lnTo>
                    <a:lnTo>
                      <a:pt x="3625" y="1755"/>
                    </a:lnTo>
                    <a:lnTo>
                      <a:pt x="3616" y="1781"/>
                    </a:lnTo>
                    <a:lnTo>
                      <a:pt x="3604" y="1804"/>
                    </a:lnTo>
                    <a:lnTo>
                      <a:pt x="3586" y="1825"/>
                    </a:lnTo>
                    <a:lnTo>
                      <a:pt x="3197" y="2217"/>
                    </a:lnTo>
                    <a:lnTo>
                      <a:pt x="3182" y="2229"/>
                    </a:lnTo>
                    <a:lnTo>
                      <a:pt x="3167" y="2238"/>
                    </a:lnTo>
                    <a:lnTo>
                      <a:pt x="3150" y="2246"/>
                    </a:lnTo>
                    <a:lnTo>
                      <a:pt x="3272" y="2719"/>
                    </a:lnTo>
                    <a:lnTo>
                      <a:pt x="3512" y="2478"/>
                    </a:lnTo>
                    <a:lnTo>
                      <a:pt x="3534" y="2461"/>
                    </a:lnTo>
                    <a:lnTo>
                      <a:pt x="3558" y="2449"/>
                    </a:lnTo>
                    <a:lnTo>
                      <a:pt x="3584" y="2442"/>
                    </a:lnTo>
                    <a:lnTo>
                      <a:pt x="3610" y="2438"/>
                    </a:lnTo>
                    <a:lnTo>
                      <a:pt x="3637" y="2442"/>
                    </a:lnTo>
                    <a:lnTo>
                      <a:pt x="3662" y="2449"/>
                    </a:lnTo>
                    <a:lnTo>
                      <a:pt x="3687" y="2461"/>
                    </a:lnTo>
                    <a:lnTo>
                      <a:pt x="3707" y="2478"/>
                    </a:lnTo>
                    <a:lnTo>
                      <a:pt x="3725" y="2501"/>
                    </a:lnTo>
                    <a:lnTo>
                      <a:pt x="3739" y="2525"/>
                    </a:lnTo>
                    <a:lnTo>
                      <a:pt x="3746" y="2551"/>
                    </a:lnTo>
                    <a:lnTo>
                      <a:pt x="3748" y="2577"/>
                    </a:lnTo>
                    <a:lnTo>
                      <a:pt x="3746" y="2604"/>
                    </a:lnTo>
                    <a:lnTo>
                      <a:pt x="3739" y="2629"/>
                    </a:lnTo>
                    <a:lnTo>
                      <a:pt x="3725" y="2652"/>
                    </a:lnTo>
                    <a:lnTo>
                      <a:pt x="3707" y="2674"/>
                    </a:lnTo>
                    <a:lnTo>
                      <a:pt x="3350" y="3031"/>
                    </a:lnTo>
                    <a:lnTo>
                      <a:pt x="3500" y="3611"/>
                    </a:lnTo>
                    <a:lnTo>
                      <a:pt x="3152" y="3957"/>
                    </a:lnTo>
                    <a:lnTo>
                      <a:pt x="2250" y="2193"/>
                    </a:lnTo>
                    <a:lnTo>
                      <a:pt x="1549" y="2894"/>
                    </a:lnTo>
                    <a:lnTo>
                      <a:pt x="1673" y="3496"/>
                    </a:lnTo>
                    <a:lnTo>
                      <a:pt x="1401" y="3768"/>
                    </a:lnTo>
                    <a:lnTo>
                      <a:pt x="927" y="3007"/>
                    </a:lnTo>
                    <a:lnTo>
                      <a:pt x="189" y="2556"/>
                    </a:lnTo>
                    <a:lnTo>
                      <a:pt x="462" y="2284"/>
                    </a:lnTo>
                    <a:lnTo>
                      <a:pt x="1063" y="2408"/>
                    </a:lnTo>
                    <a:lnTo>
                      <a:pt x="1764" y="1707"/>
                    </a:lnTo>
                    <a:lnTo>
                      <a:pt x="0" y="805"/>
                    </a:lnTo>
                    <a:lnTo>
                      <a:pt x="347" y="457"/>
                    </a:lnTo>
                    <a:lnTo>
                      <a:pt x="926" y="607"/>
                    </a:lnTo>
                    <a:lnTo>
                      <a:pt x="1283" y="250"/>
                    </a:lnTo>
                    <a:lnTo>
                      <a:pt x="1305" y="232"/>
                    </a:lnTo>
                    <a:lnTo>
                      <a:pt x="1328" y="220"/>
                    </a:lnTo>
                    <a:lnTo>
                      <a:pt x="1353" y="212"/>
                    </a:lnTo>
                    <a:lnTo>
                      <a:pt x="1380" y="210"/>
                    </a:lnTo>
                    <a:lnTo>
                      <a:pt x="1406" y="212"/>
                    </a:lnTo>
                    <a:lnTo>
                      <a:pt x="1432" y="220"/>
                    </a:lnTo>
                    <a:lnTo>
                      <a:pt x="1456" y="232"/>
                    </a:lnTo>
                    <a:lnTo>
                      <a:pt x="1479" y="250"/>
                    </a:lnTo>
                    <a:lnTo>
                      <a:pt x="1496" y="270"/>
                    </a:lnTo>
                    <a:lnTo>
                      <a:pt x="1508" y="295"/>
                    </a:lnTo>
                    <a:lnTo>
                      <a:pt x="1516" y="320"/>
                    </a:lnTo>
                    <a:lnTo>
                      <a:pt x="1519" y="347"/>
                    </a:lnTo>
                    <a:lnTo>
                      <a:pt x="1516" y="373"/>
                    </a:lnTo>
                    <a:lnTo>
                      <a:pt x="1508" y="399"/>
                    </a:lnTo>
                    <a:lnTo>
                      <a:pt x="1496" y="423"/>
                    </a:lnTo>
                    <a:lnTo>
                      <a:pt x="1479" y="445"/>
                    </a:lnTo>
                    <a:lnTo>
                      <a:pt x="1238" y="685"/>
                    </a:lnTo>
                    <a:lnTo>
                      <a:pt x="1711" y="807"/>
                    </a:lnTo>
                    <a:lnTo>
                      <a:pt x="1719" y="790"/>
                    </a:lnTo>
                    <a:lnTo>
                      <a:pt x="1729" y="775"/>
                    </a:lnTo>
                    <a:lnTo>
                      <a:pt x="1741" y="760"/>
                    </a:lnTo>
                    <a:lnTo>
                      <a:pt x="2132" y="371"/>
                    </a:lnTo>
                    <a:lnTo>
                      <a:pt x="2153" y="353"/>
                    </a:lnTo>
                    <a:lnTo>
                      <a:pt x="2176" y="341"/>
                    </a:lnTo>
                    <a:lnTo>
                      <a:pt x="2203" y="332"/>
                    </a:lnTo>
                    <a:lnTo>
                      <a:pt x="2228" y="330"/>
                    </a:lnTo>
                    <a:lnTo>
                      <a:pt x="2255" y="332"/>
                    </a:lnTo>
                    <a:lnTo>
                      <a:pt x="2280" y="341"/>
                    </a:lnTo>
                    <a:lnTo>
                      <a:pt x="2306" y="353"/>
                    </a:lnTo>
                    <a:lnTo>
                      <a:pt x="2328" y="371"/>
                    </a:lnTo>
                    <a:lnTo>
                      <a:pt x="2344" y="393"/>
                    </a:lnTo>
                    <a:lnTo>
                      <a:pt x="2357" y="417"/>
                    </a:lnTo>
                    <a:lnTo>
                      <a:pt x="2365" y="442"/>
                    </a:lnTo>
                    <a:lnTo>
                      <a:pt x="2367" y="469"/>
                    </a:lnTo>
                    <a:lnTo>
                      <a:pt x="2365" y="494"/>
                    </a:lnTo>
                    <a:lnTo>
                      <a:pt x="2357" y="521"/>
                    </a:lnTo>
                    <a:lnTo>
                      <a:pt x="2344" y="545"/>
                    </a:lnTo>
                    <a:lnTo>
                      <a:pt x="2328" y="567"/>
                    </a:lnTo>
                    <a:lnTo>
                      <a:pt x="2010" y="882"/>
                    </a:lnTo>
                    <a:lnTo>
                      <a:pt x="2471" y="1001"/>
                    </a:lnTo>
                    <a:lnTo>
                      <a:pt x="3416" y="55"/>
                    </a:lnTo>
                    <a:lnTo>
                      <a:pt x="3445" y="32"/>
                    </a:lnTo>
                    <a:lnTo>
                      <a:pt x="3475" y="15"/>
                    </a:lnTo>
                    <a:lnTo>
                      <a:pt x="3506" y="4"/>
                    </a:lnTo>
                    <a:lnTo>
                      <a:pt x="354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188" y="1666191"/>
              <a:ext cx="6095497" cy="4004741"/>
            </a:xfrm>
            <a:prstGeom prst="rect">
              <a:avLst/>
            </a:prstGeom>
          </p:spPr>
        </p:pic>
      </p:grpSp>
      <p:grpSp>
        <p:nvGrpSpPr>
          <p:cNvPr id="47" name="Golf table"/>
          <p:cNvGrpSpPr/>
          <p:nvPr/>
        </p:nvGrpSpPr>
        <p:grpSpPr>
          <a:xfrm>
            <a:off x="0" y="1668029"/>
            <a:ext cx="9142413" cy="4351771"/>
            <a:chOff x="0" y="1668029"/>
            <a:chExt cx="9142413" cy="4351771"/>
          </a:xfrm>
        </p:grpSpPr>
        <p:sp>
          <p:nvSpPr>
            <p:cNvPr id="48" name="Rectangle 47"/>
            <p:cNvSpPr/>
            <p:nvPr/>
          </p:nvSpPr>
          <p:spPr>
            <a:xfrm>
              <a:off x="0" y="1668029"/>
              <a:ext cx="9142413" cy="4351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p:cNvGrpSpPr/>
            <p:nvPr/>
          </p:nvGrpSpPr>
          <p:grpSpPr>
            <a:xfrm>
              <a:off x="576549" y="1846113"/>
              <a:ext cx="1760671" cy="1760214"/>
              <a:chOff x="5645969" y="1846113"/>
              <a:chExt cx="1760671" cy="1760214"/>
            </a:xfrm>
          </p:grpSpPr>
          <p:sp>
            <p:nvSpPr>
              <p:cNvPr id="51" name="Rectangle 50"/>
              <p:cNvSpPr/>
              <p:nvPr/>
            </p:nvSpPr>
            <p:spPr>
              <a:xfrm>
                <a:off x="5645969" y="1846113"/>
                <a:ext cx="1760671" cy="1760214"/>
              </a:xfrm>
              <a:prstGeom prst="rect">
                <a:avLst/>
              </a:prstGeom>
              <a:solidFill>
                <a:srgbClr val="6794CA"/>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p:cNvGrpSpPr/>
              <p:nvPr/>
            </p:nvGrpSpPr>
            <p:grpSpPr>
              <a:xfrm>
                <a:off x="6014240" y="2156983"/>
                <a:ext cx="1024128" cy="1050798"/>
                <a:chOff x="5715000" y="1695450"/>
                <a:chExt cx="1024128" cy="1050798"/>
              </a:xfrm>
            </p:grpSpPr>
            <p:sp>
              <p:nvSpPr>
                <p:cNvPr id="53" name="Oval 52">
                  <a:hlinkClick r:id="rId3" action="ppaction://hlinksldjump"/>
                </p:cNvPr>
                <p:cNvSpPr>
                  <a:spLocks noChangeAspect="1"/>
                </p:cNvSpPr>
                <p:nvPr/>
              </p:nvSpPr>
              <p:spPr>
                <a:xfrm>
                  <a:off x="5715000" y="2362200"/>
                  <a:ext cx="1024128" cy="384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900300" y="2505298"/>
                  <a:ext cx="260950" cy="978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p:nvPr/>
              </p:nvCxnSpPr>
              <p:spPr>
                <a:xfrm flipV="1">
                  <a:off x="5827645" y="1695450"/>
                  <a:ext cx="0" cy="898843"/>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Wave 13"/>
                <p:cNvSpPr>
                  <a:spLocks noChangeAspect="1"/>
                </p:cNvSpPr>
                <p:nvPr/>
              </p:nvSpPr>
              <p:spPr>
                <a:xfrm>
                  <a:off x="5849088" y="1699077"/>
                  <a:ext cx="410519" cy="253519"/>
                </a:xfrm>
                <a:custGeom>
                  <a:avLst/>
                  <a:gdLst>
                    <a:gd name="connsiteX0" fmla="*/ 0 w 381000"/>
                    <a:gd name="connsiteY0" fmla="*/ 38100 h 304800"/>
                    <a:gd name="connsiteX1" fmla="*/ 381000 w 381000"/>
                    <a:gd name="connsiteY1" fmla="*/ 38100 h 304800"/>
                    <a:gd name="connsiteX2" fmla="*/ 381000 w 381000"/>
                    <a:gd name="connsiteY2" fmla="*/ 266700 h 304800"/>
                    <a:gd name="connsiteX3" fmla="*/ 0 w 381000"/>
                    <a:gd name="connsiteY3" fmla="*/ 266700 h 304800"/>
                    <a:gd name="connsiteX4" fmla="*/ 0 w 381000"/>
                    <a:gd name="connsiteY4" fmla="*/ 38100 h 304800"/>
                    <a:gd name="connsiteX0" fmla="*/ 0 w 381000"/>
                    <a:gd name="connsiteY0" fmla="*/ 36662 h 301923"/>
                    <a:gd name="connsiteX1" fmla="*/ 381000 w 381000"/>
                    <a:gd name="connsiteY1" fmla="*/ 36662 h 301923"/>
                    <a:gd name="connsiteX2" fmla="*/ 380110 w 381000"/>
                    <a:gd name="connsiteY2" fmla="*/ 156318 h 301923"/>
                    <a:gd name="connsiteX3" fmla="*/ 381000 w 381000"/>
                    <a:gd name="connsiteY3" fmla="*/ 265262 h 301923"/>
                    <a:gd name="connsiteX4" fmla="*/ 0 w 381000"/>
                    <a:gd name="connsiteY4" fmla="*/ 265262 h 301923"/>
                    <a:gd name="connsiteX5" fmla="*/ 0 w 381000"/>
                    <a:gd name="connsiteY5" fmla="*/ 36662 h 301923"/>
                    <a:gd name="connsiteX0" fmla="*/ 0 w 381000"/>
                    <a:gd name="connsiteY0" fmla="*/ 2188 h 267449"/>
                    <a:gd name="connsiteX1" fmla="*/ 380110 w 381000"/>
                    <a:gd name="connsiteY1" fmla="*/ 121844 h 267449"/>
                    <a:gd name="connsiteX2" fmla="*/ 381000 w 381000"/>
                    <a:gd name="connsiteY2" fmla="*/ 230788 h 267449"/>
                    <a:gd name="connsiteX3" fmla="*/ 0 w 381000"/>
                    <a:gd name="connsiteY3" fmla="*/ 230788 h 267449"/>
                    <a:gd name="connsiteX4" fmla="*/ 0 w 381000"/>
                    <a:gd name="connsiteY4" fmla="*/ 2188 h 267449"/>
                    <a:gd name="connsiteX0" fmla="*/ 0 w 380110"/>
                    <a:gd name="connsiteY0" fmla="*/ 2188 h 233614"/>
                    <a:gd name="connsiteX1" fmla="*/ 380110 w 380110"/>
                    <a:gd name="connsiteY1" fmla="*/ 121844 h 233614"/>
                    <a:gd name="connsiteX2" fmla="*/ 0 w 380110"/>
                    <a:gd name="connsiteY2" fmla="*/ 230788 h 233614"/>
                    <a:gd name="connsiteX3" fmla="*/ 0 w 380110"/>
                    <a:gd name="connsiteY3" fmla="*/ 2188 h 233614"/>
                    <a:gd name="connsiteX0" fmla="*/ 0 w 380110"/>
                    <a:gd name="connsiteY0" fmla="*/ 1710 h 233136"/>
                    <a:gd name="connsiteX1" fmla="*/ 380110 w 380110"/>
                    <a:gd name="connsiteY1" fmla="*/ 121366 h 233136"/>
                    <a:gd name="connsiteX2" fmla="*/ 0 w 380110"/>
                    <a:gd name="connsiteY2" fmla="*/ 230310 h 233136"/>
                    <a:gd name="connsiteX3" fmla="*/ 0 w 380110"/>
                    <a:gd name="connsiteY3" fmla="*/ 1710 h 233136"/>
                    <a:gd name="connsiteX0" fmla="*/ 0 w 380110"/>
                    <a:gd name="connsiteY0" fmla="*/ 1710 h 234652"/>
                    <a:gd name="connsiteX1" fmla="*/ 380110 w 380110"/>
                    <a:gd name="connsiteY1" fmla="*/ 121366 h 234652"/>
                    <a:gd name="connsiteX2" fmla="*/ 0 w 380110"/>
                    <a:gd name="connsiteY2" fmla="*/ 230310 h 234652"/>
                    <a:gd name="connsiteX3" fmla="*/ 0 w 380110"/>
                    <a:gd name="connsiteY3" fmla="*/ 1710 h 234652"/>
                    <a:gd name="connsiteX0" fmla="*/ 0 w 380110"/>
                    <a:gd name="connsiteY0" fmla="*/ 1894 h 234836"/>
                    <a:gd name="connsiteX1" fmla="*/ 380110 w 380110"/>
                    <a:gd name="connsiteY1" fmla="*/ 121550 h 234836"/>
                    <a:gd name="connsiteX2" fmla="*/ 0 w 380110"/>
                    <a:gd name="connsiteY2" fmla="*/ 230494 h 234836"/>
                    <a:gd name="connsiteX3" fmla="*/ 0 w 380110"/>
                    <a:gd name="connsiteY3" fmla="*/ 1894 h 234836"/>
                    <a:gd name="connsiteX0" fmla="*/ 0 w 380110"/>
                    <a:gd name="connsiteY0" fmla="*/ 1798 h 234740"/>
                    <a:gd name="connsiteX1" fmla="*/ 380110 w 380110"/>
                    <a:gd name="connsiteY1" fmla="*/ 121454 h 234740"/>
                    <a:gd name="connsiteX2" fmla="*/ 0 w 380110"/>
                    <a:gd name="connsiteY2" fmla="*/ 230398 h 234740"/>
                    <a:gd name="connsiteX3" fmla="*/ 0 w 380110"/>
                    <a:gd name="connsiteY3" fmla="*/ 1798 h 234740"/>
                  </a:gdLst>
                  <a:ahLst/>
                  <a:cxnLst>
                    <a:cxn ang="0">
                      <a:pos x="connsiteX0" y="connsiteY0"/>
                    </a:cxn>
                    <a:cxn ang="0">
                      <a:pos x="connsiteX1" y="connsiteY1"/>
                    </a:cxn>
                    <a:cxn ang="0">
                      <a:pos x="connsiteX2" y="connsiteY2"/>
                    </a:cxn>
                    <a:cxn ang="0">
                      <a:pos x="connsiteX3" y="connsiteY3"/>
                    </a:cxn>
                  </a:cxnLst>
                  <a:rect l="l" t="t" r="r" b="b"/>
                  <a:pathLst>
                    <a:path w="380110" h="234740">
                      <a:moveTo>
                        <a:pt x="0" y="1798"/>
                      </a:moveTo>
                      <a:cubicBezTo>
                        <a:pt x="63352" y="-16359"/>
                        <a:pt x="69867" y="108755"/>
                        <a:pt x="380110" y="121454"/>
                      </a:cubicBezTo>
                      <a:cubicBezTo>
                        <a:pt x="122481" y="199469"/>
                        <a:pt x="63352" y="250341"/>
                        <a:pt x="0" y="230398"/>
                      </a:cubicBezTo>
                      <a:lnTo>
                        <a:pt x="0" y="1798"/>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1303" y="1668029"/>
              <a:ext cx="6095497" cy="4004741"/>
            </a:xfrm>
            <a:prstGeom prst="rect">
              <a:avLst/>
            </a:prstGeom>
          </p:spPr>
        </p:pic>
      </p:grpSp>
      <p:grpSp>
        <p:nvGrpSpPr>
          <p:cNvPr id="58" name="Lunch table 1"/>
          <p:cNvGrpSpPr/>
          <p:nvPr/>
        </p:nvGrpSpPr>
        <p:grpSpPr>
          <a:xfrm>
            <a:off x="0" y="1669003"/>
            <a:ext cx="9142413" cy="4198397"/>
            <a:chOff x="0" y="1669003"/>
            <a:chExt cx="9142413" cy="4198397"/>
          </a:xfrm>
        </p:grpSpPr>
        <p:sp>
          <p:nvSpPr>
            <p:cNvPr id="59" name="Rectangle 58"/>
            <p:cNvSpPr/>
            <p:nvPr/>
          </p:nvSpPr>
          <p:spPr>
            <a:xfrm>
              <a:off x="0" y="1704439"/>
              <a:ext cx="9142413" cy="4162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565532" y="1839817"/>
              <a:ext cx="1760671" cy="1760214"/>
              <a:chOff x="1748650" y="3878586"/>
              <a:chExt cx="1760671" cy="1760214"/>
            </a:xfrm>
          </p:grpSpPr>
          <p:sp>
            <p:nvSpPr>
              <p:cNvPr id="64" name="Rectangle 63"/>
              <p:cNvSpPr/>
              <p:nvPr/>
            </p:nvSpPr>
            <p:spPr>
              <a:xfrm>
                <a:off x="1748650" y="3878586"/>
                <a:ext cx="1760671" cy="1760214"/>
              </a:xfrm>
              <a:prstGeom prst="rect">
                <a:avLst/>
              </a:prstGeom>
              <a:solidFill>
                <a:srgbClr val="1E438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AutoShape 10"/>
              <p:cNvSpPr>
                <a:spLocks noChangeAspect="1" noChangeArrowheads="1" noTextEdit="1"/>
              </p:cNvSpPr>
              <p:nvPr/>
            </p:nvSpPr>
            <p:spPr bwMode="auto">
              <a:xfrm>
                <a:off x="2243138" y="4229100"/>
                <a:ext cx="7715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5">
                <a:hlinkClick r:id="rId3" action="ppaction://hlinksldjump"/>
              </p:cNvPr>
              <p:cNvSpPr>
                <a:spLocks noEditPoints="1"/>
              </p:cNvSpPr>
              <p:nvPr/>
            </p:nvSpPr>
            <p:spPr bwMode="auto">
              <a:xfrm>
                <a:off x="2243138" y="4240213"/>
                <a:ext cx="763588" cy="1049338"/>
              </a:xfrm>
              <a:custGeom>
                <a:avLst/>
                <a:gdLst>
                  <a:gd name="T0" fmla="*/ 1930 w 2404"/>
                  <a:gd name="T1" fmla="*/ 4 h 3305"/>
                  <a:gd name="T2" fmla="*/ 2073 w 2404"/>
                  <a:gd name="T3" fmla="*/ 49 h 3305"/>
                  <a:gd name="T4" fmla="*/ 2197 w 2404"/>
                  <a:gd name="T5" fmla="*/ 139 h 3305"/>
                  <a:gd name="T6" fmla="*/ 2297 w 2404"/>
                  <a:gd name="T7" fmla="*/ 269 h 3305"/>
                  <a:gd name="T8" fmla="*/ 2367 w 2404"/>
                  <a:gd name="T9" fmla="*/ 429 h 3305"/>
                  <a:gd name="T10" fmla="*/ 2402 w 2404"/>
                  <a:gd name="T11" fmla="*/ 612 h 3305"/>
                  <a:gd name="T12" fmla="*/ 2394 w 2404"/>
                  <a:gd name="T13" fmla="*/ 810 h 3305"/>
                  <a:gd name="T14" fmla="*/ 2342 w 2404"/>
                  <a:gd name="T15" fmla="*/ 993 h 3305"/>
                  <a:gd name="T16" fmla="*/ 2254 w 2404"/>
                  <a:gd name="T17" fmla="*/ 1146 h 3305"/>
                  <a:gd name="T18" fmla="*/ 2135 w 2404"/>
                  <a:gd name="T19" fmla="*/ 1263 h 3305"/>
                  <a:gd name="T20" fmla="*/ 2029 w 2404"/>
                  <a:gd name="T21" fmla="*/ 1364 h 3305"/>
                  <a:gd name="T22" fmla="*/ 1980 w 2404"/>
                  <a:gd name="T23" fmla="*/ 1488 h 3305"/>
                  <a:gd name="T24" fmla="*/ 2019 w 2404"/>
                  <a:gd name="T25" fmla="*/ 1552 h 3305"/>
                  <a:gd name="T26" fmla="*/ 2081 w 2404"/>
                  <a:gd name="T27" fmla="*/ 1629 h 3305"/>
                  <a:gd name="T28" fmla="*/ 2104 w 2404"/>
                  <a:gd name="T29" fmla="*/ 1728 h 3305"/>
                  <a:gd name="T30" fmla="*/ 2097 w 2404"/>
                  <a:gd name="T31" fmla="*/ 3144 h 3305"/>
                  <a:gd name="T32" fmla="*/ 2064 w 2404"/>
                  <a:gd name="T33" fmla="*/ 3216 h 3305"/>
                  <a:gd name="T34" fmla="*/ 2017 w 2404"/>
                  <a:gd name="T35" fmla="*/ 3262 h 3305"/>
                  <a:gd name="T36" fmla="*/ 1964 w 2404"/>
                  <a:gd name="T37" fmla="*/ 3289 h 3305"/>
                  <a:gd name="T38" fmla="*/ 1917 w 2404"/>
                  <a:gd name="T39" fmla="*/ 3301 h 3305"/>
                  <a:gd name="T40" fmla="*/ 1885 w 2404"/>
                  <a:gd name="T41" fmla="*/ 3305 h 3305"/>
                  <a:gd name="T42" fmla="*/ 1876 w 2404"/>
                  <a:gd name="T43" fmla="*/ 3305 h 3305"/>
                  <a:gd name="T44" fmla="*/ 1852 w 2404"/>
                  <a:gd name="T45" fmla="*/ 3303 h 3305"/>
                  <a:gd name="T46" fmla="*/ 1809 w 2404"/>
                  <a:gd name="T47" fmla="*/ 3295 h 3305"/>
                  <a:gd name="T48" fmla="*/ 1757 w 2404"/>
                  <a:gd name="T49" fmla="*/ 3274 h 3305"/>
                  <a:gd name="T50" fmla="*/ 1706 w 2404"/>
                  <a:gd name="T51" fmla="*/ 3234 h 3305"/>
                  <a:gd name="T52" fmla="*/ 1668 w 2404"/>
                  <a:gd name="T53" fmla="*/ 3171 h 3305"/>
                  <a:gd name="T54" fmla="*/ 1652 w 2404"/>
                  <a:gd name="T55" fmla="*/ 3079 h 3305"/>
                  <a:gd name="T56" fmla="*/ 1664 w 2404"/>
                  <a:gd name="T57" fmla="*/ 1660 h 3305"/>
                  <a:gd name="T58" fmla="*/ 1713 w 2404"/>
                  <a:gd name="T59" fmla="*/ 1575 h 3305"/>
                  <a:gd name="T60" fmla="*/ 1794 w 2404"/>
                  <a:gd name="T61" fmla="*/ 1520 h 3305"/>
                  <a:gd name="T62" fmla="*/ 1743 w 2404"/>
                  <a:gd name="T63" fmla="*/ 1410 h 3305"/>
                  <a:gd name="T64" fmla="*/ 1666 w 2404"/>
                  <a:gd name="T65" fmla="*/ 1291 h 3305"/>
                  <a:gd name="T66" fmla="*/ 1539 w 2404"/>
                  <a:gd name="T67" fmla="*/ 1190 h 3305"/>
                  <a:gd name="T68" fmla="*/ 1440 w 2404"/>
                  <a:gd name="T69" fmla="*/ 1048 h 3305"/>
                  <a:gd name="T70" fmla="*/ 1375 w 2404"/>
                  <a:gd name="T71" fmla="*/ 874 h 3305"/>
                  <a:gd name="T72" fmla="*/ 1353 w 2404"/>
                  <a:gd name="T73" fmla="*/ 677 h 3305"/>
                  <a:gd name="T74" fmla="*/ 1373 w 2404"/>
                  <a:gd name="T75" fmla="*/ 487 h 3305"/>
                  <a:gd name="T76" fmla="*/ 1432 w 2404"/>
                  <a:gd name="T77" fmla="*/ 318 h 3305"/>
                  <a:gd name="T78" fmla="*/ 1523 w 2404"/>
                  <a:gd name="T79" fmla="*/ 179 h 3305"/>
                  <a:gd name="T80" fmla="*/ 1640 w 2404"/>
                  <a:gd name="T81" fmla="*/ 74 h 3305"/>
                  <a:gd name="T82" fmla="*/ 1777 w 2404"/>
                  <a:gd name="T83" fmla="*/ 14 h 3305"/>
                  <a:gd name="T84" fmla="*/ 0 w 2404"/>
                  <a:gd name="T85" fmla="*/ 0 h 3305"/>
                  <a:gd name="T86" fmla="*/ 301 w 2404"/>
                  <a:gd name="T87" fmla="*/ 602 h 3305"/>
                  <a:gd name="T88" fmla="*/ 451 w 2404"/>
                  <a:gd name="T89" fmla="*/ 602 h 3305"/>
                  <a:gd name="T90" fmla="*/ 751 w 2404"/>
                  <a:gd name="T91" fmla="*/ 0 h 3305"/>
                  <a:gd name="T92" fmla="*/ 739 w 2404"/>
                  <a:gd name="T93" fmla="*/ 960 h 3305"/>
                  <a:gd name="T94" fmla="*/ 684 w 2404"/>
                  <a:gd name="T95" fmla="*/ 1027 h 3305"/>
                  <a:gd name="T96" fmla="*/ 601 w 2404"/>
                  <a:gd name="T97" fmla="*/ 1052 h 3305"/>
                  <a:gd name="T98" fmla="*/ 589 w 2404"/>
                  <a:gd name="T99" fmla="*/ 3151 h 3305"/>
                  <a:gd name="T100" fmla="*/ 535 w 2404"/>
                  <a:gd name="T101" fmla="*/ 3239 h 3305"/>
                  <a:gd name="T102" fmla="*/ 447 w 2404"/>
                  <a:gd name="T103" fmla="*/ 3294 h 3305"/>
                  <a:gd name="T104" fmla="*/ 339 w 2404"/>
                  <a:gd name="T105" fmla="*/ 3302 h 3305"/>
                  <a:gd name="T106" fmla="*/ 242 w 2404"/>
                  <a:gd name="T107" fmla="*/ 3261 h 3305"/>
                  <a:gd name="T108" fmla="*/ 175 w 2404"/>
                  <a:gd name="T109" fmla="*/ 3184 h 3305"/>
                  <a:gd name="T110" fmla="*/ 150 w 2404"/>
                  <a:gd name="T111" fmla="*/ 3079 h 3305"/>
                  <a:gd name="T112" fmla="*/ 92 w 2404"/>
                  <a:gd name="T113" fmla="*/ 1040 h 3305"/>
                  <a:gd name="T114" fmla="*/ 25 w 2404"/>
                  <a:gd name="T115" fmla="*/ 985 h 3305"/>
                  <a:gd name="T116" fmla="*/ 0 w 2404"/>
                  <a:gd name="T117" fmla="*/ 902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4" h="3305">
                    <a:moveTo>
                      <a:pt x="1877" y="0"/>
                    </a:moveTo>
                    <a:lnTo>
                      <a:pt x="1879" y="0"/>
                    </a:lnTo>
                    <a:lnTo>
                      <a:pt x="1930" y="4"/>
                    </a:lnTo>
                    <a:lnTo>
                      <a:pt x="1979" y="14"/>
                    </a:lnTo>
                    <a:lnTo>
                      <a:pt x="2027" y="29"/>
                    </a:lnTo>
                    <a:lnTo>
                      <a:pt x="2073" y="49"/>
                    </a:lnTo>
                    <a:lnTo>
                      <a:pt x="2116" y="74"/>
                    </a:lnTo>
                    <a:lnTo>
                      <a:pt x="2158" y="105"/>
                    </a:lnTo>
                    <a:lnTo>
                      <a:pt x="2197" y="139"/>
                    </a:lnTo>
                    <a:lnTo>
                      <a:pt x="2234" y="179"/>
                    </a:lnTo>
                    <a:lnTo>
                      <a:pt x="2267" y="221"/>
                    </a:lnTo>
                    <a:lnTo>
                      <a:pt x="2297" y="269"/>
                    </a:lnTo>
                    <a:lnTo>
                      <a:pt x="2325" y="318"/>
                    </a:lnTo>
                    <a:lnTo>
                      <a:pt x="2348" y="372"/>
                    </a:lnTo>
                    <a:lnTo>
                      <a:pt x="2367" y="429"/>
                    </a:lnTo>
                    <a:lnTo>
                      <a:pt x="2383" y="487"/>
                    </a:lnTo>
                    <a:lnTo>
                      <a:pt x="2395" y="548"/>
                    </a:lnTo>
                    <a:lnTo>
                      <a:pt x="2402" y="612"/>
                    </a:lnTo>
                    <a:lnTo>
                      <a:pt x="2404" y="677"/>
                    </a:lnTo>
                    <a:lnTo>
                      <a:pt x="2402" y="744"/>
                    </a:lnTo>
                    <a:lnTo>
                      <a:pt x="2394" y="810"/>
                    </a:lnTo>
                    <a:lnTo>
                      <a:pt x="2381" y="874"/>
                    </a:lnTo>
                    <a:lnTo>
                      <a:pt x="2364" y="936"/>
                    </a:lnTo>
                    <a:lnTo>
                      <a:pt x="2342" y="993"/>
                    </a:lnTo>
                    <a:lnTo>
                      <a:pt x="2317" y="1048"/>
                    </a:lnTo>
                    <a:lnTo>
                      <a:pt x="2287" y="1100"/>
                    </a:lnTo>
                    <a:lnTo>
                      <a:pt x="2254" y="1146"/>
                    </a:lnTo>
                    <a:lnTo>
                      <a:pt x="2217" y="1190"/>
                    </a:lnTo>
                    <a:lnTo>
                      <a:pt x="2178" y="1228"/>
                    </a:lnTo>
                    <a:lnTo>
                      <a:pt x="2135" y="1263"/>
                    </a:lnTo>
                    <a:lnTo>
                      <a:pt x="2091" y="1291"/>
                    </a:lnTo>
                    <a:lnTo>
                      <a:pt x="2043" y="1315"/>
                    </a:lnTo>
                    <a:lnTo>
                      <a:pt x="2029" y="1364"/>
                    </a:lnTo>
                    <a:lnTo>
                      <a:pt x="2014" y="1410"/>
                    </a:lnTo>
                    <a:lnTo>
                      <a:pt x="1998" y="1452"/>
                    </a:lnTo>
                    <a:lnTo>
                      <a:pt x="1980" y="1488"/>
                    </a:lnTo>
                    <a:lnTo>
                      <a:pt x="1962" y="1520"/>
                    </a:lnTo>
                    <a:lnTo>
                      <a:pt x="1992" y="1534"/>
                    </a:lnTo>
                    <a:lnTo>
                      <a:pt x="2019" y="1552"/>
                    </a:lnTo>
                    <a:lnTo>
                      <a:pt x="2043" y="1575"/>
                    </a:lnTo>
                    <a:lnTo>
                      <a:pt x="2063" y="1601"/>
                    </a:lnTo>
                    <a:lnTo>
                      <a:pt x="2081" y="1629"/>
                    </a:lnTo>
                    <a:lnTo>
                      <a:pt x="2093" y="1660"/>
                    </a:lnTo>
                    <a:lnTo>
                      <a:pt x="2101" y="1693"/>
                    </a:lnTo>
                    <a:lnTo>
                      <a:pt x="2104" y="1728"/>
                    </a:lnTo>
                    <a:lnTo>
                      <a:pt x="2104" y="3079"/>
                    </a:lnTo>
                    <a:lnTo>
                      <a:pt x="2102" y="3114"/>
                    </a:lnTo>
                    <a:lnTo>
                      <a:pt x="2097" y="3144"/>
                    </a:lnTo>
                    <a:lnTo>
                      <a:pt x="2089" y="3171"/>
                    </a:lnTo>
                    <a:lnTo>
                      <a:pt x="2078" y="3196"/>
                    </a:lnTo>
                    <a:lnTo>
                      <a:pt x="2064" y="3216"/>
                    </a:lnTo>
                    <a:lnTo>
                      <a:pt x="2050" y="3234"/>
                    </a:lnTo>
                    <a:lnTo>
                      <a:pt x="2034" y="3249"/>
                    </a:lnTo>
                    <a:lnTo>
                      <a:pt x="2017" y="3262"/>
                    </a:lnTo>
                    <a:lnTo>
                      <a:pt x="2000" y="3274"/>
                    </a:lnTo>
                    <a:lnTo>
                      <a:pt x="1981" y="3282"/>
                    </a:lnTo>
                    <a:lnTo>
                      <a:pt x="1964" y="3289"/>
                    </a:lnTo>
                    <a:lnTo>
                      <a:pt x="1947" y="3295"/>
                    </a:lnTo>
                    <a:lnTo>
                      <a:pt x="1932" y="3299"/>
                    </a:lnTo>
                    <a:lnTo>
                      <a:pt x="1917" y="3301"/>
                    </a:lnTo>
                    <a:lnTo>
                      <a:pt x="1904" y="3303"/>
                    </a:lnTo>
                    <a:lnTo>
                      <a:pt x="1893" y="3304"/>
                    </a:lnTo>
                    <a:lnTo>
                      <a:pt x="1885" y="3305"/>
                    </a:lnTo>
                    <a:lnTo>
                      <a:pt x="1880" y="3305"/>
                    </a:lnTo>
                    <a:lnTo>
                      <a:pt x="1878" y="3305"/>
                    </a:lnTo>
                    <a:lnTo>
                      <a:pt x="1876" y="3305"/>
                    </a:lnTo>
                    <a:lnTo>
                      <a:pt x="1871" y="3305"/>
                    </a:lnTo>
                    <a:lnTo>
                      <a:pt x="1863" y="3304"/>
                    </a:lnTo>
                    <a:lnTo>
                      <a:pt x="1852" y="3303"/>
                    </a:lnTo>
                    <a:lnTo>
                      <a:pt x="1840" y="3301"/>
                    </a:lnTo>
                    <a:lnTo>
                      <a:pt x="1825" y="3299"/>
                    </a:lnTo>
                    <a:lnTo>
                      <a:pt x="1809" y="3295"/>
                    </a:lnTo>
                    <a:lnTo>
                      <a:pt x="1792" y="3289"/>
                    </a:lnTo>
                    <a:lnTo>
                      <a:pt x="1774" y="3282"/>
                    </a:lnTo>
                    <a:lnTo>
                      <a:pt x="1757" y="3274"/>
                    </a:lnTo>
                    <a:lnTo>
                      <a:pt x="1739" y="3262"/>
                    </a:lnTo>
                    <a:lnTo>
                      <a:pt x="1722" y="3249"/>
                    </a:lnTo>
                    <a:lnTo>
                      <a:pt x="1706" y="3234"/>
                    </a:lnTo>
                    <a:lnTo>
                      <a:pt x="1692" y="3216"/>
                    </a:lnTo>
                    <a:lnTo>
                      <a:pt x="1679" y="3196"/>
                    </a:lnTo>
                    <a:lnTo>
                      <a:pt x="1668" y="3171"/>
                    </a:lnTo>
                    <a:lnTo>
                      <a:pt x="1659" y="3144"/>
                    </a:lnTo>
                    <a:lnTo>
                      <a:pt x="1654" y="3114"/>
                    </a:lnTo>
                    <a:lnTo>
                      <a:pt x="1652" y="3079"/>
                    </a:lnTo>
                    <a:lnTo>
                      <a:pt x="1652" y="1728"/>
                    </a:lnTo>
                    <a:lnTo>
                      <a:pt x="1655" y="1693"/>
                    </a:lnTo>
                    <a:lnTo>
                      <a:pt x="1664" y="1660"/>
                    </a:lnTo>
                    <a:lnTo>
                      <a:pt x="1676" y="1629"/>
                    </a:lnTo>
                    <a:lnTo>
                      <a:pt x="1693" y="1601"/>
                    </a:lnTo>
                    <a:lnTo>
                      <a:pt x="1713" y="1575"/>
                    </a:lnTo>
                    <a:lnTo>
                      <a:pt x="1737" y="1552"/>
                    </a:lnTo>
                    <a:lnTo>
                      <a:pt x="1764" y="1534"/>
                    </a:lnTo>
                    <a:lnTo>
                      <a:pt x="1794" y="1520"/>
                    </a:lnTo>
                    <a:lnTo>
                      <a:pt x="1776" y="1488"/>
                    </a:lnTo>
                    <a:lnTo>
                      <a:pt x="1759" y="1452"/>
                    </a:lnTo>
                    <a:lnTo>
                      <a:pt x="1743" y="1410"/>
                    </a:lnTo>
                    <a:lnTo>
                      <a:pt x="1727" y="1364"/>
                    </a:lnTo>
                    <a:lnTo>
                      <a:pt x="1713" y="1315"/>
                    </a:lnTo>
                    <a:lnTo>
                      <a:pt x="1666" y="1291"/>
                    </a:lnTo>
                    <a:lnTo>
                      <a:pt x="1621" y="1263"/>
                    </a:lnTo>
                    <a:lnTo>
                      <a:pt x="1578" y="1228"/>
                    </a:lnTo>
                    <a:lnTo>
                      <a:pt x="1539" y="1190"/>
                    </a:lnTo>
                    <a:lnTo>
                      <a:pt x="1503" y="1146"/>
                    </a:lnTo>
                    <a:lnTo>
                      <a:pt x="1469" y="1100"/>
                    </a:lnTo>
                    <a:lnTo>
                      <a:pt x="1440" y="1048"/>
                    </a:lnTo>
                    <a:lnTo>
                      <a:pt x="1414" y="993"/>
                    </a:lnTo>
                    <a:lnTo>
                      <a:pt x="1392" y="936"/>
                    </a:lnTo>
                    <a:lnTo>
                      <a:pt x="1375" y="874"/>
                    </a:lnTo>
                    <a:lnTo>
                      <a:pt x="1363" y="810"/>
                    </a:lnTo>
                    <a:lnTo>
                      <a:pt x="1355" y="744"/>
                    </a:lnTo>
                    <a:lnTo>
                      <a:pt x="1353" y="677"/>
                    </a:lnTo>
                    <a:lnTo>
                      <a:pt x="1355" y="612"/>
                    </a:lnTo>
                    <a:lnTo>
                      <a:pt x="1362" y="548"/>
                    </a:lnTo>
                    <a:lnTo>
                      <a:pt x="1373" y="487"/>
                    </a:lnTo>
                    <a:lnTo>
                      <a:pt x="1389" y="429"/>
                    </a:lnTo>
                    <a:lnTo>
                      <a:pt x="1408" y="372"/>
                    </a:lnTo>
                    <a:lnTo>
                      <a:pt x="1432" y="318"/>
                    </a:lnTo>
                    <a:lnTo>
                      <a:pt x="1459" y="269"/>
                    </a:lnTo>
                    <a:lnTo>
                      <a:pt x="1489" y="221"/>
                    </a:lnTo>
                    <a:lnTo>
                      <a:pt x="1523" y="179"/>
                    </a:lnTo>
                    <a:lnTo>
                      <a:pt x="1559" y="139"/>
                    </a:lnTo>
                    <a:lnTo>
                      <a:pt x="1599" y="105"/>
                    </a:lnTo>
                    <a:lnTo>
                      <a:pt x="1640" y="74"/>
                    </a:lnTo>
                    <a:lnTo>
                      <a:pt x="1684" y="49"/>
                    </a:lnTo>
                    <a:lnTo>
                      <a:pt x="1729" y="29"/>
                    </a:lnTo>
                    <a:lnTo>
                      <a:pt x="1777" y="14"/>
                    </a:lnTo>
                    <a:lnTo>
                      <a:pt x="1827" y="4"/>
                    </a:lnTo>
                    <a:lnTo>
                      <a:pt x="1877" y="0"/>
                    </a:lnTo>
                    <a:close/>
                    <a:moveTo>
                      <a:pt x="0" y="0"/>
                    </a:moveTo>
                    <a:lnTo>
                      <a:pt x="150" y="0"/>
                    </a:lnTo>
                    <a:lnTo>
                      <a:pt x="150" y="602"/>
                    </a:lnTo>
                    <a:lnTo>
                      <a:pt x="301" y="602"/>
                    </a:lnTo>
                    <a:lnTo>
                      <a:pt x="301" y="0"/>
                    </a:lnTo>
                    <a:lnTo>
                      <a:pt x="451" y="0"/>
                    </a:lnTo>
                    <a:lnTo>
                      <a:pt x="451" y="602"/>
                    </a:lnTo>
                    <a:lnTo>
                      <a:pt x="601" y="602"/>
                    </a:lnTo>
                    <a:lnTo>
                      <a:pt x="601" y="0"/>
                    </a:lnTo>
                    <a:lnTo>
                      <a:pt x="751" y="0"/>
                    </a:lnTo>
                    <a:lnTo>
                      <a:pt x="751" y="902"/>
                    </a:lnTo>
                    <a:lnTo>
                      <a:pt x="748" y="932"/>
                    </a:lnTo>
                    <a:lnTo>
                      <a:pt x="739" y="960"/>
                    </a:lnTo>
                    <a:lnTo>
                      <a:pt x="726" y="985"/>
                    </a:lnTo>
                    <a:lnTo>
                      <a:pt x="707" y="1007"/>
                    </a:lnTo>
                    <a:lnTo>
                      <a:pt x="684" y="1027"/>
                    </a:lnTo>
                    <a:lnTo>
                      <a:pt x="659" y="1040"/>
                    </a:lnTo>
                    <a:lnTo>
                      <a:pt x="631" y="1049"/>
                    </a:lnTo>
                    <a:lnTo>
                      <a:pt x="601" y="1052"/>
                    </a:lnTo>
                    <a:lnTo>
                      <a:pt x="601" y="3079"/>
                    </a:lnTo>
                    <a:lnTo>
                      <a:pt x="598" y="3117"/>
                    </a:lnTo>
                    <a:lnTo>
                      <a:pt x="589" y="3151"/>
                    </a:lnTo>
                    <a:lnTo>
                      <a:pt x="576" y="3184"/>
                    </a:lnTo>
                    <a:lnTo>
                      <a:pt x="558" y="3213"/>
                    </a:lnTo>
                    <a:lnTo>
                      <a:pt x="535" y="3239"/>
                    </a:lnTo>
                    <a:lnTo>
                      <a:pt x="509" y="3261"/>
                    </a:lnTo>
                    <a:lnTo>
                      <a:pt x="479" y="3280"/>
                    </a:lnTo>
                    <a:lnTo>
                      <a:pt x="447" y="3294"/>
                    </a:lnTo>
                    <a:lnTo>
                      <a:pt x="412" y="3302"/>
                    </a:lnTo>
                    <a:lnTo>
                      <a:pt x="376" y="3305"/>
                    </a:lnTo>
                    <a:lnTo>
                      <a:pt x="339" y="3302"/>
                    </a:lnTo>
                    <a:lnTo>
                      <a:pt x="305" y="3294"/>
                    </a:lnTo>
                    <a:lnTo>
                      <a:pt x="272" y="3280"/>
                    </a:lnTo>
                    <a:lnTo>
                      <a:pt x="242" y="3261"/>
                    </a:lnTo>
                    <a:lnTo>
                      <a:pt x="216" y="3239"/>
                    </a:lnTo>
                    <a:lnTo>
                      <a:pt x="193" y="3213"/>
                    </a:lnTo>
                    <a:lnTo>
                      <a:pt x="175" y="3184"/>
                    </a:lnTo>
                    <a:lnTo>
                      <a:pt x="162" y="3151"/>
                    </a:lnTo>
                    <a:lnTo>
                      <a:pt x="153" y="3117"/>
                    </a:lnTo>
                    <a:lnTo>
                      <a:pt x="150" y="3079"/>
                    </a:lnTo>
                    <a:lnTo>
                      <a:pt x="150" y="1052"/>
                    </a:lnTo>
                    <a:lnTo>
                      <a:pt x="120" y="1049"/>
                    </a:lnTo>
                    <a:lnTo>
                      <a:pt x="92" y="1040"/>
                    </a:lnTo>
                    <a:lnTo>
                      <a:pt x="67" y="1027"/>
                    </a:lnTo>
                    <a:lnTo>
                      <a:pt x="45" y="1007"/>
                    </a:lnTo>
                    <a:lnTo>
                      <a:pt x="25" y="985"/>
                    </a:lnTo>
                    <a:lnTo>
                      <a:pt x="12" y="960"/>
                    </a:lnTo>
                    <a:lnTo>
                      <a:pt x="3" y="932"/>
                    </a:lnTo>
                    <a:lnTo>
                      <a:pt x="0" y="902"/>
                    </a:lnTo>
                    <a:lnTo>
                      <a:pt x="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2" name="Picture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0286" y="1669003"/>
              <a:ext cx="6095497" cy="4004741"/>
            </a:xfrm>
            <a:prstGeom prst="rect">
              <a:avLst/>
            </a:prstGeom>
          </p:spPr>
        </p:pic>
      </p:grpSp>
      <p:grpSp>
        <p:nvGrpSpPr>
          <p:cNvPr id="67" name="Coffee table 1"/>
          <p:cNvGrpSpPr/>
          <p:nvPr/>
        </p:nvGrpSpPr>
        <p:grpSpPr>
          <a:xfrm>
            <a:off x="0" y="1669003"/>
            <a:ext cx="9142413" cy="4198397"/>
            <a:chOff x="0" y="1669003"/>
            <a:chExt cx="9142413" cy="4198397"/>
          </a:xfrm>
        </p:grpSpPr>
        <p:sp>
          <p:nvSpPr>
            <p:cNvPr id="68" name="Rectangle 67"/>
            <p:cNvSpPr/>
            <p:nvPr/>
          </p:nvSpPr>
          <p:spPr>
            <a:xfrm>
              <a:off x="0" y="1669003"/>
              <a:ext cx="9142413" cy="4198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557461" y="1850834"/>
              <a:ext cx="1760671" cy="1760214"/>
              <a:chOff x="3697309" y="3878586"/>
              <a:chExt cx="1760671" cy="1760214"/>
            </a:xfrm>
          </p:grpSpPr>
          <p:sp>
            <p:nvSpPr>
              <p:cNvPr id="71" name="Rectangle 70"/>
              <p:cNvSpPr/>
              <p:nvPr/>
            </p:nvSpPr>
            <p:spPr>
              <a:xfrm>
                <a:off x="3697309" y="3878586"/>
                <a:ext cx="1760671" cy="1760214"/>
              </a:xfrm>
              <a:prstGeom prst="rect">
                <a:avLst/>
              </a:prstGeom>
              <a:solidFill>
                <a:schemeClr val="bg1">
                  <a:lumMod val="65000"/>
                </a:schemeClr>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72" name="Freeform 18">
                <a:hlinkClick r:id="rId3" action="ppaction://hlinksldjump"/>
              </p:cNvPr>
              <p:cNvSpPr>
                <a:spLocks noEditPoints="1"/>
              </p:cNvSpPr>
              <p:nvPr/>
            </p:nvSpPr>
            <p:spPr bwMode="auto">
              <a:xfrm>
                <a:off x="4094163" y="4284376"/>
                <a:ext cx="939800" cy="854075"/>
              </a:xfrm>
              <a:custGeom>
                <a:avLst/>
                <a:gdLst>
                  <a:gd name="T0" fmla="*/ 3536 w 3552"/>
                  <a:gd name="T1" fmla="*/ 2972 h 3231"/>
                  <a:gd name="T2" fmla="*/ 3431 w 3552"/>
                  <a:gd name="T3" fmla="*/ 3121 h 3231"/>
                  <a:gd name="T4" fmla="*/ 3278 w 3552"/>
                  <a:gd name="T5" fmla="*/ 3220 h 3231"/>
                  <a:gd name="T6" fmla="*/ 274 w 3552"/>
                  <a:gd name="T7" fmla="*/ 3221 h 3231"/>
                  <a:gd name="T8" fmla="*/ 121 w 3552"/>
                  <a:gd name="T9" fmla="*/ 3128 h 3231"/>
                  <a:gd name="T10" fmla="*/ 16 w 3552"/>
                  <a:gd name="T11" fmla="*/ 2988 h 3231"/>
                  <a:gd name="T12" fmla="*/ 2906 w 3552"/>
                  <a:gd name="T13" fmla="*/ 809 h 3231"/>
                  <a:gd name="T14" fmla="*/ 3138 w 3552"/>
                  <a:gd name="T15" fmla="*/ 1021 h 3231"/>
                  <a:gd name="T16" fmla="*/ 3394 w 3552"/>
                  <a:gd name="T17" fmla="*/ 1240 h 3231"/>
                  <a:gd name="T18" fmla="*/ 3534 w 3552"/>
                  <a:gd name="T19" fmla="*/ 1534 h 3231"/>
                  <a:gd name="T20" fmla="*/ 3529 w 3552"/>
                  <a:gd name="T21" fmla="*/ 1860 h 3231"/>
                  <a:gd name="T22" fmla="*/ 3385 w 3552"/>
                  <a:gd name="T23" fmla="*/ 2136 h 3231"/>
                  <a:gd name="T24" fmla="*/ 3132 w 3552"/>
                  <a:gd name="T25" fmla="*/ 2328 h 3231"/>
                  <a:gd name="T26" fmla="*/ 3039 w 3552"/>
                  <a:gd name="T27" fmla="*/ 2093 h 3231"/>
                  <a:gd name="T28" fmla="*/ 3226 w 3552"/>
                  <a:gd name="T29" fmla="*/ 1931 h 3231"/>
                  <a:gd name="T30" fmla="*/ 3299 w 3552"/>
                  <a:gd name="T31" fmla="*/ 1696 h 3231"/>
                  <a:gd name="T32" fmla="*/ 3238 w 3552"/>
                  <a:gd name="T33" fmla="*/ 1455 h 3231"/>
                  <a:gd name="T34" fmla="*/ 3059 w 3552"/>
                  <a:gd name="T35" fmla="*/ 1266 h 3231"/>
                  <a:gd name="T36" fmla="*/ 2902 w 3552"/>
                  <a:gd name="T37" fmla="*/ 1916 h 3231"/>
                  <a:gd name="T38" fmla="*/ 2775 w 3552"/>
                  <a:gd name="T39" fmla="*/ 2281 h 3231"/>
                  <a:gd name="T40" fmla="*/ 2507 w 3552"/>
                  <a:gd name="T41" fmla="*/ 2571 h 3231"/>
                  <a:gd name="T42" fmla="*/ 2152 w 3552"/>
                  <a:gd name="T43" fmla="*/ 2731 h 3231"/>
                  <a:gd name="T44" fmla="*/ 1278 w 3552"/>
                  <a:gd name="T45" fmla="*/ 2733 h 3231"/>
                  <a:gd name="T46" fmla="*/ 882 w 3552"/>
                  <a:gd name="T47" fmla="*/ 2592 h 3231"/>
                  <a:gd name="T48" fmla="*/ 571 w 3552"/>
                  <a:gd name="T49" fmla="*/ 2323 h 3231"/>
                  <a:gd name="T50" fmla="*/ 375 w 3552"/>
                  <a:gd name="T51" fmla="*/ 1957 h 3231"/>
                  <a:gd name="T52" fmla="*/ 323 w 3552"/>
                  <a:gd name="T53" fmla="*/ 809 h 3231"/>
                  <a:gd name="T54" fmla="*/ 940 w 3552"/>
                  <a:gd name="T55" fmla="*/ 97 h 3231"/>
                  <a:gd name="T56" fmla="*/ 1025 w 3552"/>
                  <a:gd name="T57" fmla="*/ 162 h 3231"/>
                  <a:gd name="T58" fmla="*/ 1189 w 3552"/>
                  <a:gd name="T59" fmla="*/ 189 h 3231"/>
                  <a:gd name="T60" fmla="*/ 1400 w 3552"/>
                  <a:gd name="T61" fmla="*/ 196 h 3231"/>
                  <a:gd name="T62" fmla="*/ 1628 w 3552"/>
                  <a:gd name="T63" fmla="*/ 204 h 3231"/>
                  <a:gd name="T64" fmla="*/ 1844 w 3552"/>
                  <a:gd name="T65" fmla="*/ 233 h 3231"/>
                  <a:gd name="T66" fmla="*/ 2015 w 3552"/>
                  <a:gd name="T67" fmla="*/ 303 h 3231"/>
                  <a:gd name="T68" fmla="*/ 2098 w 3552"/>
                  <a:gd name="T69" fmla="*/ 411 h 3231"/>
                  <a:gd name="T70" fmla="*/ 2046 w 3552"/>
                  <a:gd name="T71" fmla="*/ 497 h 3231"/>
                  <a:gd name="T72" fmla="*/ 1902 w 3552"/>
                  <a:gd name="T73" fmla="*/ 561 h 3231"/>
                  <a:gd name="T74" fmla="*/ 1716 w 3552"/>
                  <a:gd name="T75" fmla="*/ 605 h 3231"/>
                  <a:gd name="T76" fmla="*/ 1538 w 3552"/>
                  <a:gd name="T77" fmla="*/ 632 h 3231"/>
                  <a:gd name="T78" fmla="*/ 1414 w 3552"/>
                  <a:gd name="T79" fmla="*/ 645 h 3231"/>
                  <a:gd name="T80" fmla="*/ 1462 w 3552"/>
                  <a:gd name="T81" fmla="*/ 629 h 3231"/>
                  <a:gd name="T82" fmla="*/ 1568 w 3552"/>
                  <a:gd name="T83" fmla="*/ 547 h 3231"/>
                  <a:gd name="T84" fmla="*/ 1604 w 3552"/>
                  <a:gd name="T85" fmla="*/ 444 h 3231"/>
                  <a:gd name="T86" fmla="*/ 1510 w 3552"/>
                  <a:gd name="T87" fmla="*/ 412 h 3231"/>
                  <a:gd name="T88" fmla="*/ 1335 w 3552"/>
                  <a:gd name="T89" fmla="*/ 408 h 3231"/>
                  <a:gd name="T90" fmla="*/ 1120 w 3552"/>
                  <a:gd name="T91" fmla="*/ 407 h 3231"/>
                  <a:gd name="T92" fmla="*/ 904 w 3552"/>
                  <a:gd name="T93" fmla="*/ 386 h 3231"/>
                  <a:gd name="T94" fmla="*/ 727 w 3552"/>
                  <a:gd name="T95" fmla="*/ 323 h 3231"/>
                  <a:gd name="T96" fmla="*/ 646 w 3552"/>
                  <a:gd name="T97" fmla="*/ 221 h 3231"/>
                  <a:gd name="T98" fmla="*/ 694 w 3552"/>
                  <a:gd name="T99" fmla="*/ 129 h 3231"/>
                  <a:gd name="T100" fmla="*/ 806 w 3552"/>
                  <a:gd name="T101" fmla="*/ 58 h 3231"/>
                  <a:gd name="T102" fmla="*/ 912 w 3552"/>
                  <a:gd name="T103" fmla="*/ 12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2" h="3231">
                    <a:moveTo>
                      <a:pt x="0" y="2908"/>
                    </a:moveTo>
                    <a:lnTo>
                      <a:pt x="3552" y="2908"/>
                    </a:lnTo>
                    <a:lnTo>
                      <a:pt x="3547" y="2913"/>
                    </a:lnTo>
                    <a:lnTo>
                      <a:pt x="3545" y="2941"/>
                    </a:lnTo>
                    <a:lnTo>
                      <a:pt x="3536" y="2972"/>
                    </a:lnTo>
                    <a:lnTo>
                      <a:pt x="3522" y="3002"/>
                    </a:lnTo>
                    <a:lnTo>
                      <a:pt x="3505" y="3032"/>
                    </a:lnTo>
                    <a:lnTo>
                      <a:pt x="3483" y="3064"/>
                    </a:lnTo>
                    <a:lnTo>
                      <a:pt x="3458" y="3093"/>
                    </a:lnTo>
                    <a:lnTo>
                      <a:pt x="3431" y="3121"/>
                    </a:lnTo>
                    <a:lnTo>
                      <a:pt x="3402" y="3147"/>
                    </a:lnTo>
                    <a:lnTo>
                      <a:pt x="3372" y="3170"/>
                    </a:lnTo>
                    <a:lnTo>
                      <a:pt x="3340" y="3191"/>
                    </a:lnTo>
                    <a:lnTo>
                      <a:pt x="3309" y="3207"/>
                    </a:lnTo>
                    <a:lnTo>
                      <a:pt x="3278" y="3220"/>
                    </a:lnTo>
                    <a:lnTo>
                      <a:pt x="3248" y="3229"/>
                    </a:lnTo>
                    <a:lnTo>
                      <a:pt x="3219" y="3231"/>
                    </a:lnTo>
                    <a:lnTo>
                      <a:pt x="333" y="3231"/>
                    </a:lnTo>
                    <a:lnTo>
                      <a:pt x="305" y="3229"/>
                    </a:lnTo>
                    <a:lnTo>
                      <a:pt x="274" y="3221"/>
                    </a:lnTo>
                    <a:lnTo>
                      <a:pt x="243" y="3209"/>
                    </a:lnTo>
                    <a:lnTo>
                      <a:pt x="212" y="3194"/>
                    </a:lnTo>
                    <a:lnTo>
                      <a:pt x="180" y="3175"/>
                    </a:lnTo>
                    <a:lnTo>
                      <a:pt x="150" y="3153"/>
                    </a:lnTo>
                    <a:lnTo>
                      <a:pt x="121" y="3128"/>
                    </a:lnTo>
                    <a:lnTo>
                      <a:pt x="94" y="3102"/>
                    </a:lnTo>
                    <a:lnTo>
                      <a:pt x="69" y="3074"/>
                    </a:lnTo>
                    <a:lnTo>
                      <a:pt x="48" y="3046"/>
                    </a:lnTo>
                    <a:lnTo>
                      <a:pt x="29" y="3017"/>
                    </a:lnTo>
                    <a:lnTo>
                      <a:pt x="16" y="2988"/>
                    </a:lnTo>
                    <a:lnTo>
                      <a:pt x="8" y="2959"/>
                    </a:lnTo>
                    <a:lnTo>
                      <a:pt x="4" y="2931"/>
                    </a:lnTo>
                    <a:lnTo>
                      <a:pt x="0" y="2908"/>
                    </a:lnTo>
                    <a:close/>
                    <a:moveTo>
                      <a:pt x="323" y="809"/>
                    </a:moveTo>
                    <a:lnTo>
                      <a:pt x="2906" y="809"/>
                    </a:lnTo>
                    <a:lnTo>
                      <a:pt x="2906" y="934"/>
                    </a:lnTo>
                    <a:lnTo>
                      <a:pt x="2940" y="943"/>
                    </a:lnTo>
                    <a:lnTo>
                      <a:pt x="3010" y="963"/>
                    </a:lnTo>
                    <a:lnTo>
                      <a:pt x="3076" y="990"/>
                    </a:lnTo>
                    <a:lnTo>
                      <a:pt x="3138" y="1021"/>
                    </a:lnTo>
                    <a:lnTo>
                      <a:pt x="3198" y="1057"/>
                    </a:lnTo>
                    <a:lnTo>
                      <a:pt x="3254" y="1097"/>
                    </a:lnTo>
                    <a:lnTo>
                      <a:pt x="3305" y="1141"/>
                    </a:lnTo>
                    <a:lnTo>
                      <a:pt x="3352" y="1189"/>
                    </a:lnTo>
                    <a:lnTo>
                      <a:pt x="3394" y="1240"/>
                    </a:lnTo>
                    <a:lnTo>
                      <a:pt x="3433" y="1294"/>
                    </a:lnTo>
                    <a:lnTo>
                      <a:pt x="3466" y="1351"/>
                    </a:lnTo>
                    <a:lnTo>
                      <a:pt x="3494" y="1409"/>
                    </a:lnTo>
                    <a:lnTo>
                      <a:pt x="3516" y="1471"/>
                    </a:lnTo>
                    <a:lnTo>
                      <a:pt x="3534" y="1534"/>
                    </a:lnTo>
                    <a:lnTo>
                      <a:pt x="3546" y="1597"/>
                    </a:lnTo>
                    <a:lnTo>
                      <a:pt x="3551" y="1662"/>
                    </a:lnTo>
                    <a:lnTo>
                      <a:pt x="3550" y="1728"/>
                    </a:lnTo>
                    <a:lnTo>
                      <a:pt x="3543" y="1794"/>
                    </a:lnTo>
                    <a:lnTo>
                      <a:pt x="3529" y="1860"/>
                    </a:lnTo>
                    <a:lnTo>
                      <a:pt x="3511" y="1920"/>
                    </a:lnTo>
                    <a:lnTo>
                      <a:pt x="3486" y="1979"/>
                    </a:lnTo>
                    <a:lnTo>
                      <a:pt x="3457" y="2035"/>
                    </a:lnTo>
                    <a:lnTo>
                      <a:pt x="3424" y="2088"/>
                    </a:lnTo>
                    <a:lnTo>
                      <a:pt x="3385" y="2136"/>
                    </a:lnTo>
                    <a:lnTo>
                      <a:pt x="3343" y="2183"/>
                    </a:lnTo>
                    <a:lnTo>
                      <a:pt x="3295" y="2225"/>
                    </a:lnTo>
                    <a:lnTo>
                      <a:pt x="3244" y="2263"/>
                    </a:lnTo>
                    <a:lnTo>
                      <a:pt x="3190" y="2297"/>
                    </a:lnTo>
                    <a:lnTo>
                      <a:pt x="3132" y="2328"/>
                    </a:lnTo>
                    <a:lnTo>
                      <a:pt x="3070" y="2353"/>
                    </a:lnTo>
                    <a:lnTo>
                      <a:pt x="3007" y="2373"/>
                    </a:lnTo>
                    <a:lnTo>
                      <a:pt x="2940" y="2131"/>
                    </a:lnTo>
                    <a:lnTo>
                      <a:pt x="2991" y="2115"/>
                    </a:lnTo>
                    <a:lnTo>
                      <a:pt x="3039" y="2093"/>
                    </a:lnTo>
                    <a:lnTo>
                      <a:pt x="3083" y="2068"/>
                    </a:lnTo>
                    <a:lnTo>
                      <a:pt x="3126" y="2039"/>
                    </a:lnTo>
                    <a:lnTo>
                      <a:pt x="3162" y="2007"/>
                    </a:lnTo>
                    <a:lnTo>
                      <a:pt x="3196" y="1970"/>
                    </a:lnTo>
                    <a:lnTo>
                      <a:pt x="3226" y="1931"/>
                    </a:lnTo>
                    <a:lnTo>
                      <a:pt x="3251" y="1889"/>
                    </a:lnTo>
                    <a:lnTo>
                      <a:pt x="3270" y="1844"/>
                    </a:lnTo>
                    <a:lnTo>
                      <a:pt x="3285" y="1797"/>
                    </a:lnTo>
                    <a:lnTo>
                      <a:pt x="3296" y="1746"/>
                    </a:lnTo>
                    <a:lnTo>
                      <a:pt x="3299" y="1696"/>
                    </a:lnTo>
                    <a:lnTo>
                      <a:pt x="3298" y="1646"/>
                    </a:lnTo>
                    <a:lnTo>
                      <a:pt x="3291" y="1596"/>
                    </a:lnTo>
                    <a:lnTo>
                      <a:pt x="3278" y="1548"/>
                    </a:lnTo>
                    <a:lnTo>
                      <a:pt x="3261" y="1500"/>
                    </a:lnTo>
                    <a:lnTo>
                      <a:pt x="3238" y="1455"/>
                    </a:lnTo>
                    <a:lnTo>
                      <a:pt x="3210" y="1411"/>
                    </a:lnTo>
                    <a:lnTo>
                      <a:pt x="3178" y="1370"/>
                    </a:lnTo>
                    <a:lnTo>
                      <a:pt x="3142" y="1333"/>
                    </a:lnTo>
                    <a:lnTo>
                      <a:pt x="3102" y="1297"/>
                    </a:lnTo>
                    <a:lnTo>
                      <a:pt x="3059" y="1266"/>
                    </a:lnTo>
                    <a:lnTo>
                      <a:pt x="3011" y="1238"/>
                    </a:lnTo>
                    <a:lnTo>
                      <a:pt x="2960" y="1214"/>
                    </a:lnTo>
                    <a:lnTo>
                      <a:pt x="2906" y="1194"/>
                    </a:lnTo>
                    <a:lnTo>
                      <a:pt x="2906" y="1839"/>
                    </a:lnTo>
                    <a:lnTo>
                      <a:pt x="2902" y="1916"/>
                    </a:lnTo>
                    <a:lnTo>
                      <a:pt x="2890" y="1993"/>
                    </a:lnTo>
                    <a:lnTo>
                      <a:pt x="2872" y="2067"/>
                    </a:lnTo>
                    <a:lnTo>
                      <a:pt x="2846" y="2141"/>
                    </a:lnTo>
                    <a:lnTo>
                      <a:pt x="2812" y="2212"/>
                    </a:lnTo>
                    <a:lnTo>
                      <a:pt x="2775" y="2281"/>
                    </a:lnTo>
                    <a:lnTo>
                      <a:pt x="2730" y="2346"/>
                    </a:lnTo>
                    <a:lnTo>
                      <a:pt x="2681" y="2409"/>
                    </a:lnTo>
                    <a:lnTo>
                      <a:pt x="2627" y="2467"/>
                    </a:lnTo>
                    <a:lnTo>
                      <a:pt x="2568" y="2521"/>
                    </a:lnTo>
                    <a:lnTo>
                      <a:pt x="2507" y="2571"/>
                    </a:lnTo>
                    <a:lnTo>
                      <a:pt x="2441" y="2615"/>
                    </a:lnTo>
                    <a:lnTo>
                      <a:pt x="2372" y="2653"/>
                    </a:lnTo>
                    <a:lnTo>
                      <a:pt x="2300" y="2685"/>
                    </a:lnTo>
                    <a:lnTo>
                      <a:pt x="2227" y="2711"/>
                    </a:lnTo>
                    <a:lnTo>
                      <a:pt x="2152" y="2731"/>
                    </a:lnTo>
                    <a:lnTo>
                      <a:pt x="2076" y="2743"/>
                    </a:lnTo>
                    <a:lnTo>
                      <a:pt x="1999" y="2747"/>
                    </a:lnTo>
                    <a:lnTo>
                      <a:pt x="1453" y="2747"/>
                    </a:lnTo>
                    <a:lnTo>
                      <a:pt x="1365" y="2744"/>
                    </a:lnTo>
                    <a:lnTo>
                      <a:pt x="1278" y="2733"/>
                    </a:lnTo>
                    <a:lnTo>
                      <a:pt x="1193" y="2717"/>
                    </a:lnTo>
                    <a:lnTo>
                      <a:pt x="1111" y="2694"/>
                    </a:lnTo>
                    <a:lnTo>
                      <a:pt x="1032" y="2666"/>
                    </a:lnTo>
                    <a:lnTo>
                      <a:pt x="956" y="2631"/>
                    </a:lnTo>
                    <a:lnTo>
                      <a:pt x="882" y="2592"/>
                    </a:lnTo>
                    <a:lnTo>
                      <a:pt x="812" y="2548"/>
                    </a:lnTo>
                    <a:lnTo>
                      <a:pt x="746" y="2498"/>
                    </a:lnTo>
                    <a:lnTo>
                      <a:pt x="684" y="2444"/>
                    </a:lnTo>
                    <a:lnTo>
                      <a:pt x="625" y="2386"/>
                    </a:lnTo>
                    <a:lnTo>
                      <a:pt x="571" y="2323"/>
                    </a:lnTo>
                    <a:lnTo>
                      <a:pt x="522" y="2257"/>
                    </a:lnTo>
                    <a:lnTo>
                      <a:pt x="477" y="2187"/>
                    </a:lnTo>
                    <a:lnTo>
                      <a:pt x="437" y="2114"/>
                    </a:lnTo>
                    <a:lnTo>
                      <a:pt x="404" y="2037"/>
                    </a:lnTo>
                    <a:lnTo>
                      <a:pt x="375" y="1957"/>
                    </a:lnTo>
                    <a:lnTo>
                      <a:pt x="353" y="1875"/>
                    </a:lnTo>
                    <a:lnTo>
                      <a:pt x="336" y="1791"/>
                    </a:lnTo>
                    <a:lnTo>
                      <a:pt x="326" y="1704"/>
                    </a:lnTo>
                    <a:lnTo>
                      <a:pt x="323" y="1616"/>
                    </a:lnTo>
                    <a:lnTo>
                      <a:pt x="323" y="809"/>
                    </a:lnTo>
                    <a:close/>
                    <a:moveTo>
                      <a:pt x="946" y="0"/>
                    </a:moveTo>
                    <a:lnTo>
                      <a:pt x="937" y="28"/>
                    </a:lnTo>
                    <a:lnTo>
                      <a:pt x="933" y="54"/>
                    </a:lnTo>
                    <a:lnTo>
                      <a:pt x="934" y="76"/>
                    </a:lnTo>
                    <a:lnTo>
                      <a:pt x="940" y="97"/>
                    </a:lnTo>
                    <a:lnTo>
                      <a:pt x="948" y="114"/>
                    </a:lnTo>
                    <a:lnTo>
                      <a:pt x="962" y="129"/>
                    </a:lnTo>
                    <a:lnTo>
                      <a:pt x="980" y="142"/>
                    </a:lnTo>
                    <a:lnTo>
                      <a:pt x="1001" y="154"/>
                    </a:lnTo>
                    <a:lnTo>
                      <a:pt x="1025" y="162"/>
                    </a:lnTo>
                    <a:lnTo>
                      <a:pt x="1053" y="171"/>
                    </a:lnTo>
                    <a:lnTo>
                      <a:pt x="1083" y="178"/>
                    </a:lnTo>
                    <a:lnTo>
                      <a:pt x="1116" y="182"/>
                    </a:lnTo>
                    <a:lnTo>
                      <a:pt x="1151" y="186"/>
                    </a:lnTo>
                    <a:lnTo>
                      <a:pt x="1189" y="189"/>
                    </a:lnTo>
                    <a:lnTo>
                      <a:pt x="1228" y="192"/>
                    </a:lnTo>
                    <a:lnTo>
                      <a:pt x="1269" y="193"/>
                    </a:lnTo>
                    <a:lnTo>
                      <a:pt x="1311" y="195"/>
                    </a:lnTo>
                    <a:lnTo>
                      <a:pt x="1355" y="195"/>
                    </a:lnTo>
                    <a:lnTo>
                      <a:pt x="1400" y="196"/>
                    </a:lnTo>
                    <a:lnTo>
                      <a:pt x="1445" y="197"/>
                    </a:lnTo>
                    <a:lnTo>
                      <a:pt x="1490" y="198"/>
                    </a:lnTo>
                    <a:lnTo>
                      <a:pt x="1537" y="199"/>
                    </a:lnTo>
                    <a:lnTo>
                      <a:pt x="1582" y="201"/>
                    </a:lnTo>
                    <a:lnTo>
                      <a:pt x="1628" y="204"/>
                    </a:lnTo>
                    <a:lnTo>
                      <a:pt x="1673" y="207"/>
                    </a:lnTo>
                    <a:lnTo>
                      <a:pt x="1717" y="211"/>
                    </a:lnTo>
                    <a:lnTo>
                      <a:pt x="1760" y="218"/>
                    </a:lnTo>
                    <a:lnTo>
                      <a:pt x="1803" y="224"/>
                    </a:lnTo>
                    <a:lnTo>
                      <a:pt x="1844" y="233"/>
                    </a:lnTo>
                    <a:lnTo>
                      <a:pt x="1882" y="242"/>
                    </a:lnTo>
                    <a:lnTo>
                      <a:pt x="1919" y="254"/>
                    </a:lnTo>
                    <a:lnTo>
                      <a:pt x="1954" y="268"/>
                    </a:lnTo>
                    <a:lnTo>
                      <a:pt x="1986" y="285"/>
                    </a:lnTo>
                    <a:lnTo>
                      <a:pt x="2015" y="303"/>
                    </a:lnTo>
                    <a:lnTo>
                      <a:pt x="2042" y="323"/>
                    </a:lnTo>
                    <a:lnTo>
                      <a:pt x="2066" y="347"/>
                    </a:lnTo>
                    <a:lnTo>
                      <a:pt x="2083" y="370"/>
                    </a:lnTo>
                    <a:lnTo>
                      <a:pt x="2094" y="390"/>
                    </a:lnTo>
                    <a:lnTo>
                      <a:pt x="2098" y="411"/>
                    </a:lnTo>
                    <a:lnTo>
                      <a:pt x="2097" y="430"/>
                    </a:lnTo>
                    <a:lnTo>
                      <a:pt x="2092" y="449"/>
                    </a:lnTo>
                    <a:lnTo>
                      <a:pt x="2080" y="465"/>
                    </a:lnTo>
                    <a:lnTo>
                      <a:pt x="2065" y="482"/>
                    </a:lnTo>
                    <a:lnTo>
                      <a:pt x="2046" y="497"/>
                    </a:lnTo>
                    <a:lnTo>
                      <a:pt x="2023" y="511"/>
                    </a:lnTo>
                    <a:lnTo>
                      <a:pt x="1997" y="525"/>
                    </a:lnTo>
                    <a:lnTo>
                      <a:pt x="1968" y="538"/>
                    </a:lnTo>
                    <a:lnTo>
                      <a:pt x="1936" y="550"/>
                    </a:lnTo>
                    <a:lnTo>
                      <a:pt x="1902" y="561"/>
                    </a:lnTo>
                    <a:lnTo>
                      <a:pt x="1867" y="571"/>
                    </a:lnTo>
                    <a:lnTo>
                      <a:pt x="1831" y="581"/>
                    </a:lnTo>
                    <a:lnTo>
                      <a:pt x="1793" y="589"/>
                    </a:lnTo>
                    <a:lnTo>
                      <a:pt x="1755" y="598"/>
                    </a:lnTo>
                    <a:lnTo>
                      <a:pt x="1716" y="605"/>
                    </a:lnTo>
                    <a:lnTo>
                      <a:pt x="1678" y="612"/>
                    </a:lnTo>
                    <a:lnTo>
                      <a:pt x="1642" y="618"/>
                    </a:lnTo>
                    <a:lnTo>
                      <a:pt x="1605" y="624"/>
                    </a:lnTo>
                    <a:lnTo>
                      <a:pt x="1570" y="628"/>
                    </a:lnTo>
                    <a:lnTo>
                      <a:pt x="1538" y="632"/>
                    </a:lnTo>
                    <a:lnTo>
                      <a:pt x="1507" y="636"/>
                    </a:lnTo>
                    <a:lnTo>
                      <a:pt x="1479" y="639"/>
                    </a:lnTo>
                    <a:lnTo>
                      <a:pt x="1454" y="642"/>
                    </a:lnTo>
                    <a:lnTo>
                      <a:pt x="1432" y="644"/>
                    </a:lnTo>
                    <a:lnTo>
                      <a:pt x="1414" y="645"/>
                    </a:lnTo>
                    <a:lnTo>
                      <a:pt x="1400" y="647"/>
                    </a:lnTo>
                    <a:lnTo>
                      <a:pt x="1412" y="644"/>
                    </a:lnTo>
                    <a:lnTo>
                      <a:pt x="1427" y="641"/>
                    </a:lnTo>
                    <a:lnTo>
                      <a:pt x="1444" y="637"/>
                    </a:lnTo>
                    <a:lnTo>
                      <a:pt x="1462" y="629"/>
                    </a:lnTo>
                    <a:lnTo>
                      <a:pt x="1483" y="619"/>
                    </a:lnTo>
                    <a:lnTo>
                      <a:pt x="1504" y="607"/>
                    </a:lnTo>
                    <a:lnTo>
                      <a:pt x="1526" y="590"/>
                    </a:lnTo>
                    <a:lnTo>
                      <a:pt x="1548" y="571"/>
                    </a:lnTo>
                    <a:lnTo>
                      <a:pt x="1568" y="547"/>
                    </a:lnTo>
                    <a:lnTo>
                      <a:pt x="1588" y="518"/>
                    </a:lnTo>
                    <a:lnTo>
                      <a:pt x="1605" y="486"/>
                    </a:lnTo>
                    <a:lnTo>
                      <a:pt x="1610" y="469"/>
                    </a:lnTo>
                    <a:lnTo>
                      <a:pt x="1609" y="455"/>
                    </a:lnTo>
                    <a:lnTo>
                      <a:pt x="1604" y="444"/>
                    </a:lnTo>
                    <a:lnTo>
                      <a:pt x="1593" y="435"/>
                    </a:lnTo>
                    <a:lnTo>
                      <a:pt x="1578" y="427"/>
                    </a:lnTo>
                    <a:lnTo>
                      <a:pt x="1560" y="421"/>
                    </a:lnTo>
                    <a:lnTo>
                      <a:pt x="1536" y="416"/>
                    </a:lnTo>
                    <a:lnTo>
                      <a:pt x="1510" y="412"/>
                    </a:lnTo>
                    <a:lnTo>
                      <a:pt x="1480" y="410"/>
                    </a:lnTo>
                    <a:lnTo>
                      <a:pt x="1447" y="409"/>
                    </a:lnTo>
                    <a:lnTo>
                      <a:pt x="1412" y="408"/>
                    </a:lnTo>
                    <a:lnTo>
                      <a:pt x="1375" y="408"/>
                    </a:lnTo>
                    <a:lnTo>
                      <a:pt x="1335" y="408"/>
                    </a:lnTo>
                    <a:lnTo>
                      <a:pt x="1294" y="408"/>
                    </a:lnTo>
                    <a:lnTo>
                      <a:pt x="1252" y="409"/>
                    </a:lnTo>
                    <a:lnTo>
                      <a:pt x="1209" y="409"/>
                    </a:lnTo>
                    <a:lnTo>
                      <a:pt x="1164" y="408"/>
                    </a:lnTo>
                    <a:lnTo>
                      <a:pt x="1120" y="407"/>
                    </a:lnTo>
                    <a:lnTo>
                      <a:pt x="1076" y="406"/>
                    </a:lnTo>
                    <a:lnTo>
                      <a:pt x="1031" y="402"/>
                    </a:lnTo>
                    <a:lnTo>
                      <a:pt x="988" y="398"/>
                    </a:lnTo>
                    <a:lnTo>
                      <a:pt x="945" y="394"/>
                    </a:lnTo>
                    <a:lnTo>
                      <a:pt x="904" y="386"/>
                    </a:lnTo>
                    <a:lnTo>
                      <a:pt x="864" y="379"/>
                    </a:lnTo>
                    <a:lnTo>
                      <a:pt x="826" y="368"/>
                    </a:lnTo>
                    <a:lnTo>
                      <a:pt x="791" y="356"/>
                    </a:lnTo>
                    <a:lnTo>
                      <a:pt x="757" y="341"/>
                    </a:lnTo>
                    <a:lnTo>
                      <a:pt x="727" y="323"/>
                    </a:lnTo>
                    <a:lnTo>
                      <a:pt x="697" y="303"/>
                    </a:lnTo>
                    <a:lnTo>
                      <a:pt x="674" y="281"/>
                    </a:lnTo>
                    <a:lnTo>
                      <a:pt x="659" y="261"/>
                    </a:lnTo>
                    <a:lnTo>
                      <a:pt x="649" y="240"/>
                    </a:lnTo>
                    <a:lnTo>
                      <a:pt x="646" y="221"/>
                    </a:lnTo>
                    <a:lnTo>
                      <a:pt x="647" y="201"/>
                    </a:lnTo>
                    <a:lnTo>
                      <a:pt x="653" y="182"/>
                    </a:lnTo>
                    <a:lnTo>
                      <a:pt x="663" y="164"/>
                    </a:lnTo>
                    <a:lnTo>
                      <a:pt x="677" y="146"/>
                    </a:lnTo>
                    <a:lnTo>
                      <a:pt x="694" y="129"/>
                    </a:lnTo>
                    <a:lnTo>
                      <a:pt x="714" y="114"/>
                    </a:lnTo>
                    <a:lnTo>
                      <a:pt x="735" y="98"/>
                    </a:lnTo>
                    <a:lnTo>
                      <a:pt x="758" y="84"/>
                    </a:lnTo>
                    <a:lnTo>
                      <a:pt x="782" y="71"/>
                    </a:lnTo>
                    <a:lnTo>
                      <a:pt x="806" y="58"/>
                    </a:lnTo>
                    <a:lnTo>
                      <a:pt x="829" y="47"/>
                    </a:lnTo>
                    <a:lnTo>
                      <a:pt x="852" y="36"/>
                    </a:lnTo>
                    <a:lnTo>
                      <a:pt x="874" y="27"/>
                    </a:lnTo>
                    <a:lnTo>
                      <a:pt x="894" y="19"/>
                    </a:lnTo>
                    <a:lnTo>
                      <a:pt x="912" y="12"/>
                    </a:lnTo>
                    <a:lnTo>
                      <a:pt x="926" y="8"/>
                    </a:lnTo>
                    <a:lnTo>
                      <a:pt x="936" y="4"/>
                    </a:lnTo>
                    <a:lnTo>
                      <a:pt x="944" y="1"/>
                    </a:lnTo>
                    <a:lnTo>
                      <a:pt x="94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0" name="Picture 6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1205" y="1669003"/>
              <a:ext cx="6095497" cy="4004741"/>
            </a:xfrm>
            <a:prstGeom prst="rect">
              <a:avLst/>
            </a:prstGeom>
          </p:spPr>
        </p:pic>
      </p:grpSp>
      <p:grpSp>
        <p:nvGrpSpPr>
          <p:cNvPr id="73" name="Movie table"/>
          <p:cNvGrpSpPr/>
          <p:nvPr/>
        </p:nvGrpSpPr>
        <p:grpSpPr>
          <a:xfrm>
            <a:off x="0" y="1669002"/>
            <a:ext cx="9142413" cy="4426997"/>
            <a:chOff x="0" y="1669002"/>
            <a:chExt cx="9142413" cy="4426997"/>
          </a:xfrm>
        </p:grpSpPr>
        <p:sp>
          <p:nvSpPr>
            <p:cNvPr id="74" name="Rectangle 73"/>
            <p:cNvSpPr/>
            <p:nvPr/>
          </p:nvSpPr>
          <p:spPr>
            <a:xfrm>
              <a:off x="0" y="1669002"/>
              <a:ext cx="9142413" cy="4426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568478" y="1853318"/>
              <a:ext cx="1760671" cy="1760214"/>
              <a:chOff x="5645969" y="3878586"/>
              <a:chExt cx="1760671" cy="1760214"/>
            </a:xfrm>
          </p:grpSpPr>
          <p:sp>
            <p:nvSpPr>
              <p:cNvPr id="77" name="Rectangle 76"/>
              <p:cNvSpPr/>
              <p:nvPr/>
            </p:nvSpPr>
            <p:spPr>
              <a:xfrm>
                <a:off x="5645969" y="3878586"/>
                <a:ext cx="1760671" cy="1760214"/>
              </a:xfrm>
              <a:prstGeom prst="rect">
                <a:avLst/>
              </a:prstGeom>
              <a:solidFill>
                <a:srgbClr val="C0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78" name="Freeform 23">
                <a:hlinkClick r:id="rId3" action="ppaction://hlinksldjump"/>
              </p:cNvPr>
              <p:cNvSpPr>
                <a:spLocks noEditPoints="1"/>
              </p:cNvSpPr>
              <p:nvPr/>
            </p:nvSpPr>
            <p:spPr bwMode="auto">
              <a:xfrm>
                <a:off x="5985666" y="4248149"/>
                <a:ext cx="1099014" cy="1014609"/>
              </a:xfrm>
              <a:custGeom>
                <a:avLst/>
                <a:gdLst>
                  <a:gd name="T0" fmla="*/ 1773 w 3753"/>
                  <a:gd name="T1" fmla="*/ 2385 h 3463"/>
                  <a:gd name="T2" fmla="*/ 1600 w 3753"/>
                  <a:gd name="T3" fmla="*/ 2635 h 3463"/>
                  <a:gd name="T4" fmla="*/ 1638 w 3753"/>
                  <a:gd name="T5" fmla="*/ 2945 h 3463"/>
                  <a:gd name="T6" fmla="*/ 1864 w 3753"/>
                  <a:gd name="T7" fmla="*/ 3145 h 3463"/>
                  <a:gd name="T8" fmla="*/ 2178 w 3753"/>
                  <a:gd name="T9" fmla="*/ 3145 h 3463"/>
                  <a:gd name="T10" fmla="*/ 2403 w 3753"/>
                  <a:gd name="T11" fmla="*/ 2945 h 3463"/>
                  <a:gd name="T12" fmla="*/ 2440 w 3753"/>
                  <a:gd name="T13" fmla="*/ 2635 h 3463"/>
                  <a:gd name="T14" fmla="*/ 2268 w 3753"/>
                  <a:gd name="T15" fmla="*/ 2385 h 3463"/>
                  <a:gd name="T16" fmla="*/ 2021 w 3753"/>
                  <a:gd name="T17" fmla="*/ 1587 h 3463"/>
                  <a:gd name="T18" fmla="*/ 1888 w 3753"/>
                  <a:gd name="T19" fmla="*/ 1675 h 3463"/>
                  <a:gd name="T20" fmla="*/ 1919 w 3753"/>
                  <a:gd name="T21" fmla="*/ 1833 h 3463"/>
                  <a:gd name="T22" fmla="*/ 2077 w 3753"/>
                  <a:gd name="T23" fmla="*/ 1864 h 3463"/>
                  <a:gd name="T24" fmla="*/ 2165 w 3753"/>
                  <a:gd name="T25" fmla="*/ 1731 h 3463"/>
                  <a:gd name="T26" fmla="*/ 2077 w 3753"/>
                  <a:gd name="T27" fmla="*/ 1598 h 3463"/>
                  <a:gd name="T28" fmla="*/ 2874 w 3753"/>
                  <a:gd name="T29" fmla="*/ 1327 h 3463"/>
                  <a:gd name="T30" fmla="*/ 2648 w 3753"/>
                  <a:gd name="T31" fmla="*/ 1527 h 3463"/>
                  <a:gd name="T32" fmla="*/ 2610 w 3753"/>
                  <a:gd name="T33" fmla="*/ 1838 h 3463"/>
                  <a:gd name="T34" fmla="*/ 2783 w 3753"/>
                  <a:gd name="T35" fmla="*/ 2086 h 3463"/>
                  <a:gd name="T36" fmla="*/ 3085 w 3753"/>
                  <a:gd name="T37" fmla="*/ 2161 h 3463"/>
                  <a:gd name="T38" fmla="*/ 3355 w 3753"/>
                  <a:gd name="T39" fmla="*/ 2019 h 3463"/>
                  <a:gd name="T40" fmla="*/ 3464 w 3753"/>
                  <a:gd name="T41" fmla="*/ 1731 h 3463"/>
                  <a:gd name="T42" fmla="*/ 3355 w 3753"/>
                  <a:gd name="T43" fmla="*/ 1444 h 3463"/>
                  <a:gd name="T44" fmla="*/ 3085 w 3753"/>
                  <a:gd name="T45" fmla="*/ 1302 h 3463"/>
                  <a:gd name="T46" fmla="*/ 806 w 3753"/>
                  <a:gd name="T47" fmla="*/ 1349 h 3463"/>
                  <a:gd name="T48" fmla="*/ 606 w 3753"/>
                  <a:gd name="T49" fmla="*/ 1574 h 3463"/>
                  <a:gd name="T50" fmla="*/ 606 w 3753"/>
                  <a:gd name="T51" fmla="*/ 1888 h 3463"/>
                  <a:gd name="T52" fmla="*/ 806 w 3753"/>
                  <a:gd name="T53" fmla="*/ 2114 h 3463"/>
                  <a:gd name="T54" fmla="*/ 1117 w 3753"/>
                  <a:gd name="T55" fmla="*/ 2150 h 3463"/>
                  <a:gd name="T56" fmla="*/ 1365 w 3753"/>
                  <a:gd name="T57" fmla="*/ 1979 h 3463"/>
                  <a:gd name="T58" fmla="*/ 1440 w 3753"/>
                  <a:gd name="T59" fmla="*/ 1676 h 3463"/>
                  <a:gd name="T60" fmla="*/ 1298 w 3753"/>
                  <a:gd name="T61" fmla="*/ 1407 h 3463"/>
                  <a:gd name="T62" fmla="*/ 1010 w 3753"/>
                  <a:gd name="T63" fmla="*/ 1298 h 3463"/>
                  <a:gd name="T64" fmla="*/ 1773 w 3753"/>
                  <a:gd name="T65" fmla="*/ 366 h 3463"/>
                  <a:gd name="T66" fmla="*/ 1600 w 3753"/>
                  <a:gd name="T67" fmla="*/ 615 h 3463"/>
                  <a:gd name="T68" fmla="*/ 1638 w 3753"/>
                  <a:gd name="T69" fmla="*/ 925 h 3463"/>
                  <a:gd name="T70" fmla="*/ 1864 w 3753"/>
                  <a:gd name="T71" fmla="*/ 1124 h 3463"/>
                  <a:gd name="T72" fmla="*/ 2178 w 3753"/>
                  <a:gd name="T73" fmla="*/ 1124 h 3463"/>
                  <a:gd name="T74" fmla="*/ 2403 w 3753"/>
                  <a:gd name="T75" fmla="*/ 925 h 3463"/>
                  <a:gd name="T76" fmla="*/ 2440 w 3753"/>
                  <a:gd name="T77" fmla="*/ 615 h 3463"/>
                  <a:gd name="T78" fmla="*/ 2268 w 3753"/>
                  <a:gd name="T79" fmla="*/ 366 h 3463"/>
                  <a:gd name="T80" fmla="*/ 2021 w 3753"/>
                  <a:gd name="T81" fmla="*/ 0 h 3463"/>
                  <a:gd name="T82" fmla="*/ 2646 w 3753"/>
                  <a:gd name="T83" fmla="*/ 116 h 3463"/>
                  <a:gd name="T84" fmla="*/ 3171 w 3753"/>
                  <a:gd name="T85" fmla="*/ 436 h 3463"/>
                  <a:gd name="T86" fmla="*/ 3550 w 3753"/>
                  <a:gd name="T87" fmla="*/ 917 h 3463"/>
                  <a:gd name="T88" fmla="*/ 3739 w 3753"/>
                  <a:gd name="T89" fmla="*/ 1514 h 3463"/>
                  <a:gd name="T90" fmla="*/ 3700 w 3753"/>
                  <a:gd name="T91" fmla="*/ 2157 h 3463"/>
                  <a:gd name="T92" fmla="*/ 3442 w 3753"/>
                  <a:gd name="T93" fmla="*/ 2721 h 3463"/>
                  <a:gd name="T94" fmla="*/ 3010 w 3753"/>
                  <a:gd name="T95" fmla="*/ 3153 h 3463"/>
                  <a:gd name="T96" fmla="*/ 2447 w 3753"/>
                  <a:gd name="T97" fmla="*/ 3410 h 3463"/>
                  <a:gd name="T98" fmla="*/ 0 w 3753"/>
                  <a:gd name="T99" fmla="*/ 3174 h 3463"/>
                  <a:gd name="T100" fmla="*/ 677 w 3753"/>
                  <a:gd name="T101" fmla="*/ 2824 h 3463"/>
                  <a:gd name="T102" fmla="*/ 375 w 3753"/>
                  <a:gd name="T103" fmla="*/ 2271 h 3463"/>
                  <a:gd name="T104" fmla="*/ 292 w 3753"/>
                  <a:gd name="T105" fmla="*/ 1621 h 3463"/>
                  <a:gd name="T106" fmla="*/ 446 w 3753"/>
                  <a:gd name="T107" fmla="*/ 1010 h 3463"/>
                  <a:gd name="T108" fmla="*/ 796 w 3753"/>
                  <a:gd name="T109" fmla="*/ 507 h 3463"/>
                  <a:gd name="T110" fmla="*/ 1299 w 3753"/>
                  <a:gd name="T111" fmla="*/ 157 h 3463"/>
                  <a:gd name="T112" fmla="*/ 1911 w 3753"/>
                  <a:gd name="T113" fmla="*/ 3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53" h="3463">
                    <a:moveTo>
                      <a:pt x="2021" y="2309"/>
                    </a:moveTo>
                    <a:lnTo>
                      <a:pt x="1966" y="2312"/>
                    </a:lnTo>
                    <a:lnTo>
                      <a:pt x="1914" y="2321"/>
                    </a:lnTo>
                    <a:lnTo>
                      <a:pt x="1864" y="2337"/>
                    </a:lnTo>
                    <a:lnTo>
                      <a:pt x="1817" y="2359"/>
                    </a:lnTo>
                    <a:lnTo>
                      <a:pt x="1773" y="2385"/>
                    </a:lnTo>
                    <a:lnTo>
                      <a:pt x="1733" y="2417"/>
                    </a:lnTo>
                    <a:lnTo>
                      <a:pt x="1696" y="2454"/>
                    </a:lnTo>
                    <a:lnTo>
                      <a:pt x="1665" y="2494"/>
                    </a:lnTo>
                    <a:lnTo>
                      <a:pt x="1638" y="2538"/>
                    </a:lnTo>
                    <a:lnTo>
                      <a:pt x="1616" y="2585"/>
                    </a:lnTo>
                    <a:lnTo>
                      <a:pt x="1600" y="2635"/>
                    </a:lnTo>
                    <a:lnTo>
                      <a:pt x="1591" y="2686"/>
                    </a:lnTo>
                    <a:lnTo>
                      <a:pt x="1588" y="2741"/>
                    </a:lnTo>
                    <a:lnTo>
                      <a:pt x="1591" y="2795"/>
                    </a:lnTo>
                    <a:lnTo>
                      <a:pt x="1600" y="2848"/>
                    </a:lnTo>
                    <a:lnTo>
                      <a:pt x="1616" y="2898"/>
                    </a:lnTo>
                    <a:lnTo>
                      <a:pt x="1638" y="2945"/>
                    </a:lnTo>
                    <a:lnTo>
                      <a:pt x="1665" y="2989"/>
                    </a:lnTo>
                    <a:lnTo>
                      <a:pt x="1696" y="3029"/>
                    </a:lnTo>
                    <a:lnTo>
                      <a:pt x="1733" y="3064"/>
                    </a:lnTo>
                    <a:lnTo>
                      <a:pt x="1773" y="3097"/>
                    </a:lnTo>
                    <a:lnTo>
                      <a:pt x="1817" y="3124"/>
                    </a:lnTo>
                    <a:lnTo>
                      <a:pt x="1864" y="3145"/>
                    </a:lnTo>
                    <a:lnTo>
                      <a:pt x="1914" y="3161"/>
                    </a:lnTo>
                    <a:lnTo>
                      <a:pt x="1966" y="3171"/>
                    </a:lnTo>
                    <a:lnTo>
                      <a:pt x="2021" y="3174"/>
                    </a:lnTo>
                    <a:lnTo>
                      <a:pt x="2074" y="3171"/>
                    </a:lnTo>
                    <a:lnTo>
                      <a:pt x="2127" y="3161"/>
                    </a:lnTo>
                    <a:lnTo>
                      <a:pt x="2178" y="3145"/>
                    </a:lnTo>
                    <a:lnTo>
                      <a:pt x="2224" y="3124"/>
                    </a:lnTo>
                    <a:lnTo>
                      <a:pt x="2268" y="3097"/>
                    </a:lnTo>
                    <a:lnTo>
                      <a:pt x="2308" y="3064"/>
                    </a:lnTo>
                    <a:lnTo>
                      <a:pt x="2345" y="3029"/>
                    </a:lnTo>
                    <a:lnTo>
                      <a:pt x="2376" y="2989"/>
                    </a:lnTo>
                    <a:lnTo>
                      <a:pt x="2403" y="2945"/>
                    </a:lnTo>
                    <a:lnTo>
                      <a:pt x="2424" y="2898"/>
                    </a:lnTo>
                    <a:lnTo>
                      <a:pt x="2440" y="2848"/>
                    </a:lnTo>
                    <a:lnTo>
                      <a:pt x="2450" y="2795"/>
                    </a:lnTo>
                    <a:lnTo>
                      <a:pt x="2454" y="2741"/>
                    </a:lnTo>
                    <a:lnTo>
                      <a:pt x="2450" y="2686"/>
                    </a:lnTo>
                    <a:lnTo>
                      <a:pt x="2440" y="2635"/>
                    </a:lnTo>
                    <a:lnTo>
                      <a:pt x="2424" y="2585"/>
                    </a:lnTo>
                    <a:lnTo>
                      <a:pt x="2403" y="2538"/>
                    </a:lnTo>
                    <a:lnTo>
                      <a:pt x="2376" y="2494"/>
                    </a:lnTo>
                    <a:lnTo>
                      <a:pt x="2345" y="2454"/>
                    </a:lnTo>
                    <a:lnTo>
                      <a:pt x="2308" y="2417"/>
                    </a:lnTo>
                    <a:lnTo>
                      <a:pt x="2268" y="2385"/>
                    </a:lnTo>
                    <a:lnTo>
                      <a:pt x="2224" y="2359"/>
                    </a:lnTo>
                    <a:lnTo>
                      <a:pt x="2178" y="2337"/>
                    </a:lnTo>
                    <a:lnTo>
                      <a:pt x="2127" y="2321"/>
                    </a:lnTo>
                    <a:lnTo>
                      <a:pt x="2074" y="2312"/>
                    </a:lnTo>
                    <a:lnTo>
                      <a:pt x="2021" y="2309"/>
                    </a:lnTo>
                    <a:close/>
                    <a:moveTo>
                      <a:pt x="2021" y="1587"/>
                    </a:moveTo>
                    <a:lnTo>
                      <a:pt x="1992" y="1589"/>
                    </a:lnTo>
                    <a:lnTo>
                      <a:pt x="1964" y="1598"/>
                    </a:lnTo>
                    <a:lnTo>
                      <a:pt x="1940" y="1611"/>
                    </a:lnTo>
                    <a:lnTo>
                      <a:pt x="1919" y="1629"/>
                    </a:lnTo>
                    <a:lnTo>
                      <a:pt x="1900" y="1651"/>
                    </a:lnTo>
                    <a:lnTo>
                      <a:pt x="1888" y="1675"/>
                    </a:lnTo>
                    <a:lnTo>
                      <a:pt x="1879" y="1703"/>
                    </a:lnTo>
                    <a:lnTo>
                      <a:pt x="1876" y="1731"/>
                    </a:lnTo>
                    <a:lnTo>
                      <a:pt x="1879" y="1760"/>
                    </a:lnTo>
                    <a:lnTo>
                      <a:pt x="1888" y="1787"/>
                    </a:lnTo>
                    <a:lnTo>
                      <a:pt x="1900" y="1811"/>
                    </a:lnTo>
                    <a:lnTo>
                      <a:pt x="1919" y="1833"/>
                    </a:lnTo>
                    <a:lnTo>
                      <a:pt x="1940" y="1850"/>
                    </a:lnTo>
                    <a:lnTo>
                      <a:pt x="1964" y="1864"/>
                    </a:lnTo>
                    <a:lnTo>
                      <a:pt x="1992" y="1872"/>
                    </a:lnTo>
                    <a:lnTo>
                      <a:pt x="2021" y="1876"/>
                    </a:lnTo>
                    <a:lnTo>
                      <a:pt x="2049" y="1872"/>
                    </a:lnTo>
                    <a:lnTo>
                      <a:pt x="2077" y="1864"/>
                    </a:lnTo>
                    <a:lnTo>
                      <a:pt x="2101" y="1850"/>
                    </a:lnTo>
                    <a:lnTo>
                      <a:pt x="2123" y="1833"/>
                    </a:lnTo>
                    <a:lnTo>
                      <a:pt x="2140" y="1811"/>
                    </a:lnTo>
                    <a:lnTo>
                      <a:pt x="2153" y="1787"/>
                    </a:lnTo>
                    <a:lnTo>
                      <a:pt x="2161" y="1760"/>
                    </a:lnTo>
                    <a:lnTo>
                      <a:pt x="2165" y="1731"/>
                    </a:lnTo>
                    <a:lnTo>
                      <a:pt x="2161" y="1703"/>
                    </a:lnTo>
                    <a:lnTo>
                      <a:pt x="2153" y="1675"/>
                    </a:lnTo>
                    <a:lnTo>
                      <a:pt x="2140" y="1651"/>
                    </a:lnTo>
                    <a:lnTo>
                      <a:pt x="2123" y="1629"/>
                    </a:lnTo>
                    <a:lnTo>
                      <a:pt x="2101" y="1611"/>
                    </a:lnTo>
                    <a:lnTo>
                      <a:pt x="2077" y="1598"/>
                    </a:lnTo>
                    <a:lnTo>
                      <a:pt x="2049" y="1589"/>
                    </a:lnTo>
                    <a:lnTo>
                      <a:pt x="2021" y="1587"/>
                    </a:lnTo>
                    <a:close/>
                    <a:moveTo>
                      <a:pt x="3031" y="1298"/>
                    </a:moveTo>
                    <a:lnTo>
                      <a:pt x="2976" y="1302"/>
                    </a:lnTo>
                    <a:lnTo>
                      <a:pt x="2924" y="1311"/>
                    </a:lnTo>
                    <a:lnTo>
                      <a:pt x="2874" y="1327"/>
                    </a:lnTo>
                    <a:lnTo>
                      <a:pt x="2827" y="1349"/>
                    </a:lnTo>
                    <a:lnTo>
                      <a:pt x="2783" y="1375"/>
                    </a:lnTo>
                    <a:lnTo>
                      <a:pt x="2743" y="1407"/>
                    </a:lnTo>
                    <a:lnTo>
                      <a:pt x="2707" y="1444"/>
                    </a:lnTo>
                    <a:lnTo>
                      <a:pt x="2675" y="1484"/>
                    </a:lnTo>
                    <a:lnTo>
                      <a:pt x="2648" y="1527"/>
                    </a:lnTo>
                    <a:lnTo>
                      <a:pt x="2627" y="1574"/>
                    </a:lnTo>
                    <a:lnTo>
                      <a:pt x="2610" y="1625"/>
                    </a:lnTo>
                    <a:lnTo>
                      <a:pt x="2601" y="1676"/>
                    </a:lnTo>
                    <a:lnTo>
                      <a:pt x="2598" y="1731"/>
                    </a:lnTo>
                    <a:lnTo>
                      <a:pt x="2601" y="1785"/>
                    </a:lnTo>
                    <a:lnTo>
                      <a:pt x="2610" y="1838"/>
                    </a:lnTo>
                    <a:lnTo>
                      <a:pt x="2627" y="1888"/>
                    </a:lnTo>
                    <a:lnTo>
                      <a:pt x="2648" y="1935"/>
                    </a:lnTo>
                    <a:lnTo>
                      <a:pt x="2675" y="1979"/>
                    </a:lnTo>
                    <a:lnTo>
                      <a:pt x="2707" y="2019"/>
                    </a:lnTo>
                    <a:lnTo>
                      <a:pt x="2743" y="2055"/>
                    </a:lnTo>
                    <a:lnTo>
                      <a:pt x="2783" y="2086"/>
                    </a:lnTo>
                    <a:lnTo>
                      <a:pt x="2827" y="2114"/>
                    </a:lnTo>
                    <a:lnTo>
                      <a:pt x="2874" y="2134"/>
                    </a:lnTo>
                    <a:lnTo>
                      <a:pt x="2924" y="2150"/>
                    </a:lnTo>
                    <a:lnTo>
                      <a:pt x="2976" y="2161"/>
                    </a:lnTo>
                    <a:lnTo>
                      <a:pt x="3031" y="2164"/>
                    </a:lnTo>
                    <a:lnTo>
                      <a:pt x="3085" y="2161"/>
                    </a:lnTo>
                    <a:lnTo>
                      <a:pt x="3137" y="2150"/>
                    </a:lnTo>
                    <a:lnTo>
                      <a:pt x="3188" y="2134"/>
                    </a:lnTo>
                    <a:lnTo>
                      <a:pt x="3235" y="2114"/>
                    </a:lnTo>
                    <a:lnTo>
                      <a:pt x="3278" y="2086"/>
                    </a:lnTo>
                    <a:lnTo>
                      <a:pt x="3318" y="2055"/>
                    </a:lnTo>
                    <a:lnTo>
                      <a:pt x="3355" y="2019"/>
                    </a:lnTo>
                    <a:lnTo>
                      <a:pt x="3386" y="1979"/>
                    </a:lnTo>
                    <a:lnTo>
                      <a:pt x="3413" y="1935"/>
                    </a:lnTo>
                    <a:lnTo>
                      <a:pt x="3434" y="1888"/>
                    </a:lnTo>
                    <a:lnTo>
                      <a:pt x="3450" y="1838"/>
                    </a:lnTo>
                    <a:lnTo>
                      <a:pt x="3460" y="1785"/>
                    </a:lnTo>
                    <a:lnTo>
                      <a:pt x="3464" y="1731"/>
                    </a:lnTo>
                    <a:lnTo>
                      <a:pt x="3460" y="1676"/>
                    </a:lnTo>
                    <a:lnTo>
                      <a:pt x="3450" y="1625"/>
                    </a:lnTo>
                    <a:lnTo>
                      <a:pt x="3434" y="1574"/>
                    </a:lnTo>
                    <a:lnTo>
                      <a:pt x="3413" y="1527"/>
                    </a:lnTo>
                    <a:lnTo>
                      <a:pt x="3386" y="1484"/>
                    </a:lnTo>
                    <a:lnTo>
                      <a:pt x="3355" y="1444"/>
                    </a:lnTo>
                    <a:lnTo>
                      <a:pt x="3318" y="1407"/>
                    </a:lnTo>
                    <a:lnTo>
                      <a:pt x="3278" y="1375"/>
                    </a:lnTo>
                    <a:lnTo>
                      <a:pt x="3235" y="1349"/>
                    </a:lnTo>
                    <a:lnTo>
                      <a:pt x="3188" y="1327"/>
                    </a:lnTo>
                    <a:lnTo>
                      <a:pt x="3137" y="1311"/>
                    </a:lnTo>
                    <a:lnTo>
                      <a:pt x="3085" y="1302"/>
                    </a:lnTo>
                    <a:lnTo>
                      <a:pt x="3031" y="1298"/>
                    </a:lnTo>
                    <a:close/>
                    <a:moveTo>
                      <a:pt x="1010" y="1298"/>
                    </a:moveTo>
                    <a:lnTo>
                      <a:pt x="955" y="1302"/>
                    </a:lnTo>
                    <a:lnTo>
                      <a:pt x="904" y="1311"/>
                    </a:lnTo>
                    <a:lnTo>
                      <a:pt x="853" y="1327"/>
                    </a:lnTo>
                    <a:lnTo>
                      <a:pt x="806" y="1349"/>
                    </a:lnTo>
                    <a:lnTo>
                      <a:pt x="763" y="1375"/>
                    </a:lnTo>
                    <a:lnTo>
                      <a:pt x="723" y="1407"/>
                    </a:lnTo>
                    <a:lnTo>
                      <a:pt x="686" y="1444"/>
                    </a:lnTo>
                    <a:lnTo>
                      <a:pt x="655" y="1484"/>
                    </a:lnTo>
                    <a:lnTo>
                      <a:pt x="628" y="1527"/>
                    </a:lnTo>
                    <a:lnTo>
                      <a:pt x="606" y="1574"/>
                    </a:lnTo>
                    <a:lnTo>
                      <a:pt x="590" y="1625"/>
                    </a:lnTo>
                    <a:lnTo>
                      <a:pt x="581" y="1676"/>
                    </a:lnTo>
                    <a:lnTo>
                      <a:pt x="577" y="1731"/>
                    </a:lnTo>
                    <a:lnTo>
                      <a:pt x="581" y="1785"/>
                    </a:lnTo>
                    <a:lnTo>
                      <a:pt x="590" y="1838"/>
                    </a:lnTo>
                    <a:lnTo>
                      <a:pt x="606" y="1888"/>
                    </a:lnTo>
                    <a:lnTo>
                      <a:pt x="628" y="1935"/>
                    </a:lnTo>
                    <a:lnTo>
                      <a:pt x="655" y="1979"/>
                    </a:lnTo>
                    <a:lnTo>
                      <a:pt x="686" y="2019"/>
                    </a:lnTo>
                    <a:lnTo>
                      <a:pt x="723" y="2055"/>
                    </a:lnTo>
                    <a:lnTo>
                      <a:pt x="763" y="2086"/>
                    </a:lnTo>
                    <a:lnTo>
                      <a:pt x="806" y="2114"/>
                    </a:lnTo>
                    <a:lnTo>
                      <a:pt x="853" y="2134"/>
                    </a:lnTo>
                    <a:lnTo>
                      <a:pt x="904" y="2150"/>
                    </a:lnTo>
                    <a:lnTo>
                      <a:pt x="955" y="2161"/>
                    </a:lnTo>
                    <a:lnTo>
                      <a:pt x="1010" y="2164"/>
                    </a:lnTo>
                    <a:lnTo>
                      <a:pt x="1064" y="2161"/>
                    </a:lnTo>
                    <a:lnTo>
                      <a:pt x="1117" y="2150"/>
                    </a:lnTo>
                    <a:lnTo>
                      <a:pt x="1167" y="2134"/>
                    </a:lnTo>
                    <a:lnTo>
                      <a:pt x="1214" y="2114"/>
                    </a:lnTo>
                    <a:lnTo>
                      <a:pt x="1258" y="2086"/>
                    </a:lnTo>
                    <a:lnTo>
                      <a:pt x="1298" y="2055"/>
                    </a:lnTo>
                    <a:lnTo>
                      <a:pt x="1334" y="2019"/>
                    </a:lnTo>
                    <a:lnTo>
                      <a:pt x="1365" y="1979"/>
                    </a:lnTo>
                    <a:lnTo>
                      <a:pt x="1393" y="1935"/>
                    </a:lnTo>
                    <a:lnTo>
                      <a:pt x="1415" y="1888"/>
                    </a:lnTo>
                    <a:lnTo>
                      <a:pt x="1430" y="1838"/>
                    </a:lnTo>
                    <a:lnTo>
                      <a:pt x="1440" y="1785"/>
                    </a:lnTo>
                    <a:lnTo>
                      <a:pt x="1443" y="1731"/>
                    </a:lnTo>
                    <a:lnTo>
                      <a:pt x="1440" y="1676"/>
                    </a:lnTo>
                    <a:lnTo>
                      <a:pt x="1430" y="1625"/>
                    </a:lnTo>
                    <a:lnTo>
                      <a:pt x="1415" y="1574"/>
                    </a:lnTo>
                    <a:lnTo>
                      <a:pt x="1393" y="1527"/>
                    </a:lnTo>
                    <a:lnTo>
                      <a:pt x="1365" y="1484"/>
                    </a:lnTo>
                    <a:lnTo>
                      <a:pt x="1334" y="1444"/>
                    </a:lnTo>
                    <a:lnTo>
                      <a:pt x="1298" y="1407"/>
                    </a:lnTo>
                    <a:lnTo>
                      <a:pt x="1258" y="1375"/>
                    </a:lnTo>
                    <a:lnTo>
                      <a:pt x="1214" y="1349"/>
                    </a:lnTo>
                    <a:lnTo>
                      <a:pt x="1167" y="1327"/>
                    </a:lnTo>
                    <a:lnTo>
                      <a:pt x="1117" y="1311"/>
                    </a:lnTo>
                    <a:lnTo>
                      <a:pt x="1064" y="1302"/>
                    </a:lnTo>
                    <a:lnTo>
                      <a:pt x="1010" y="1298"/>
                    </a:lnTo>
                    <a:close/>
                    <a:moveTo>
                      <a:pt x="2021" y="288"/>
                    </a:moveTo>
                    <a:lnTo>
                      <a:pt x="1966" y="292"/>
                    </a:lnTo>
                    <a:lnTo>
                      <a:pt x="1914" y="301"/>
                    </a:lnTo>
                    <a:lnTo>
                      <a:pt x="1864" y="317"/>
                    </a:lnTo>
                    <a:lnTo>
                      <a:pt x="1817" y="339"/>
                    </a:lnTo>
                    <a:lnTo>
                      <a:pt x="1773" y="366"/>
                    </a:lnTo>
                    <a:lnTo>
                      <a:pt x="1733" y="397"/>
                    </a:lnTo>
                    <a:lnTo>
                      <a:pt x="1696" y="434"/>
                    </a:lnTo>
                    <a:lnTo>
                      <a:pt x="1665" y="474"/>
                    </a:lnTo>
                    <a:lnTo>
                      <a:pt x="1638" y="517"/>
                    </a:lnTo>
                    <a:lnTo>
                      <a:pt x="1616" y="564"/>
                    </a:lnTo>
                    <a:lnTo>
                      <a:pt x="1600" y="615"/>
                    </a:lnTo>
                    <a:lnTo>
                      <a:pt x="1591" y="666"/>
                    </a:lnTo>
                    <a:lnTo>
                      <a:pt x="1588" y="721"/>
                    </a:lnTo>
                    <a:lnTo>
                      <a:pt x="1591" y="775"/>
                    </a:lnTo>
                    <a:lnTo>
                      <a:pt x="1600" y="828"/>
                    </a:lnTo>
                    <a:lnTo>
                      <a:pt x="1616" y="878"/>
                    </a:lnTo>
                    <a:lnTo>
                      <a:pt x="1638" y="925"/>
                    </a:lnTo>
                    <a:lnTo>
                      <a:pt x="1665" y="969"/>
                    </a:lnTo>
                    <a:lnTo>
                      <a:pt x="1696" y="1009"/>
                    </a:lnTo>
                    <a:lnTo>
                      <a:pt x="1733" y="1045"/>
                    </a:lnTo>
                    <a:lnTo>
                      <a:pt x="1773" y="1076"/>
                    </a:lnTo>
                    <a:lnTo>
                      <a:pt x="1817" y="1104"/>
                    </a:lnTo>
                    <a:lnTo>
                      <a:pt x="1864" y="1124"/>
                    </a:lnTo>
                    <a:lnTo>
                      <a:pt x="1914" y="1140"/>
                    </a:lnTo>
                    <a:lnTo>
                      <a:pt x="1966" y="1151"/>
                    </a:lnTo>
                    <a:lnTo>
                      <a:pt x="2021" y="1154"/>
                    </a:lnTo>
                    <a:lnTo>
                      <a:pt x="2074" y="1151"/>
                    </a:lnTo>
                    <a:lnTo>
                      <a:pt x="2127" y="1140"/>
                    </a:lnTo>
                    <a:lnTo>
                      <a:pt x="2178" y="1124"/>
                    </a:lnTo>
                    <a:lnTo>
                      <a:pt x="2224" y="1104"/>
                    </a:lnTo>
                    <a:lnTo>
                      <a:pt x="2268" y="1076"/>
                    </a:lnTo>
                    <a:lnTo>
                      <a:pt x="2308" y="1045"/>
                    </a:lnTo>
                    <a:lnTo>
                      <a:pt x="2345" y="1009"/>
                    </a:lnTo>
                    <a:lnTo>
                      <a:pt x="2376" y="969"/>
                    </a:lnTo>
                    <a:lnTo>
                      <a:pt x="2403" y="925"/>
                    </a:lnTo>
                    <a:lnTo>
                      <a:pt x="2424" y="878"/>
                    </a:lnTo>
                    <a:lnTo>
                      <a:pt x="2440" y="828"/>
                    </a:lnTo>
                    <a:lnTo>
                      <a:pt x="2450" y="775"/>
                    </a:lnTo>
                    <a:lnTo>
                      <a:pt x="2454" y="721"/>
                    </a:lnTo>
                    <a:lnTo>
                      <a:pt x="2450" y="666"/>
                    </a:lnTo>
                    <a:lnTo>
                      <a:pt x="2440" y="615"/>
                    </a:lnTo>
                    <a:lnTo>
                      <a:pt x="2424" y="564"/>
                    </a:lnTo>
                    <a:lnTo>
                      <a:pt x="2403" y="517"/>
                    </a:lnTo>
                    <a:lnTo>
                      <a:pt x="2376" y="474"/>
                    </a:lnTo>
                    <a:lnTo>
                      <a:pt x="2345" y="434"/>
                    </a:lnTo>
                    <a:lnTo>
                      <a:pt x="2308" y="397"/>
                    </a:lnTo>
                    <a:lnTo>
                      <a:pt x="2268" y="366"/>
                    </a:lnTo>
                    <a:lnTo>
                      <a:pt x="2224" y="339"/>
                    </a:lnTo>
                    <a:lnTo>
                      <a:pt x="2178" y="317"/>
                    </a:lnTo>
                    <a:lnTo>
                      <a:pt x="2127" y="301"/>
                    </a:lnTo>
                    <a:lnTo>
                      <a:pt x="2074" y="292"/>
                    </a:lnTo>
                    <a:lnTo>
                      <a:pt x="2021" y="288"/>
                    </a:lnTo>
                    <a:close/>
                    <a:moveTo>
                      <a:pt x="2021" y="0"/>
                    </a:moveTo>
                    <a:lnTo>
                      <a:pt x="2131" y="3"/>
                    </a:lnTo>
                    <a:lnTo>
                      <a:pt x="2238" y="13"/>
                    </a:lnTo>
                    <a:lnTo>
                      <a:pt x="2344" y="29"/>
                    </a:lnTo>
                    <a:lnTo>
                      <a:pt x="2447" y="52"/>
                    </a:lnTo>
                    <a:lnTo>
                      <a:pt x="2547" y="81"/>
                    </a:lnTo>
                    <a:lnTo>
                      <a:pt x="2646" y="116"/>
                    </a:lnTo>
                    <a:lnTo>
                      <a:pt x="2742" y="157"/>
                    </a:lnTo>
                    <a:lnTo>
                      <a:pt x="2835" y="202"/>
                    </a:lnTo>
                    <a:lnTo>
                      <a:pt x="2924" y="254"/>
                    </a:lnTo>
                    <a:lnTo>
                      <a:pt x="3010" y="310"/>
                    </a:lnTo>
                    <a:lnTo>
                      <a:pt x="3093" y="371"/>
                    </a:lnTo>
                    <a:lnTo>
                      <a:pt x="3171" y="436"/>
                    </a:lnTo>
                    <a:lnTo>
                      <a:pt x="3245" y="507"/>
                    </a:lnTo>
                    <a:lnTo>
                      <a:pt x="3315" y="581"/>
                    </a:lnTo>
                    <a:lnTo>
                      <a:pt x="3381" y="659"/>
                    </a:lnTo>
                    <a:lnTo>
                      <a:pt x="3442" y="742"/>
                    </a:lnTo>
                    <a:lnTo>
                      <a:pt x="3498" y="828"/>
                    </a:lnTo>
                    <a:lnTo>
                      <a:pt x="3550" y="917"/>
                    </a:lnTo>
                    <a:lnTo>
                      <a:pt x="3596" y="1010"/>
                    </a:lnTo>
                    <a:lnTo>
                      <a:pt x="3636" y="1105"/>
                    </a:lnTo>
                    <a:lnTo>
                      <a:pt x="3670" y="1203"/>
                    </a:lnTo>
                    <a:lnTo>
                      <a:pt x="3700" y="1304"/>
                    </a:lnTo>
                    <a:lnTo>
                      <a:pt x="3723" y="1408"/>
                    </a:lnTo>
                    <a:lnTo>
                      <a:pt x="3739" y="1514"/>
                    </a:lnTo>
                    <a:lnTo>
                      <a:pt x="3749" y="1621"/>
                    </a:lnTo>
                    <a:lnTo>
                      <a:pt x="3753" y="1731"/>
                    </a:lnTo>
                    <a:lnTo>
                      <a:pt x="3749" y="1840"/>
                    </a:lnTo>
                    <a:lnTo>
                      <a:pt x="3739" y="1949"/>
                    </a:lnTo>
                    <a:lnTo>
                      <a:pt x="3723" y="2054"/>
                    </a:lnTo>
                    <a:lnTo>
                      <a:pt x="3700" y="2157"/>
                    </a:lnTo>
                    <a:lnTo>
                      <a:pt x="3670" y="2258"/>
                    </a:lnTo>
                    <a:lnTo>
                      <a:pt x="3636" y="2357"/>
                    </a:lnTo>
                    <a:lnTo>
                      <a:pt x="3596" y="2453"/>
                    </a:lnTo>
                    <a:lnTo>
                      <a:pt x="3550" y="2546"/>
                    </a:lnTo>
                    <a:lnTo>
                      <a:pt x="3498" y="2635"/>
                    </a:lnTo>
                    <a:lnTo>
                      <a:pt x="3442" y="2721"/>
                    </a:lnTo>
                    <a:lnTo>
                      <a:pt x="3381" y="2803"/>
                    </a:lnTo>
                    <a:lnTo>
                      <a:pt x="3315" y="2881"/>
                    </a:lnTo>
                    <a:lnTo>
                      <a:pt x="3245" y="2956"/>
                    </a:lnTo>
                    <a:lnTo>
                      <a:pt x="3171" y="3025"/>
                    </a:lnTo>
                    <a:lnTo>
                      <a:pt x="3093" y="3092"/>
                    </a:lnTo>
                    <a:lnTo>
                      <a:pt x="3010" y="3153"/>
                    </a:lnTo>
                    <a:lnTo>
                      <a:pt x="2924" y="3209"/>
                    </a:lnTo>
                    <a:lnTo>
                      <a:pt x="2835" y="3260"/>
                    </a:lnTo>
                    <a:lnTo>
                      <a:pt x="2742" y="3306"/>
                    </a:lnTo>
                    <a:lnTo>
                      <a:pt x="2646" y="3346"/>
                    </a:lnTo>
                    <a:lnTo>
                      <a:pt x="2547" y="3381"/>
                    </a:lnTo>
                    <a:lnTo>
                      <a:pt x="2447" y="3410"/>
                    </a:lnTo>
                    <a:lnTo>
                      <a:pt x="2344" y="3432"/>
                    </a:lnTo>
                    <a:lnTo>
                      <a:pt x="2238" y="3449"/>
                    </a:lnTo>
                    <a:lnTo>
                      <a:pt x="2131" y="3460"/>
                    </a:lnTo>
                    <a:lnTo>
                      <a:pt x="2021" y="3463"/>
                    </a:lnTo>
                    <a:lnTo>
                      <a:pt x="0" y="3463"/>
                    </a:lnTo>
                    <a:lnTo>
                      <a:pt x="0" y="3174"/>
                    </a:lnTo>
                    <a:lnTo>
                      <a:pt x="1064" y="3174"/>
                    </a:lnTo>
                    <a:lnTo>
                      <a:pt x="978" y="3114"/>
                    </a:lnTo>
                    <a:lnTo>
                      <a:pt x="897" y="3047"/>
                    </a:lnTo>
                    <a:lnTo>
                      <a:pt x="819" y="2977"/>
                    </a:lnTo>
                    <a:lnTo>
                      <a:pt x="746" y="2903"/>
                    </a:lnTo>
                    <a:lnTo>
                      <a:pt x="677" y="2824"/>
                    </a:lnTo>
                    <a:lnTo>
                      <a:pt x="614" y="2740"/>
                    </a:lnTo>
                    <a:lnTo>
                      <a:pt x="554" y="2653"/>
                    </a:lnTo>
                    <a:lnTo>
                      <a:pt x="502" y="2563"/>
                    </a:lnTo>
                    <a:lnTo>
                      <a:pt x="454" y="2468"/>
                    </a:lnTo>
                    <a:lnTo>
                      <a:pt x="411" y="2370"/>
                    </a:lnTo>
                    <a:lnTo>
                      <a:pt x="375" y="2271"/>
                    </a:lnTo>
                    <a:lnTo>
                      <a:pt x="344" y="2168"/>
                    </a:lnTo>
                    <a:lnTo>
                      <a:pt x="321" y="2061"/>
                    </a:lnTo>
                    <a:lnTo>
                      <a:pt x="302" y="1954"/>
                    </a:lnTo>
                    <a:lnTo>
                      <a:pt x="292" y="1844"/>
                    </a:lnTo>
                    <a:lnTo>
                      <a:pt x="289" y="1731"/>
                    </a:lnTo>
                    <a:lnTo>
                      <a:pt x="292" y="1621"/>
                    </a:lnTo>
                    <a:lnTo>
                      <a:pt x="302" y="1514"/>
                    </a:lnTo>
                    <a:lnTo>
                      <a:pt x="318" y="1408"/>
                    </a:lnTo>
                    <a:lnTo>
                      <a:pt x="341" y="1304"/>
                    </a:lnTo>
                    <a:lnTo>
                      <a:pt x="370" y="1203"/>
                    </a:lnTo>
                    <a:lnTo>
                      <a:pt x="405" y="1105"/>
                    </a:lnTo>
                    <a:lnTo>
                      <a:pt x="446" y="1010"/>
                    </a:lnTo>
                    <a:lnTo>
                      <a:pt x="491" y="917"/>
                    </a:lnTo>
                    <a:lnTo>
                      <a:pt x="543" y="828"/>
                    </a:lnTo>
                    <a:lnTo>
                      <a:pt x="599" y="742"/>
                    </a:lnTo>
                    <a:lnTo>
                      <a:pt x="660" y="659"/>
                    </a:lnTo>
                    <a:lnTo>
                      <a:pt x="725" y="581"/>
                    </a:lnTo>
                    <a:lnTo>
                      <a:pt x="796" y="507"/>
                    </a:lnTo>
                    <a:lnTo>
                      <a:pt x="871" y="436"/>
                    </a:lnTo>
                    <a:lnTo>
                      <a:pt x="948" y="371"/>
                    </a:lnTo>
                    <a:lnTo>
                      <a:pt x="1031" y="310"/>
                    </a:lnTo>
                    <a:lnTo>
                      <a:pt x="1117" y="254"/>
                    </a:lnTo>
                    <a:lnTo>
                      <a:pt x="1206" y="202"/>
                    </a:lnTo>
                    <a:lnTo>
                      <a:pt x="1299" y="157"/>
                    </a:lnTo>
                    <a:lnTo>
                      <a:pt x="1394" y="116"/>
                    </a:lnTo>
                    <a:lnTo>
                      <a:pt x="1493" y="81"/>
                    </a:lnTo>
                    <a:lnTo>
                      <a:pt x="1594" y="52"/>
                    </a:lnTo>
                    <a:lnTo>
                      <a:pt x="1698" y="29"/>
                    </a:lnTo>
                    <a:lnTo>
                      <a:pt x="1803" y="13"/>
                    </a:lnTo>
                    <a:lnTo>
                      <a:pt x="1911" y="3"/>
                    </a:lnTo>
                    <a:lnTo>
                      <a:pt x="2021"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0286" y="1669003"/>
              <a:ext cx="6095497" cy="4004741"/>
            </a:xfrm>
            <a:prstGeom prst="rect">
              <a:avLst/>
            </a:prstGeom>
          </p:spPr>
        </p:pic>
      </p:grpSp>
    </p:spTree>
    <p:extLst>
      <p:ext uri="{BB962C8B-B14F-4D97-AF65-F5344CB8AC3E}">
        <p14:creationId xmlns:p14="http://schemas.microsoft.com/office/powerpoint/2010/main" val="36012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6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0" y="3358422"/>
            <a:ext cx="1777153" cy="12149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2000" y="381000"/>
            <a:ext cx="97536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solidFill>
                  <a:srgbClr val="FFFFFF"/>
                </a:solidFill>
                <a:latin typeface="Arial Black"/>
                <a:cs typeface="Arial Black"/>
              </a:rPr>
              <a:t>budgeting</a:t>
            </a:r>
          </a:p>
        </p:txBody>
      </p:sp>
      <p:sp>
        <p:nvSpPr>
          <p:cNvPr id="12" name="TextBox 11"/>
          <p:cNvSpPr txBox="1"/>
          <p:nvPr/>
        </p:nvSpPr>
        <p:spPr>
          <a:xfrm>
            <a:off x="457200" y="162580"/>
            <a:ext cx="3048000" cy="523220"/>
          </a:xfrm>
          <a:prstGeom prst="rect">
            <a:avLst/>
          </a:prstGeom>
          <a:noFill/>
        </p:spPr>
        <p:txBody>
          <a:bodyPr wrap="square" rtlCol="0">
            <a:spAutoFit/>
          </a:bodyPr>
          <a:lstStyle/>
          <a:p>
            <a:r>
              <a:rPr lang="en-US" sz="2800" dirty="0" smtClean="0">
                <a:solidFill>
                  <a:srgbClr val="FFFFFF"/>
                </a:solidFill>
                <a:latin typeface="Arial"/>
                <a:cs typeface="Arial"/>
              </a:rPr>
              <a:t>benefits of</a:t>
            </a:r>
            <a:endParaRPr lang="en-US" sz="2800" kern="1200" dirty="0">
              <a:solidFill>
                <a:srgbClr val="FFFFFF"/>
              </a:solidFill>
              <a:latin typeface="Arial"/>
              <a:cs typeface="Arial"/>
            </a:endParaRPr>
          </a:p>
        </p:txBody>
      </p:sp>
      <p:grpSp>
        <p:nvGrpSpPr>
          <p:cNvPr id="4" name="Group 3"/>
          <p:cNvGrpSpPr/>
          <p:nvPr/>
        </p:nvGrpSpPr>
        <p:grpSpPr>
          <a:xfrm>
            <a:off x="0" y="2209800"/>
            <a:ext cx="6172200" cy="489878"/>
            <a:chOff x="2971800" y="2209800"/>
            <a:chExt cx="6172200" cy="489878"/>
          </a:xfrm>
        </p:grpSpPr>
        <p:sp>
          <p:nvSpPr>
            <p:cNvPr id="22" name="Rectangle 21"/>
            <p:cNvSpPr/>
            <p:nvPr/>
          </p:nvSpPr>
          <p:spPr>
            <a:xfrm>
              <a:off x="2971800" y="2308383"/>
              <a:ext cx="61722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Content Placeholder 3"/>
            <p:cNvSpPr txBox="1">
              <a:spLocks/>
            </p:cNvSpPr>
            <p:nvPr/>
          </p:nvSpPr>
          <p:spPr>
            <a:xfrm>
              <a:off x="3124200" y="2209800"/>
              <a:ext cx="4419600" cy="489878"/>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00"/>
                </a:lnSpc>
                <a:spcBef>
                  <a:spcPts val="600"/>
                </a:spcBef>
                <a:spcAft>
                  <a:spcPts val="600"/>
                </a:spcAft>
                <a:buSzPct val="125000"/>
              </a:pPr>
              <a:r>
                <a:rPr lang="en-US" sz="2000" dirty="0" smtClean="0">
                  <a:solidFill>
                    <a:srgbClr val="FFFFFF"/>
                  </a:solidFill>
                  <a:latin typeface="Arial"/>
                  <a:cs typeface="Arial"/>
                </a:rPr>
                <a:t>	Better </a:t>
              </a:r>
              <a:r>
                <a:rPr lang="en-US" sz="2000" dirty="0">
                  <a:solidFill>
                    <a:srgbClr val="FFFFFF"/>
                  </a:solidFill>
                  <a:latin typeface="Arial"/>
                  <a:cs typeface="Arial"/>
                </a:rPr>
                <a:t>control of your finances</a:t>
              </a:r>
            </a:p>
          </p:txBody>
        </p:sp>
      </p:grpSp>
      <p:grpSp>
        <p:nvGrpSpPr>
          <p:cNvPr id="25" name="Group 24"/>
          <p:cNvGrpSpPr/>
          <p:nvPr/>
        </p:nvGrpSpPr>
        <p:grpSpPr>
          <a:xfrm>
            <a:off x="0" y="2785348"/>
            <a:ext cx="6172200" cy="489878"/>
            <a:chOff x="2971800" y="2209800"/>
            <a:chExt cx="6172200" cy="489878"/>
          </a:xfrm>
        </p:grpSpPr>
        <p:sp>
          <p:nvSpPr>
            <p:cNvPr id="26" name="Rectangle 25"/>
            <p:cNvSpPr/>
            <p:nvPr/>
          </p:nvSpPr>
          <p:spPr>
            <a:xfrm>
              <a:off x="2971800" y="2308383"/>
              <a:ext cx="61722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Content Placeholder 3"/>
            <p:cNvSpPr txBox="1">
              <a:spLocks/>
            </p:cNvSpPr>
            <p:nvPr/>
          </p:nvSpPr>
          <p:spPr>
            <a:xfrm>
              <a:off x="3124200" y="2209800"/>
              <a:ext cx="5486400" cy="489878"/>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00"/>
                </a:lnSpc>
                <a:spcBef>
                  <a:spcPts val="600"/>
                </a:spcBef>
                <a:spcAft>
                  <a:spcPts val="600"/>
                </a:spcAft>
                <a:buSzPct val="125000"/>
              </a:pPr>
              <a:r>
                <a:rPr lang="en-US" sz="2000" dirty="0" smtClean="0">
                  <a:solidFill>
                    <a:srgbClr val="FFFFFF"/>
                  </a:solidFill>
                  <a:latin typeface="Arial"/>
                  <a:cs typeface="Arial"/>
                </a:rPr>
                <a:t>	More </a:t>
              </a:r>
              <a:r>
                <a:rPr lang="en-US" sz="2000" dirty="0">
                  <a:solidFill>
                    <a:srgbClr val="FFFFFF"/>
                  </a:solidFill>
                  <a:latin typeface="Arial"/>
                  <a:cs typeface="Arial"/>
                </a:rPr>
                <a:t>money to do what you enjoy</a:t>
              </a:r>
            </a:p>
          </p:txBody>
        </p:sp>
      </p:grpSp>
      <p:grpSp>
        <p:nvGrpSpPr>
          <p:cNvPr id="28" name="Group 27"/>
          <p:cNvGrpSpPr/>
          <p:nvPr/>
        </p:nvGrpSpPr>
        <p:grpSpPr>
          <a:xfrm>
            <a:off x="0" y="3360896"/>
            <a:ext cx="6172200" cy="489878"/>
            <a:chOff x="2971800" y="2209800"/>
            <a:chExt cx="6172200" cy="489878"/>
          </a:xfrm>
        </p:grpSpPr>
        <p:sp>
          <p:nvSpPr>
            <p:cNvPr id="29" name="Rectangle 28"/>
            <p:cNvSpPr/>
            <p:nvPr/>
          </p:nvSpPr>
          <p:spPr>
            <a:xfrm>
              <a:off x="2971800" y="2308383"/>
              <a:ext cx="61722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Content Placeholder 3"/>
            <p:cNvSpPr txBox="1">
              <a:spLocks/>
            </p:cNvSpPr>
            <p:nvPr/>
          </p:nvSpPr>
          <p:spPr>
            <a:xfrm>
              <a:off x="3124200" y="2209800"/>
              <a:ext cx="5486400" cy="489878"/>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00"/>
                </a:lnSpc>
                <a:spcBef>
                  <a:spcPts val="600"/>
                </a:spcBef>
                <a:spcAft>
                  <a:spcPts val="600"/>
                </a:spcAft>
                <a:buSzPct val="125000"/>
              </a:pPr>
              <a:r>
                <a:rPr lang="en-US" sz="2000" dirty="0" smtClean="0">
                  <a:solidFill>
                    <a:srgbClr val="FFFFFF"/>
                  </a:solidFill>
                  <a:latin typeface="Arial"/>
                  <a:cs typeface="Arial"/>
                </a:rPr>
                <a:t>	Protect and </a:t>
              </a:r>
              <a:r>
                <a:rPr lang="en-US" sz="2000" dirty="0">
                  <a:solidFill>
                    <a:srgbClr val="FFFFFF"/>
                  </a:solidFill>
                  <a:latin typeface="Arial"/>
                  <a:cs typeface="Arial"/>
                </a:rPr>
                <a:t>improve your credit </a:t>
              </a:r>
              <a:r>
                <a:rPr lang="en-US" sz="2000" dirty="0" smtClean="0">
                  <a:solidFill>
                    <a:srgbClr val="FFFFFF"/>
                  </a:solidFill>
                  <a:latin typeface="Arial"/>
                  <a:cs typeface="Arial"/>
                </a:rPr>
                <a:t>ratings</a:t>
              </a:r>
              <a:endParaRPr lang="en-US" sz="2000" dirty="0">
                <a:solidFill>
                  <a:srgbClr val="FFFFFF"/>
                </a:solidFill>
                <a:latin typeface="Arial"/>
                <a:cs typeface="Arial"/>
              </a:endParaRPr>
            </a:p>
          </p:txBody>
        </p:sp>
      </p:grpSp>
      <p:grpSp>
        <p:nvGrpSpPr>
          <p:cNvPr id="31" name="Group 30"/>
          <p:cNvGrpSpPr/>
          <p:nvPr/>
        </p:nvGrpSpPr>
        <p:grpSpPr>
          <a:xfrm>
            <a:off x="0" y="3967136"/>
            <a:ext cx="6172200" cy="489878"/>
            <a:chOff x="2971800" y="2209800"/>
            <a:chExt cx="6172200" cy="489878"/>
          </a:xfrm>
        </p:grpSpPr>
        <p:sp>
          <p:nvSpPr>
            <p:cNvPr id="32" name="Rectangle 31"/>
            <p:cNvSpPr/>
            <p:nvPr/>
          </p:nvSpPr>
          <p:spPr>
            <a:xfrm>
              <a:off x="2971800" y="2308383"/>
              <a:ext cx="61722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Content Placeholder 3"/>
            <p:cNvSpPr txBox="1">
              <a:spLocks/>
            </p:cNvSpPr>
            <p:nvPr/>
          </p:nvSpPr>
          <p:spPr>
            <a:xfrm>
              <a:off x="3124200" y="2209800"/>
              <a:ext cx="5486400" cy="489878"/>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00"/>
                </a:lnSpc>
                <a:spcBef>
                  <a:spcPts val="600"/>
                </a:spcBef>
                <a:spcAft>
                  <a:spcPts val="600"/>
                </a:spcAft>
                <a:buSzPct val="125000"/>
              </a:pPr>
              <a:r>
                <a:rPr lang="en-US" sz="2000" dirty="0" smtClean="0">
                  <a:solidFill>
                    <a:srgbClr val="FFFFFF"/>
                  </a:solidFill>
                  <a:latin typeface="Arial"/>
                  <a:cs typeface="Arial"/>
                </a:rPr>
                <a:t>	Be </a:t>
              </a:r>
              <a:r>
                <a:rPr lang="en-US" sz="2000" dirty="0">
                  <a:solidFill>
                    <a:srgbClr val="FFFFFF"/>
                  </a:solidFill>
                  <a:latin typeface="Arial"/>
                  <a:cs typeface="Arial"/>
                </a:rPr>
                <a:t>more confident about your finances</a:t>
              </a:r>
            </a:p>
          </p:txBody>
        </p:sp>
      </p:grpSp>
      <p:grpSp>
        <p:nvGrpSpPr>
          <p:cNvPr id="34" name="Group 33"/>
          <p:cNvGrpSpPr/>
          <p:nvPr/>
        </p:nvGrpSpPr>
        <p:grpSpPr>
          <a:xfrm>
            <a:off x="0" y="4573376"/>
            <a:ext cx="6172200" cy="489878"/>
            <a:chOff x="2971800" y="2209800"/>
            <a:chExt cx="6172200" cy="489878"/>
          </a:xfrm>
        </p:grpSpPr>
        <p:sp>
          <p:nvSpPr>
            <p:cNvPr id="35" name="Rectangle 34"/>
            <p:cNvSpPr/>
            <p:nvPr/>
          </p:nvSpPr>
          <p:spPr>
            <a:xfrm>
              <a:off x="2971800" y="2308383"/>
              <a:ext cx="61722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Content Placeholder 3"/>
            <p:cNvSpPr txBox="1">
              <a:spLocks/>
            </p:cNvSpPr>
            <p:nvPr/>
          </p:nvSpPr>
          <p:spPr>
            <a:xfrm>
              <a:off x="3124200" y="2209800"/>
              <a:ext cx="5638800" cy="489878"/>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00"/>
                </a:lnSpc>
                <a:spcBef>
                  <a:spcPts val="600"/>
                </a:spcBef>
                <a:spcAft>
                  <a:spcPts val="600"/>
                </a:spcAft>
                <a:buSzPct val="125000"/>
              </a:pPr>
              <a:r>
                <a:rPr lang="en-US" sz="2000" dirty="0" smtClean="0">
                  <a:solidFill>
                    <a:srgbClr val="FFFFFF"/>
                  </a:solidFill>
                  <a:latin typeface="Arial"/>
                  <a:cs typeface="Arial"/>
                </a:rPr>
                <a:t>	Avoid </a:t>
              </a:r>
              <a:r>
                <a:rPr lang="en-US" sz="2000" dirty="0">
                  <a:solidFill>
                    <a:srgbClr val="FFFFFF"/>
                  </a:solidFill>
                  <a:latin typeface="Arial"/>
                  <a:cs typeface="Arial"/>
                </a:rPr>
                <a:t>overdraft charges </a:t>
              </a:r>
              <a:r>
                <a:rPr lang="en-US" sz="2000" dirty="0" smtClean="0">
                  <a:solidFill>
                    <a:srgbClr val="FFFFFF"/>
                  </a:solidFill>
                  <a:latin typeface="Arial"/>
                  <a:cs typeface="Arial"/>
                </a:rPr>
                <a:t>and </a:t>
              </a:r>
              <a:r>
                <a:rPr lang="en-US" sz="2000" dirty="0">
                  <a:solidFill>
                    <a:srgbClr val="FFFFFF"/>
                  </a:solidFill>
                  <a:latin typeface="Arial"/>
                  <a:cs typeface="Arial"/>
                </a:rPr>
                <a:t>late payments</a:t>
              </a:r>
            </a:p>
          </p:txBody>
        </p:sp>
      </p:grpSp>
      <p:grpSp>
        <p:nvGrpSpPr>
          <p:cNvPr id="37" name="Group 36"/>
          <p:cNvGrpSpPr/>
          <p:nvPr/>
        </p:nvGrpSpPr>
        <p:grpSpPr>
          <a:xfrm>
            <a:off x="0" y="5179614"/>
            <a:ext cx="6172200" cy="489878"/>
            <a:chOff x="2971800" y="2209800"/>
            <a:chExt cx="6172200" cy="489878"/>
          </a:xfrm>
        </p:grpSpPr>
        <p:sp>
          <p:nvSpPr>
            <p:cNvPr id="38" name="Rectangle 37"/>
            <p:cNvSpPr/>
            <p:nvPr/>
          </p:nvSpPr>
          <p:spPr>
            <a:xfrm>
              <a:off x="2971800" y="2308383"/>
              <a:ext cx="6172200" cy="360603"/>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Content Placeholder 3"/>
            <p:cNvSpPr txBox="1">
              <a:spLocks/>
            </p:cNvSpPr>
            <p:nvPr/>
          </p:nvSpPr>
          <p:spPr>
            <a:xfrm>
              <a:off x="3124200" y="2209800"/>
              <a:ext cx="4419600" cy="489878"/>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00"/>
                </a:lnSpc>
                <a:spcBef>
                  <a:spcPts val="600"/>
                </a:spcBef>
                <a:spcAft>
                  <a:spcPts val="600"/>
                </a:spcAft>
                <a:buSzPct val="125000"/>
              </a:pPr>
              <a:r>
                <a:rPr lang="en-US" sz="2000" dirty="0" smtClean="0">
                  <a:solidFill>
                    <a:srgbClr val="FFFFFF"/>
                  </a:solidFill>
                  <a:latin typeface="Arial"/>
                  <a:cs typeface="Arial"/>
                </a:rPr>
                <a:t>	Save </a:t>
              </a:r>
              <a:r>
                <a:rPr lang="en-US" sz="2000" dirty="0">
                  <a:solidFill>
                    <a:srgbClr val="FFFFFF"/>
                  </a:solidFill>
                  <a:latin typeface="Arial"/>
                  <a:cs typeface="Arial"/>
                </a:rPr>
                <a:t>to live the life you want</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074" y="3593098"/>
            <a:ext cx="1165005" cy="745603"/>
          </a:xfrm>
          <a:prstGeom prst="rect">
            <a:avLst/>
          </a:prstGeom>
        </p:spPr>
      </p:pic>
    </p:spTree>
    <p:extLst>
      <p:ext uri="{BB962C8B-B14F-4D97-AF65-F5344CB8AC3E}">
        <p14:creationId xmlns:p14="http://schemas.microsoft.com/office/powerpoint/2010/main" val="1868403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866"/>
          <a:stretch/>
        </p:blipFill>
        <p:spPr>
          <a:xfrm>
            <a:off x="0" y="-15655"/>
            <a:ext cx="9144000" cy="6249987"/>
          </a:xfrm>
          <a:prstGeom prst="rect">
            <a:avLst/>
          </a:prstGeom>
        </p:spPr>
      </p:pic>
      <p:sp>
        <p:nvSpPr>
          <p:cNvPr id="4" name="TextBox 3"/>
          <p:cNvSpPr txBox="1"/>
          <p:nvPr/>
        </p:nvSpPr>
        <p:spPr>
          <a:xfrm>
            <a:off x="685800" y="228600"/>
            <a:ext cx="9753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effectLst>
                  <a:outerShdw blurRad="50800" dist="38100" dir="5400000" algn="t" rotWithShape="0">
                    <a:srgbClr val="996633">
                      <a:alpha val="40000"/>
                    </a:srgbClr>
                  </a:outerShdw>
                </a:effectLst>
                <a:latin typeface="Arial Black"/>
                <a:cs typeface="Arial Black"/>
              </a:rPr>
              <a:t>spend</a:t>
            </a:r>
          </a:p>
        </p:txBody>
      </p:sp>
      <p:sp>
        <p:nvSpPr>
          <p:cNvPr id="5" name="TextBox 4"/>
          <p:cNvSpPr txBox="1"/>
          <p:nvPr/>
        </p:nvSpPr>
        <p:spPr>
          <a:xfrm>
            <a:off x="457200" y="162580"/>
            <a:ext cx="55626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Arial"/>
                <a:cs typeface="Arial"/>
              </a:rPr>
              <a:t>understanding how we</a:t>
            </a:r>
            <a:endParaRPr lang="en-US" sz="2800" kern="1200" dirty="0">
              <a:effectLst>
                <a:outerShdw blurRad="38100" dist="38100" dir="2700000" algn="tl">
                  <a:srgbClr val="000000">
                    <a:alpha val="43137"/>
                  </a:srgbClr>
                </a:outerShdw>
              </a:effectLst>
              <a:latin typeface="Arial"/>
              <a:cs typeface="Arial"/>
            </a:endParaRPr>
          </a:p>
        </p:txBody>
      </p:sp>
      <p:sp>
        <p:nvSpPr>
          <p:cNvPr id="7" name="Rectangle 6"/>
          <p:cNvSpPr/>
          <p:nvPr/>
        </p:nvSpPr>
        <p:spPr>
          <a:xfrm>
            <a:off x="0" y="4080971"/>
            <a:ext cx="43434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3528970"/>
            <a:ext cx="43434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2976969"/>
            <a:ext cx="43434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3"/>
          <p:cNvSpPr txBox="1">
            <a:spLocks/>
          </p:cNvSpPr>
          <p:nvPr/>
        </p:nvSpPr>
        <p:spPr>
          <a:xfrm>
            <a:off x="304800" y="2895600"/>
            <a:ext cx="4038600" cy="1592744"/>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00"/>
              </a:lnSpc>
              <a:spcBef>
                <a:spcPts val="600"/>
              </a:spcBef>
              <a:spcAft>
                <a:spcPts val="600"/>
              </a:spcAft>
              <a:buSzPct val="125000"/>
            </a:pPr>
            <a:r>
              <a:rPr lang="en-US" sz="2000" dirty="0" smtClean="0">
                <a:solidFill>
                  <a:srgbClr val="FFFFFF"/>
                </a:solidFill>
                <a:latin typeface="Arial"/>
                <a:cs typeface="Arial"/>
              </a:rPr>
              <a:t>Living </a:t>
            </a:r>
            <a:r>
              <a:rPr lang="en-US" sz="2000" b="1" i="1" dirty="0" smtClean="0">
                <a:solidFill>
                  <a:srgbClr val="FFFFFF"/>
                </a:solidFill>
                <a:latin typeface="Arial"/>
                <a:cs typeface="Arial"/>
              </a:rPr>
              <a:t>beyond</a:t>
            </a:r>
            <a:r>
              <a:rPr lang="en-US" sz="2000" dirty="0" smtClean="0">
                <a:solidFill>
                  <a:srgbClr val="FFFFFF"/>
                </a:solidFill>
                <a:latin typeface="Arial"/>
                <a:cs typeface="Arial"/>
              </a:rPr>
              <a:t> your means</a:t>
            </a:r>
            <a:endParaRPr lang="en-US" sz="1200" baseline="54000" dirty="0" smtClean="0">
              <a:solidFill>
                <a:srgbClr val="FFFFFF"/>
              </a:solidFill>
              <a:latin typeface="Arial"/>
              <a:cs typeface="Arial"/>
            </a:endParaRPr>
          </a:p>
          <a:p>
            <a:pPr>
              <a:lnSpc>
                <a:spcPts val="3100"/>
              </a:lnSpc>
              <a:spcBef>
                <a:spcPts val="600"/>
              </a:spcBef>
              <a:spcAft>
                <a:spcPts val="600"/>
              </a:spcAft>
              <a:buSzPct val="125000"/>
            </a:pPr>
            <a:r>
              <a:rPr lang="en-US" sz="2000" dirty="0">
                <a:solidFill>
                  <a:srgbClr val="FFFFFF"/>
                </a:solidFill>
                <a:latin typeface="Arial"/>
                <a:cs typeface="Arial"/>
              </a:rPr>
              <a:t>Living </a:t>
            </a:r>
            <a:r>
              <a:rPr lang="en-US" sz="2000" b="1" i="1" dirty="0" smtClean="0">
                <a:solidFill>
                  <a:srgbClr val="FFFFFF"/>
                </a:solidFill>
                <a:latin typeface="Arial"/>
                <a:cs typeface="Arial"/>
              </a:rPr>
              <a:t>at</a:t>
            </a:r>
            <a:r>
              <a:rPr lang="en-US" sz="2000" dirty="0" smtClean="0">
                <a:solidFill>
                  <a:srgbClr val="FFFFFF"/>
                </a:solidFill>
                <a:latin typeface="Arial"/>
                <a:cs typeface="Arial"/>
              </a:rPr>
              <a:t> </a:t>
            </a:r>
            <a:r>
              <a:rPr lang="en-US" sz="2000" dirty="0">
                <a:solidFill>
                  <a:srgbClr val="FFFFFF"/>
                </a:solidFill>
                <a:latin typeface="Arial"/>
                <a:cs typeface="Arial"/>
              </a:rPr>
              <a:t>your means</a:t>
            </a:r>
            <a:endParaRPr lang="en-US" sz="1200" baseline="54000" dirty="0">
              <a:solidFill>
                <a:srgbClr val="FFFFFF"/>
              </a:solidFill>
              <a:latin typeface="Arial"/>
              <a:cs typeface="Arial"/>
            </a:endParaRPr>
          </a:p>
          <a:p>
            <a:pPr>
              <a:lnSpc>
                <a:spcPts val="3100"/>
              </a:lnSpc>
              <a:spcBef>
                <a:spcPts val="600"/>
              </a:spcBef>
              <a:spcAft>
                <a:spcPts val="600"/>
              </a:spcAft>
              <a:buSzPct val="125000"/>
            </a:pPr>
            <a:r>
              <a:rPr lang="en-US" sz="2000" dirty="0">
                <a:solidFill>
                  <a:srgbClr val="FFFFFF"/>
                </a:solidFill>
                <a:latin typeface="Arial"/>
                <a:cs typeface="Arial"/>
              </a:rPr>
              <a:t>Living </a:t>
            </a:r>
            <a:r>
              <a:rPr lang="en-US" sz="2000" b="1" i="1" dirty="0" smtClean="0">
                <a:solidFill>
                  <a:srgbClr val="FFFFFF"/>
                </a:solidFill>
                <a:latin typeface="Arial"/>
                <a:cs typeface="Arial"/>
              </a:rPr>
              <a:t>beneath</a:t>
            </a:r>
            <a:r>
              <a:rPr lang="en-US" sz="2000" dirty="0" smtClean="0">
                <a:solidFill>
                  <a:srgbClr val="FFFFFF"/>
                </a:solidFill>
                <a:latin typeface="Arial"/>
                <a:cs typeface="Arial"/>
              </a:rPr>
              <a:t> </a:t>
            </a:r>
            <a:r>
              <a:rPr lang="en-US" sz="2000" dirty="0">
                <a:solidFill>
                  <a:srgbClr val="FFFFFF"/>
                </a:solidFill>
                <a:latin typeface="Arial"/>
                <a:cs typeface="Arial"/>
              </a:rPr>
              <a:t>your </a:t>
            </a:r>
            <a:r>
              <a:rPr lang="en-US" sz="2000" dirty="0" smtClean="0">
                <a:solidFill>
                  <a:srgbClr val="FFFFFF"/>
                </a:solidFill>
                <a:latin typeface="Arial"/>
                <a:cs typeface="Arial"/>
              </a:rPr>
              <a:t>means</a:t>
            </a:r>
            <a:endParaRPr lang="en-US" sz="1600" b="1" i="1" dirty="0">
              <a:solidFill>
                <a:srgbClr val="FFFFFF"/>
              </a:solidFill>
              <a:latin typeface="Arial"/>
              <a:cs typeface="Arial"/>
            </a:endParaRPr>
          </a:p>
        </p:txBody>
      </p:sp>
    </p:spTree>
    <p:extLst>
      <p:ext uri="{BB962C8B-B14F-4D97-AF65-F5344CB8AC3E}">
        <p14:creationId xmlns:p14="http://schemas.microsoft.com/office/powerpoint/2010/main" val="1042052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2218" y="2110997"/>
            <a:ext cx="963168" cy="51536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944868" y="2110997"/>
            <a:ext cx="963168" cy="51536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20044" y="2110997"/>
            <a:ext cx="963168" cy="515364"/>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8783829"/>
              </p:ext>
            </p:extLst>
          </p:nvPr>
        </p:nvGraphicFramePr>
        <p:xfrm>
          <a:off x="396240" y="2092960"/>
          <a:ext cx="8519160" cy="3622040"/>
        </p:xfrm>
        <a:graphic>
          <a:graphicData uri="http://schemas.openxmlformats.org/drawingml/2006/table">
            <a:tbl>
              <a:tblPr firstRow="1" bandRow="1">
                <a:tableStyleId>{2D5ABB26-0587-4C30-8999-92F81FD0307C}</a:tableStyleId>
              </a:tblPr>
              <a:tblGrid>
                <a:gridCol w="512251"/>
                <a:gridCol w="5044892"/>
                <a:gridCol w="980817"/>
                <a:gridCol w="981075"/>
                <a:gridCol w="1000125"/>
              </a:tblGrid>
              <a:tr h="584200">
                <a:tc>
                  <a:txBody>
                    <a:bodyPr/>
                    <a:lstStyle/>
                    <a:p>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r>
                        <a:rPr lang="en-US" sz="2400" b="1" dirty="0" smtClean="0">
                          <a:solidFill>
                            <a:schemeClr val="bg1"/>
                          </a:solidFill>
                          <a:latin typeface="Arial" panose="020B0604020202020204" pitchFamily="34" charset="0"/>
                          <a:cs typeface="Arial" panose="020B0604020202020204" pitchFamily="34" charset="0"/>
                        </a:rPr>
                        <a:t>Examples of living…</a:t>
                      </a:r>
                      <a:endParaRPr lang="en-US" sz="2400" b="1" dirty="0">
                        <a:solidFill>
                          <a:schemeClr val="bg1"/>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endParaRPr lang="en-US" sz="1200" dirty="0">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endParaRPr lang="en-US" sz="1200" dirty="0">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endParaRPr lang="en-US" sz="1200" dirty="0">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1.</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pPr rtl="0">
                        <a:lnSpc>
                          <a:spcPts val="2000"/>
                        </a:lnSpc>
                      </a:pPr>
                      <a:r>
                        <a:rPr lang="en-US" b="0" i="0" u="none" strike="noStrike" kern="1200" baseline="0" dirty="0" smtClean="0">
                          <a:solidFill>
                            <a:srgbClr val="000000"/>
                          </a:solidFill>
                          <a:latin typeface="Arial" panose="020B0604020202020204" pitchFamily="34" charset="0"/>
                          <a:cs typeface="Arial" panose="020B0604020202020204" pitchFamily="34" charset="0"/>
                        </a:rPr>
                        <a:t>Live on a budget and regularly put money in a savings account?</a:t>
                      </a:r>
                      <a:endParaRPr lang="en-US" dirty="0">
                        <a:solidFill>
                          <a:srgbClr val="000000"/>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2.</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nSpc>
                          <a:spcPts val="2000"/>
                        </a:lnSpc>
                      </a:pPr>
                      <a:r>
                        <a:rPr lang="en-US" dirty="0" smtClean="0">
                          <a:solidFill>
                            <a:srgbClr val="000000"/>
                          </a:solidFill>
                          <a:latin typeface="Arial" panose="020B0604020202020204" pitchFamily="34" charset="0"/>
                          <a:cs typeface="Arial" panose="020B0604020202020204" pitchFamily="34" charset="0"/>
                        </a:rPr>
                        <a:t>Live in a nice house, but struggle to cover your homeowner’s insurance and property taxes? </a:t>
                      </a:r>
                      <a:endParaRPr lang="en-US" dirty="0">
                        <a:solidFill>
                          <a:srgbClr val="000000"/>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3.</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pPr>
                        <a:lnSpc>
                          <a:spcPts val="2000"/>
                        </a:lnSpc>
                      </a:pPr>
                      <a:r>
                        <a:rPr lang="en-US" dirty="0" smtClean="0">
                          <a:solidFill>
                            <a:srgbClr val="000000"/>
                          </a:solidFill>
                          <a:latin typeface="Arial" panose="020B0604020202020204" pitchFamily="34" charset="0"/>
                          <a:cs typeface="Arial" panose="020B0604020202020204" pitchFamily="34" charset="0"/>
                        </a:rPr>
                        <a:t>Work hard, play hard, and live for today—without running up debt? </a:t>
                      </a:r>
                      <a:endParaRPr lang="en-US" dirty="0">
                        <a:solidFill>
                          <a:srgbClr val="000000"/>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9D9D9"/>
                    </a:solidFill>
                  </a:tcPr>
                </a:tc>
              </a:tr>
              <a:tr h="370840">
                <a:tc>
                  <a:txBody>
                    <a:bodyPr/>
                    <a:lstStyle/>
                    <a:p>
                      <a:r>
                        <a:rPr lang="en-US" dirty="0" smtClean="0">
                          <a:solidFill>
                            <a:srgbClr val="000000"/>
                          </a:solidFill>
                          <a:latin typeface="Arial" panose="020B0604020202020204" pitchFamily="34" charset="0"/>
                          <a:cs typeface="Arial" panose="020B0604020202020204" pitchFamily="34" charset="0"/>
                        </a:rPr>
                        <a:t>4.</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a:lnSpc>
                          <a:spcPts val="2000"/>
                        </a:lnSpc>
                      </a:pPr>
                      <a:r>
                        <a:rPr lang="en-US" dirty="0" smtClean="0">
                          <a:solidFill>
                            <a:srgbClr val="000000"/>
                          </a:solidFill>
                          <a:latin typeface="Arial" panose="020B0604020202020204" pitchFamily="34" charset="0"/>
                          <a:cs typeface="Arial" panose="020B0604020202020204" pitchFamily="34" charset="0"/>
                        </a:rPr>
                        <a:t>Juggle 4 or 5 credit cards which are often maxed out? </a:t>
                      </a:r>
                      <a:endParaRPr lang="en-US" dirty="0">
                        <a:solidFill>
                          <a:srgbClr val="000000"/>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r>
              <a:tr h="370840">
                <a:tc>
                  <a:txBody>
                    <a:bodyPr/>
                    <a:lstStyle/>
                    <a:p>
                      <a:endParaRPr lang="en-US" dirty="0" smtClean="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5.</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ts val="2000"/>
                        </a:lnSpc>
                      </a:pPr>
                      <a:r>
                        <a:rPr lang="en-US" dirty="0" smtClean="0">
                          <a:solidFill>
                            <a:srgbClr val="000000"/>
                          </a:solidFill>
                          <a:latin typeface="Arial" panose="020B0604020202020204" pitchFamily="34" charset="0"/>
                          <a:cs typeface="Arial" panose="020B0604020202020204" pitchFamily="34" charset="0"/>
                        </a:rPr>
                        <a:t>Eat at nice restaurants, but only after your bills are paid and you put some money in savings? </a:t>
                      </a:r>
                      <a:endParaRPr lang="en-US" dirty="0">
                        <a:solidFill>
                          <a:srgbClr val="000000"/>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endParaRPr lang="en-US" dirty="0">
                        <a:solidFill>
                          <a:srgbClr val="000000"/>
                        </a:solidFill>
                        <a:latin typeface="Arial" panose="020B0604020202020204" pitchFamily="34" charset="0"/>
                        <a:cs typeface="Arial" panose="020B0604020202020204" pitchFamily="34" charset="0"/>
                      </a:endParaRPr>
                    </a:p>
                  </a:txBody>
                  <a:tcPr anchor="b">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bl>
          </a:graphicData>
        </a:graphic>
      </p:graphicFrame>
      <p:sp>
        <p:nvSpPr>
          <p:cNvPr id="20" name="Oval 19"/>
          <p:cNvSpPr/>
          <p:nvPr/>
        </p:nvSpPr>
        <p:spPr>
          <a:xfrm>
            <a:off x="8196778" y="2741486"/>
            <a:ext cx="457200" cy="457200"/>
          </a:xfrm>
          <a:prstGeom prst="ellipse">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B050"/>
                </a:solidFill>
                <a:latin typeface="Arial" panose="020B0604020202020204" pitchFamily="34" charset="0"/>
                <a:cs typeface="Arial" panose="020B0604020202020204" pitchFamily="34" charset="0"/>
              </a:rPr>
              <a:t>$</a:t>
            </a:r>
          </a:p>
        </p:txBody>
      </p:sp>
      <p:sp>
        <p:nvSpPr>
          <p:cNvPr id="21" name="Oval 20"/>
          <p:cNvSpPr/>
          <p:nvPr/>
        </p:nvSpPr>
        <p:spPr>
          <a:xfrm>
            <a:off x="6218899" y="3340201"/>
            <a:ext cx="457200" cy="457200"/>
          </a:xfrm>
          <a:prstGeom prst="ellipse">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B050"/>
                </a:solidFill>
                <a:latin typeface="Arial" panose="020B0604020202020204" pitchFamily="34" charset="0"/>
                <a:cs typeface="Arial" panose="020B0604020202020204" pitchFamily="34" charset="0"/>
              </a:rPr>
              <a:t>$</a:t>
            </a:r>
          </a:p>
        </p:txBody>
      </p:sp>
      <p:sp>
        <p:nvSpPr>
          <p:cNvPr id="25" name="Oval 24"/>
          <p:cNvSpPr/>
          <p:nvPr/>
        </p:nvSpPr>
        <p:spPr>
          <a:xfrm>
            <a:off x="7154148" y="3950791"/>
            <a:ext cx="457200" cy="457200"/>
          </a:xfrm>
          <a:prstGeom prst="ellipse">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B050"/>
                </a:solidFill>
                <a:latin typeface="Arial" panose="020B0604020202020204" pitchFamily="34" charset="0"/>
                <a:cs typeface="Arial" panose="020B0604020202020204" pitchFamily="34" charset="0"/>
              </a:rPr>
              <a:t>$</a:t>
            </a:r>
          </a:p>
        </p:txBody>
      </p:sp>
      <p:sp>
        <p:nvSpPr>
          <p:cNvPr id="27" name="Oval 26"/>
          <p:cNvSpPr/>
          <p:nvPr/>
        </p:nvSpPr>
        <p:spPr>
          <a:xfrm>
            <a:off x="6218899" y="4537631"/>
            <a:ext cx="457200" cy="457200"/>
          </a:xfrm>
          <a:prstGeom prst="ellipse">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B050"/>
                </a:solidFill>
                <a:latin typeface="Arial" panose="020B0604020202020204" pitchFamily="34" charset="0"/>
                <a:cs typeface="Arial" panose="020B0604020202020204" pitchFamily="34" charset="0"/>
              </a:rPr>
              <a:t>$</a:t>
            </a:r>
          </a:p>
        </p:txBody>
      </p:sp>
      <p:sp>
        <p:nvSpPr>
          <p:cNvPr id="32" name="Oval 31"/>
          <p:cNvSpPr/>
          <p:nvPr/>
        </p:nvSpPr>
        <p:spPr>
          <a:xfrm>
            <a:off x="8196778" y="5171971"/>
            <a:ext cx="457200" cy="457200"/>
          </a:xfrm>
          <a:prstGeom prst="ellipse">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B050"/>
                </a:solidFill>
                <a:latin typeface="Arial" panose="020B0604020202020204" pitchFamily="34" charset="0"/>
                <a:cs typeface="Arial" panose="020B0604020202020204" pitchFamily="34" charset="0"/>
              </a:rPr>
              <a:t>$</a:t>
            </a:r>
          </a:p>
        </p:txBody>
      </p:sp>
      <p:sp>
        <p:nvSpPr>
          <p:cNvPr id="33" name="TextBox 32"/>
          <p:cNvSpPr txBox="1"/>
          <p:nvPr/>
        </p:nvSpPr>
        <p:spPr>
          <a:xfrm>
            <a:off x="2971800" y="191171"/>
            <a:ext cx="3647258"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chemeClr val="bg1"/>
                </a:solidFill>
                <a:latin typeface="Arial Black"/>
                <a:cs typeface="Arial Black"/>
              </a:rPr>
              <a:t>you?</a:t>
            </a:r>
          </a:p>
        </p:txBody>
      </p:sp>
      <p:sp>
        <p:nvSpPr>
          <p:cNvPr id="34" name="TextBox 33"/>
          <p:cNvSpPr txBox="1"/>
          <p:nvPr/>
        </p:nvSpPr>
        <p:spPr>
          <a:xfrm>
            <a:off x="457200" y="162580"/>
            <a:ext cx="5562600" cy="523220"/>
          </a:xfrm>
          <a:prstGeom prst="rect">
            <a:avLst/>
          </a:prstGeom>
          <a:noFill/>
        </p:spPr>
        <p:txBody>
          <a:bodyPr wrap="square" rtlCol="0">
            <a:spAutoFit/>
          </a:bodyPr>
          <a:lstStyle/>
          <a:p>
            <a:r>
              <a:rPr lang="en-US" sz="2800" dirty="0" smtClean="0">
                <a:solidFill>
                  <a:schemeClr val="bg1"/>
                </a:solidFill>
                <a:latin typeface="Arial"/>
                <a:cs typeface="Arial"/>
              </a:rPr>
              <a:t>what type of spender are </a:t>
            </a:r>
            <a:endParaRPr lang="en-US" sz="2800" kern="1200" dirty="0">
              <a:solidFill>
                <a:schemeClr val="bg1"/>
              </a:solidFill>
              <a:latin typeface="Arial"/>
              <a:cs typeface="Arial"/>
            </a:endParaRPr>
          </a:p>
        </p:txBody>
      </p:sp>
      <p:sp>
        <p:nvSpPr>
          <p:cNvPr id="3" name="TextBox 2"/>
          <p:cNvSpPr txBox="1"/>
          <p:nvPr/>
        </p:nvSpPr>
        <p:spPr>
          <a:xfrm>
            <a:off x="5931974" y="2279013"/>
            <a:ext cx="1031051" cy="369332"/>
          </a:xfrm>
          <a:prstGeom prst="rect">
            <a:avLst/>
          </a:prstGeom>
          <a:noFill/>
        </p:spPr>
        <p:txBody>
          <a:bodyPr wrap="none" rtlCol="0">
            <a:spAutoFit/>
          </a:bodyPr>
          <a:lstStyle/>
          <a:p>
            <a:pPr algn="ctr"/>
            <a:r>
              <a:rPr lang="en-US" b="1" dirty="0" smtClean="0">
                <a:solidFill>
                  <a:schemeClr val="bg1"/>
                </a:solidFill>
                <a:latin typeface="Arial" panose="020B0604020202020204" pitchFamily="34" charset="0"/>
                <a:cs typeface="Arial" panose="020B0604020202020204" pitchFamily="34" charset="0"/>
              </a:rPr>
              <a:t>Beyond</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7168587" y="2279013"/>
            <a:ext cx="428322" cy="369332"/>
          </a:xfrm>
          <a:prstGeom prst="rect">
            <a:avLst/>
          </a:prstGeom>
          <a:noFill/>
        </p:spPr>
        <p:txBody>
          <a:bodyPr wrap="none" rtlCol="0">
            <a:spAutoFit/>
          </a:bodyPr>
          <a:lstStyle/>
          <a:p>
            <a:r>
              <a:rPr lang="en-US" b="1" dirty="0" smtClean="0">
                <a:solidFill>
                  <a:schemeClr val="bg1"/>
                </a:solidFill>
                <a:latin typeface="Arial" panose="020B0604020202020204" pitchFamily="34" charset="0"/>
                <a:cs typeface="Arial" panose="020B0604020202020204" pitchFamily="34" charset="0"/>
              </a:rPr>
              <a:t>At</a:t>
            </a:r>
            <a:endParaRPr lang="en-US"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7877792" y="2279013"/>
            <a:ext cx="1095173" cy="369332"/>
          </a:xfrm>
          <a:prstGeom prst="rect">
            <a:avLst/>
          </a:prstGeom>
          <a:noFill/>
        </p:spPr>
        <p:txBody>
          <a:bodyPr wrap="none" rtlCol="0">
            <a:spAutoFit/>
          </a:bodyPr>
          <a:lstStyle/>
          <a:p>
            <a:pPr algn="ctr"/>
            <a:r>
              <a:rPr lang="en-US" b="1" dirty="0" smtClean="0">
                <a:solidFill>
                  <a:schemeClr val="bg1"/>
                </a:solidFill>
                <a:latin typeface="Arial" panose="020B0604020202020204" pitchFamily="34" charset="0"/>
                <a:cs typeface="Arial" panose="020B0604020202020204" pitchFamily="34" charset="0"/>
              </a:rPr>
              <a:t>Beneath</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4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7"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2041203"/>
              </p:ext>
            </p:extLst>
          </p:nvPr>
        </p:nvGraphicFramePr>
        <p:xfrm>
          <a:off x="1181100" y="2725513"/>
          <a:ext cx="6781800" cy="2075087"/>
        </p:xfrm>
        <a:graphic>
          <a:graphicData uri="http://schemas.openxmlformats.org/drawingml/2006/table">
            <a:tbl>
              <a:tblPr firstRow="1" firstCol="1" bandRow="1">
                <a:effectLst>
                  <a:outerShdw blurRad="50800" dist="88900" dir="2700000" algn="tl" rotWithShape="0">
                    <a:prstClr val="black">
                      <a:alpha val="20000"/>
                    </a:prstClr>
                  </a:outerShdw>
                </a:effectLst>
              </a:tblPr>
              <a:tblGrid>
                <a:gridCol w="3086100"/>
                <a:gridCol w="642620"/>
                <a:gridCol w="3053080"/>
              </a:tblGrid>
              <a:tr h="410970">
                <a:tc>
                  <a:txBody>
                    <a:bodyPr/>
                    <a:lstStyle/>
                    <a:p>
                      <a:pPr marL="0" marR="0" algn="l">
                        <a:spcBef>
                          <a:spcPts val="0"/>
                        </a:spcBef>
                        <a:spcAft>
                          <a:spcPts val="0"/>
                        </a:spcAft>
                        <a:tabLst>
                          <a:tab pos="2103755" algn="l"/>
                        </a:tabLst>
                      </a:pPr>
                      <a:r>
                        <a:rPr lang="en-US" sz="2000" b="1" dirty="0" smtClean="0">
                          <a:solidFill>
                            <a:srgbClr val="FFFFFF"/>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Essential</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54864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2127"/>
                    </a:solidFill>
                  </a:tcPr>
                </a:tc>
                <a:tc>
                  <a:txBody>
                    <a:bodyPr/>
                    <a:lstStyle/>
                    <a:p>
                      <a:pPr marL="0" marR="0" algn="l">
                        <a:spcBef>
                          <a:spcPts val="0"/>
                        </a:spcBef>
                        <a:spcAft>
                          <a:spcPts val="0"/>
                        </a:spcAft>
                        <a:tabLst>
                          <a:tab pos="2103755" algn="l"/>
                        </a:tabLst>
                      </a:pPr>
                      <a:endParaRPr lang="en-US" sz="2000" b="1" dirty="0">
                        <a:effectLst/>
                        <a:latin typeface="Arial" panose="020B0604020202020204" pitchFamily="34" charset="0"/>
                        <a:ea typeface="Calibri"/>
                        <a:cs typeface="Arial" panose="020B0604020202020204" pitchFamily="34" charset="0"/>
                      </a:endParaRPr>
                    </a:p>
                  </a:txBody>
                  <a:tcPr marL="54864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2000" b="1" dirty="0" smtClean="0">
                          <a:solidFill>
                            <a:srgbClr val="FFFFFF"/>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Discretionary</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54864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2127"/>
                    </a:solidFill>
                  </a:tcPr>
                </a:tc>
              </a:tr>
              <a:tr h="410970">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Housing</a:t>
                      </a:r>
                    </a:p>
                  </a:txBody>
                  <a:tcPr marL="54864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marL="285750" marR="0" indent="-285750" algn="l">
                        <a:spcBef>
                          <a:spcPts val="0"/>
                        </a:spcBef>
                        <a:spcAft>
                          <a:spcPts val="0"/>
                        </a:spcAft>
                        <a:buFont typeface="Arial" panose="020B0604020202020204" pitchFamily="34" charset="0"/>
                        <a:buChar char="•"/>
                      </a:pPr>
                      <a:endParaRPr lang="en-US" sz="1800" b="1" dirty="0">
                        <a:solidFill>
                          <a:srgbClr val="000000"/>
                        </a:solidFill>
                        <a:effectLst/>
                        <a:latin typeface="Arial" panose="020B0604020202020204" pitchFamily="34" charset="0"/>
                        <a:ea typeface="Calibri"/>
                        <a:cs typeface="Arial" panose="020B0604020202020204" pitchFamily="34" charset="0"/>
                      </a:endParaRPr>
                    </a:p>
                  </a:txBody>
                  <a:tcPr marL="54864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Concerts</a:t>
                      </a:r>
                    </a:p>
                  </a:txBody>
                  <a:tcPr marL="54864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r>
              <a:tr h="410970">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Car</a:t>
                      </a:r>
                    </a:p>
                  </a:txBody>
                  <a:tcPr marL="54864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285750" marR="0" indent="-285750" algn="l">
                        <a:spcBef>
                          <a:spcPts val="0"/>
                        </a:spcBef>
                        <a:spcAft>
                          <a:spcPts val="0"/>
                        </a:spcAft>
                        <a:buFont typeface="Arial" panose="020B0604020202020204" pitchFamily="34" charset="0"/>
                        <a:buChar char="•"/>
                      </a:pPr>
                      <a:endParaRPr lang="en-US" sz="1800" dirty="0">
                        <a:solidFill>
                          <a:srgbClr val="000000"/>
                        </a:solidFill>
                        <a:effectLst/>
                        <a:latin typeface="Arial" panose="020B0604020202020204" pitchFamily="34" charset="0"/>
                        <a:ea typeface="Calibri"/>
                        <a:cs typeface="Arial" panose="020B0604020202020204" pitchFamily="34" charset="0"/>
                      </a:endParaRPr>
                    </a:p>
                  </a:txBody>
                  <a:tcPr marL="54864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Dining out</a:t>
                      </a:r>
                    </a:p>
                  </a:txBody>
                  <a:tcPr marL="54864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r>
              <a:tr h="410970">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Car insurance</a:t>
                      </a:r>
                    </a:p>
                  </a:txBody>
                  <a:tcPr marL="54864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c>
                  <a:txBody>
                    <a:bodyPr/>
                    <a:lstStyle/>
                    <a:p>
                      <a:pPr marL="285750" marR="0" indent="-285750" algn="l">
                        <a:spcBef>
                          <a:spcPts val="0"/>
                        </a:spcBef>
                        <a:spcAft>
                          <a:spcPts val="0"/>
                        </a:spcAft>
                        <a:buFont typeface="Arial" panose="020B0604020202020204" pitchFamily="34" charset="0"/>
                        <a:buChar char="•"/>
                      </a:pPr>
                      <a:endParaRPr lang="en-US" sz="1800" dirty="0">
                        <a:solidFill>
                          <a:srgbClr val="000000"/>
                        </a:solidFill>
                        <a:effectLst/>
                        <a:latin typeface="Arial" panose="020B0604020202020204" pitchFamily="34" charset="0"/>
                        <a:ea typeface="Calibri"/>
                        <a:cs typeface="Arial" panose="020B0604020202020204" pitchFamily="34" charset="0"/>
                      </a:endParaRPr>
                    </a:p>
                  </a:txBody>
                  <a:tcPr marL="54864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Travel</a:t>
                      </a:r>
                    </a:p>
                  </a:txBody>
                  <a:tcPr marL="54864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D9D9"/>
                    </a:solidFill>
                  </a:tcPr>
                </a:tc>
              </a:tr>
              <a:tr h="431207">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Retirement </a:t>
                      </a:r>
                      <a:r>
                        <a:rPr lang="en-US" sz="1800" dirty="0" smtClean="0">
                          <a:solidFill>
                            <a:srgbClr val="000000"/>
                          </a:solidFill>
                          <a:effectLst/>
                          <a:latin typeface="Arial" panose="020B0604020202020204" pitchFamily="34" charset="0"/>
                          <a:ea typeface="Calibri"/>
                          <a:cs typeface="Arial" panose="020B0604020202020204" pitchFamily="34" charset="0"/>
                        </a:rPr>
                        <a:t>savings</a:t>
                      </a:r>
                      <a:endParaRPr lang="en-US" sz="1800" dirty="0">
                        <a:solidFill>
                          <a:srgbClr val="000000"/>
                        </a:solidFill>
                        <a:effectLst/>
                        <a:latin typeface="Arial" panose="020B0604020202020204" pitchFamily="34" charset="0"/>
                        <a:ea typeface="Calibri"/>
                        <a:cs typeface="Arial" panose="020B0604020202020204" pitchFamily="34" charset="0"/>
                      </a:endParaRPr>
                    </a:p>
                  </a:txBody>
                  <a:tcPr marL="54864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285750" marR="0" indent="-285750" algn="l">
                        <a:spcBef>
                          <a:spcPts val="0"/>
                        </a:spcBef>
                        <a:spcAft>
                          <a:spcPts val="0"/>
                        </a:spcAft>
                        <a:buFont typeface="Arial" panose="020B0604020202020204" pitchFamily="34" charset="0"/>
                        <a:buChar char="•"/>
                      </a:pPr>
                      <a:endParaRPr lang="en-US" sz="1800" dirty="0">
                        <a:solidFill>
                          <a:srgbClr val="000000"/>
                        </a:solidFill>
                        <a:effectLst/>
                        <a:latin typeface="Arial" panose="020B0604020202020204" pitchFamily="34" charset="0"/>
                        <a:ea typeface="Calibri"/>
                        <a:cs typeface="Arial" panose="020B0604020202020204" pitchFamily="34" charset="0"/>
                      </a:endParaRPr>
                    </a:p>
                  </a:txBody>
                  <a:tcPr marL="54864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a:spcBef>
                          <a:spcPts val="0"/>
                        </a:spcBef>
                        <a:spcAft>
                          <a:spcPts val="0"/>
                        </a:spcAft>
                        <a:buFontTx/>
                        <a:buNone/>
                      </a:pPr>
                      <a:r>
                        <a:rPr lang="en-US" sz="1800" dirty="0">
                          <a:solidFill>
                            <a:srgbClr val="000000"/>
                          </a:solidFill>
                          <a:effectLst/>
                          <a:latin typeface="Arial" panose="020B0604020202020204" pitchFamily="34" charset="0"/>
                          <a:ea typeface="Calibri"/>
                          <a:cs typeface="Arial" panose="020B0604020202020204" pitchFamily="34" charset="0"/>
                        </a:rPr>
                        <a:t>Gifts</a:t>
                      </a:r>
                    </a:p>
                  </a:txBody>
                  <a:tcPr marL="54864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r>
            </a:tbl>
          </a:graphicData>
        </a:graphic>
      </p:graphicFrame>
      <p:sp>
        <p:nvSpPr>
          <p:cNvPr id="6" name="TextBox 5"/>
          <p:cNvSpPr txBox="1"/>
          <p:nvPr/>
        </p:nvSpPr>
        <p:spPr>
          <a:xfrm>
            <a:off x="990600" y="228600"/>
            <a:ext cx="9753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chemeClr val="bg1"/>
                </a:solidFill>
                <a:latin typeface="Arial Black"/>
                <a:cs typeface="Arial Black"/>
              </a:rPr>
              <a:t>spending</a:t>
            </a:r>
          </a:p>
        </p:txBody>
      </p:sp>
      <p:sp>
        <p:nvSpPr>
          <p:cNvPr id="7" name="TextBox 6"/>
          <p:cNvSpPr txBox="1"/>
          <p:nvPr/>
        </p:nvSpPr>
        <p:spPr>
          <a:xfrm>
            <a:off x="457200" y="162580"/>
            <a:ext cx="5562600" cy="523220"/>
          </a:xfrm>
          <a:prstGeom prst="rect">
            <a:avLst/>
          </a:prstGeom>
          <a:noFill/>
        </p:spPr>
        <p:txBody>
          <a:bodyPr wrap="square" rtlCol="0">
            <a:spAutoFit/>
          </a:bodyPr>
          <a:lstStyle/>
          <a:p>
            <a:r>
              <a:rPr lang="en-US" sz="2800" dirty="0" smtClean="0">
                <a:solidFill>
                  <a:schemeClr val="bg1"/>
                </a:solidFill>
                <a:latin typeface="Arial"/>
                <a:cs typeface="Arial"/>
              </a:rPr>
              <a:t>essential vs. discretionary</a:t>
            </a:r>
            <a:endParaRPr lang="en-US" sz="2800" kern="1200" dirty="0">
              <a:solidFill>
                <a:schemeClr val="bg1"/>
              </a:solidFill>
              <a:latin typeface="Arial"/>
              <a:cs typeface="Arial"/>
            </a:endParaRPr>
          </a:p>
        </p:txBody>
      </p:sp>
    </p:spTree>
    <p:extLst>
      <p:ext uri="{BB962C8B-B14F-4D97-AF65-F5344CB8AC3E}">
        <p14:creationId xmlns:p14="http://schemas.microsoft.com/office/powerpoint/2010/main" val="105765868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hlinkClick r:id="rId3" action="ppaction://hlinksldjump"/>
          </p:cNvPr>
          <p:cNvSpPr/>
          <p:nvPr/>
        </p:nvSpPr>
        <p:spPr>
          <a:xfrm>
            <a:off x="5645969" y="1846113"/>
            <a:ext cx="1760671" cy="1760214"/>
          </a:xfrm>
          <a:prstGeom prst="rect">
            <a:avLst/>
          </a:prstGeom>
          <a:solidFill>
            <a:srgbClr val="6794CA"/>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014240" y="2156983"/>
            <a:ext cx="1024128" cy="1050798"/>
            <a:chOff x="6014240" y="2156983"/>
            <a:chExt cx="1024128" cy="1050798"/>
          </a:xfrm>
        </p:grpSpPr>
        <p:sp>
          <p:nvSpPr>
            <p:cNvPr id="4" name="Oval 3">
              <a:hlinkClick r:id="rId3" action="ppaction://hlinksldjump"/>
            </p:cNvPr>
            <p:cNvSpPr>
              <a:spLocks noChangeAspect="1"/>
            </p:cNvSpPr>
            <p:nvPr/>
          </p:nvSpPr>
          <p:spPr>
            <a:xfrm>
              <a:off x="6014240" y="2823733"/>
              <a:ext cx="1024128" cy="38404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6199540" y="2966831"/>
              <a:ext cx="260950" cy="9785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126885" y="2156983"/>
              <a:ext cx="0" cy="898843"/>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Wave 13"/>
            <p:cNvSpPr>
              <a:spLocks noChangeAspect="1"/>
            </p:cNvSpPr>
            <p:nvPr/>
          </p:nvSpPr>
          <p:spPr>
            <a:xfrm>
              <a:off x="6148328" y="2160610"/>
              <a:ext cx="410519" cy="253519"/>
            </a:xfrm>
            <a:custGeom>
              <a:avLst/>
              <a:gdLst>
                <a:gd name="connsiteX0" fmla="*/ 0 w 381000"/>
                <a:gd name="connsiteY0" fmla="*/ 38100 h 304800"/>
                <a:gd name="connsiteX1" fmla="*/ 381000 w 381000"/>
                <a:gd name="connsiteY1" fmla="*/ 38100 h 304800"/>
                <a:gd name="connsiteX2" fmla="*/ 381000 w 381000"/>
                <a:gd name="connsiteY2" fmla="*/ 266700 h 304800"/>
                <a:gd name="connsiteX3" fmla="*/ 0 w 381000"/>
                <a:gd name="connsiteY3" fmla="*/ 266700 h 304800"/>
                <a:gd name="connsiteX4" fmla="*/ 0 w 381000"/>
                <a:gd name="connsiteY4" fmla="*/ 38100 h 304800"/>
                <a:gd name="connsiteX0" fmla="*/ 0 w 381000"/>
                <a:gd name="connsiteY0" fmla="*/ 36662 h 301923"/>
                <a:gd name="connsiteX1" fmla="*/ 381000 w 381000"/>
                <a:gd name="connsiteY1" fmla="*/ 36662 h 301923"/>
                <a:gd name="connsiteX2" fmla="*/ 380110 w 381000"/>
                <a:gd name="connsiteY2" fmla="*/ 156318 h 301923"/>
                <a:gd name="connsiteX3" fmla="*/ 381000 w 381000"/>
                <a:gd name="connsiteY3" fmla="*/ 265262 h 301923"/>
                <a:gd name="connsiteX4" fmla="*/ 0 w 381000"/>
                <a:gd name="connsiteY4" fmla="*/ 265262 h 301923"/>
                <a:gd name="connsiteX5" fmla="*/ 0 w 381000"/>
                <a:gd name="connsiteY5" fmla="*/ 36662 h 301923"/>
                <a:gd name="connsiteX0" fmla="*/ 0 w 381000"/>
                <a:gd name="connsiteY0" fmla="*/ 2188 h 267449"/>
                <a:gd name="connsiteX1" fmla="*/ 380110 w 381000"/>
                <a:gd name="connsiteY1" fmla="*/ 121844 h 267449"/>
                <a:gd name="connsiteX2" fmla="*/ 381000 w 381000"/>
                <a:gd name="connsiteY2" fmla="*/ 230788 h 267449"/>
                <a:gd name="connsiteX3" fmla="*/ 0 w 381000"/>
                <a:gd name="connsiteY3" fmla="*/ 230788 h 267449"/>
                <a:gd name="connsiteX4" fmla="*/ 0 w 381000"/>
                <a:gd name="connsiteY4" fmla="*/ 2188 h 267449"/>
                <a:gd name="connsiteX0" fmla="*/ 0 w 380110"/>
                <a:gd name="connsiteY0" fmla="*/ 2188 h 233614"/>
                <a:gd name="connsiteX1" fmla="*/ 380110 w 380110"/>
                <a:gd name="connsiteY1" fmla="*/ 121844 h 233614"/>
                <a:gd name="connsiteX2" fmla="*/ 0 w 380110"/>
                <a:gd name="connsiteY2" fmla="*/ 230788 h 233614"/>
                <a:gd name="connsiteX3" fmla="*/ 0 w 380110"/>
                <a:gd name="connsiteY3" fmla="*/ 2188 h 233614"/>
                <a:gd name="connsiteX0" fmla="*/ 0 w 380110"/>
                <a:gd name="connsiteY0" fmla="*/ 1710 h 233136"/>
                <a:gd name="connsiteX1" fmla="*/ 380110 w 380110"/>
                <a:gd name="connsiteY1" fmla="*/ 121366 h 233136"/>
                <a:gd name="connsiteX2" fmla="*/ 0 w 380110"/>
                <a:gd name="connsiteY2" fmla="*/ 230310 h 233136"/>
                <a:gd name="connsiteX3" fmla="*/ 0 w 380110"/>
                <a:gd name="connsiteY3" fmla="*/ 1710 h 233136"/>
                <a:gd name="connsiteX0" fmla="*/ 0 w 380110"/>
                <a:gd name="connsiteY0" fmla="*/ 1710 h 234652"/>
                <a:gd name="connsiteX1" fmla="*/ 380110 w 380110"/>
                <a:gd name="connsiteY1" fmla="*/ 121366 h 234652"/>
                <a:gd name="connsiteX2" fmla="*/ 0 w 380110"/>
                <a:gd name="connsiteY2" fmla="*/ 230310 h 234652"/>
                <a:gd name="connsiteX3" fmla="*/ 0 w 380110"/>
                <a:gd name="connsiteY3" fmla="*/ 1710 h 234652"/>
                <a:gd name="connsiteX0" fmla="*/ 0 w 380110"/>
                <a:gd name="connsiteY0" fmla="*/ 1894 h 234836"/>
                <a:gd name="connsiteX1" fmla="*/ 380110 w 380110"/>
                <a:gd name="connsiteY1" fmla="*/ 121550 h 234836"/>
                <a:gd name="connsiteX2" fmla="*/ 0 w 380110"/>
                <a:gd name="connsiteY2" fmla="*/ 230494 h 234836"/>
                <a:gd name="connsiteX3" fmla="*/ 0 w 380110"/>
                <a:gd name="connsiteY3" fmla="*/ 1894 h 234836"/>
                <a:gd name="connsiteX0" fmla="*/ 0 w 380110"/>
                <a:gd name="connsiteY0" fmla="*/ 1798 h 234740"/>
                <a:gd name="connsiteX1" fmla="*/ 380110 w 380110"/>
                <a:gd name="connsiteY1" fmla="*/ 121454 h 234740"/>
                <a:gd name="connsiteX2" fmla="*/ 0 w 380110"/>
                <a:gd name="connsiteY2" fmla="*/ 230398 h 234740"/>
                <a:gd name="connsiteX3" fmla="*/ 0 w 380110"/>
                <a:gd name="connsiteY3" fmla="*/ 1798 h 234740"/>
              </a:gdLst>
              <a:ahLst/>
              <a:cxnLst>
                <a:cxn ang="0">
                  <a:pos x="connsiteX0" y="connsiteY0"/>
                </a:cxn>
                <a:cxn ang="0">
                  <a:pos x="connsiteX1" y="connsiteY1"/>
                </a:cxn>
                <a:cxn ang="0">
                  <a:pos x="connsiteX2" y="connsiteY2"/>
                </a:cxn>
                <a:cxn ang="0">
                  <a:pos x="connsiteX3" y="connsiteY3"/>
                </a:cxn>
              </a:cxnLst>
              <a:rect l="l" t="t" r="r" b="b"/>
              <a:pathLst>
                <a:path w="380110" h="234740">
                  <a:moveTo>
                    <a:pt x="0" y="1798"/>
                  </a:moveTo>
                  <a:cubicBezTo>
                    <a:pt x="63352" y="-16359"/>
                    <a:pt x="69867" y="108755"/>
                    <a:pt x="380110" y="121454"/>
                  </a:cubicBezTo>
                  <a:cubicBezTo>
                    <a:pt x="122481" y="199469"/>
                    <a:pt x="63352" y="250341"/>
                    <a:pt x="0" y="230398"/>
                  </a:cubicBezTo>
                  <a:lnTo>
                    <a:pt x="0" y="1798"/>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a:hlinkClick r:id="rId4" action="ppaction://hlinksldjump"/>
          </p:cNvPr>
          <p:cNvSpPr/>
          <p:nvPr/>
        </p:nvSpPr>
        <p:spPr>
          <a:xfrm>
            <a:off x="1748650" y="3878586"/>
            <a:ext cx="1760671" cy="1760214"/>
          </a:xfrm>
          <a:prstGeom prst="rect">
            <a:avLst/>
          </a:prstGeom>
          <a:solidFill>
            <a:srgbClr val="1E438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AutoShape 10"/>
          <p:cNvSpPr>
            <a:spLocks noChangeAspect="1" noChangeArrowheads="1" noTextEdit="1"/>
          </p:cNvSpPr>
          <p:nvPr/>
        </p:nvSpPr>
        <p:spPr bwMode="auto">
          <a:xfrm>
            <a:off x="2243138" y="4229100"/>
            <a:ext cx="7715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Freeform 13">
            <a:hlinkClick r:id="rId4" action="ppaction://hlinksldjump"/>
          </p:cNvPr>
          <p:cNvSpPr>
            <a:spLocks noEditPoints="1"/>
          </p:cNvSpPr>
          <p:nvPr/>
        </p:nvSpPr>
        <p:spPr bwMode="auto">
          <a:xfrm>
            <a:off x="2243138" y="4240213"/>
            <a:ext cx="763588" cy="1049338"/>
          </a:xfrm>
          <a:custGeom>
            <a:avLst/>
            <a:gdLst>
              <a:gd name="T0" fmla="*/ 1930 w 2404"/>
              <a:gd name="T1" fmla="*/ 4 h 3305"/>
              <a:gd name="T2" fmla="*/ 2073 w 2404"/>
              <a:gd name="T3" fmla="*/ 49 h 3305"/>
              <a:gd name="T4" fmla="*/ 2197 w 2404"/>
              <a:gd name="T5" fmla="*/ 139 h 3305"/>
              <a:gd name="T6" fmla="*/ 2297 w 2404"/>
              <a:gd name="T7" fmla="*/ 269 h 3305"/>
              <a:gd name="T8" fmla="*/ 2367 w 2404"/>
              <a:gd name="T9" fmla="*/ 429 h 3305"/>
              <a:gd name="T10" fmla="*/ 2402 w 2404"/>
              <a:gd name="T11" fmla="*/ 612 h 3305"/>
              <a:gd name="T12" fmla="*/ 2394 w 2404"/>
              <a:gd name="T13" fmla="*/ 810 h 3305"/>
              <a:gd name="T14" fmla="*/ 2342 w 2404"/>
              <a:gd name="T15" fmla="*/ 993 h 3305"/>
              <a:gd name="T16" fmla="*/ 2254 w 2404"/>
              <a:gd name="T17" fmla="*/ 1146 h 3305"/>
              <a:gd name="T18" fmla="*/ 2135 w 2404"/>
              <a:gd name="T19" fmla="*/ 1263 h 3305"/>
              <a:gd name="T20" fmla="*/ 2029 w 2404"/>
              <a:gd name="T21" fmla="*/ 1364 h 3305"/>
              <a:gd name="T22" fmla="*/ 1980 w 2404"/>
              <a:gd name="T23" fmla="*/ 1488 h 3305"/>
              <a:gd name="T24" fmla="*/ 2019 w 2404"/>
              <a:gd name="T25" fmla="*/ 1552 h 3305"/>
              <a:gd name="T26" fmla="*/ 2081 w 2404"/>
              <a:gd name="T27" fmla="*/ 1629 h 3305"/>
              <a:gd name="T28" fmla="*/ 2104 w 2404"/>
              <a:gd name="T29" fmla="*/ 1728 h 3305"/>
              <a:gd name="T30" fmla="*/ 2097 w 2404"/>
              <a:gd name="T31" fmla="*/ 3144 h 3305"/>
              <a:gd name="T32" fmla="*/ 2064 w 2404"/>
              <a:gd name="T33" fmla="*/ 3216 h 3305"/>
              <a:gd name="T34" fmla="*/ 2017 w 2404"/>
              <a:gd name="T35" fmla="*/ 3262 h 3305"/>
              <a:gd name="T36" fmla="*/ 1964 w 2404"/>
              <a:gd name="T37" fmla="*/ 3289 h 3305"/>
              <a:gd name="T38" fmla="*/ 1917 w 2404"/>
              <a:gd name="T39" fmla="*/ 3301 h 3305"/>
              <a:gd name="T40" fmla="*/ 1885 w 2404"/>
              <a:gd name="T41" fmla="*/ 3305 h 3305"/>
              <a:gd name="T42" fmla="*/ 1876 w 2404"/>
              <a:gd name="T43" fmla="*/ 3305 h 3305"/>
              <a:gd name="T44" fmla="*/ 1852 w 2404"/>
              <a:gd name="T45" fmla="*/ 3303 h 3305"/>
              <a:gd name="T46" fmla="*/ 1809 w 2404"/>
              <a:gd name="T47" fmla="*/ 3295 h 3305"/>
              <a:gd name="T48" fmla="*/ 1757 w 2404"/>
              <a:gd name="T49" fmla="*/ 3274 h 3305"/>
              <a:gd name="T50" fmla="*/ 1706 w 2404"/>
              <a:gd name="T51" fmla="*/ 3234 h 3305"/>
              <a:gd name="T52" fmla="*/ 1668 w 2404"/>
              <a:gd name="T53" fmla="*/ 3171 h 3305"/>
              <a:gd name="T54" fmla="*/ 1652 w 2404"/>
              <a:gd name="T55" fmla="*/ 3079 h 3305"/>
              <a:gd name="T56" fmla="*/ 1664 w 2404"/>
              <a:gd name="T57" fmla="*/ 1660 h 3305"/>
              <a:gd name="T58" fmla="*/ 1713 w 2404"/>
              <a:gd name="T59" fmla="*/ 1575 h 3305"/>
              <a:gd name="T60" fmla="*/ 1794 w 2404"/>
              <a:gd name="T61" fmla="*/ 1520 h 3305"/>
              <a:gd name="T62" fmla="*/ 1743 w 2404"/>
              <a:gd name="T63" fmla="*/ 1410 h 3305"/>
              <a:gd name="T64" fmla="*/ 1666 w 2404"/>
              <a:gd name="T65" fmla="*/ 1291 h 3305"/>
              <a:gd name="T66" fmla="*/ 1539 w 2404"/>
              <a:gd name="T67" fmla="*/ 1190 h 3305"/>
              <a:gd name="T68" fmla="*/ 1440 w 2404"/>
              <a:gd name="T69" fmla="*/ 1048 h 3305"/>
              <a:gd name="T70" fmla="*/ 1375 w 2404"/>
              <a:gd name="T71" fmla="*/ 874 h 3305"/>
              <a:gd name="T72" fmla="*/ 1353 w 2404"/>
              <a:gd name="T73" fmla="*/ 677 h 3305"/>
              <a:gd name="T74" fmla="*/ 1373 w 2404"/>
              <a:gd name="T75" fmla="*/ 487 h 3305"/>
              <a:gd name="T76" fmla="*/ 1432 w 2404"/>
              <a:gd name="T77" fmla="*/ 318 h 3305"/>
              <a:gd name="T78" fmla="*/ 1523 w 2404"/>
              <a:gd name="T79" fmla="*/ 179 h 3305"/>
              <a:gd name="T80" fmla="*/ 1640 w 2404"/>
              <a:gd name="T81" fmla="*/ 74 h 3305"/>
              <a:gd name="T82" fmla="*/ 1777 w 2404"/>
              <a:gd name="T83" fmla="*/ 14 h 3305"/>
              <a:gd name="T84" fmla="*/ 0 w 2404"/>
              <a:gd name="T85" fmla="*/ 0 h 3305"/>
              <a:gd name="T86" fmla="*/ 301 w 2404"/>
              <a:gd name="T87" fmla="*/ 602 h 3305"/>
              <a:gd name="T88" fmla="*/ 451 w 2404"/>
              <a:gd name="T89" fmla="*/ 602 h 3305"/>
              <a:gd name="T90" fmla="*/ 751 w 2404"/>
              <a:gd name="T91" fmla="*/ 0 h 3305"/>
              <a:gd name="T92" fmla="*/ 739 w 2404"/>
              <a:gd name="T93" fmla="*/ 960 h 3305"/>
              <a:gd name="T94" fmla="*/ 684 w 2404"/>
              <a:gd name="T95" fmla="*/ 1027 h 3305"/>
              <a:gd name="T96" fmla="*/ 601 w 2404"/>
              <a:gd name="T97" fmla="*/ 1052 h 3305"/>
              <a:gd name="T98" fmla="*/ 589 w 2404"/>
              <a:gd name="T99" fmla="*/ 3151 h 3305"/>
              <a:gd name="T100" fmla="*/ 535 w 2404"/>
              <a:gd name="T101" fmla="*/ 3239 h 3305"/>
              <a:gd name="T102" fmla="*/ 447 w 2404"/>
              <a:gd name="T103" fmla="*/ 3294 h 3305"/>
              <a:gd name="T104" fmla="*/ 339 w 2404"/>
              <a:gd name="T105" fmla="*/ 3302 h 3305"/>
              <a:gd name="T106" fmla="*/ 242 w 2404"/>
              <a:gd name="T107" fmla="*/ 3261 h 3305"/>
              <a:gd name="T108" fmla="*/ 175 w 2404"/>
              <a:gd name="T109" fmla="*/ 3184 h 3305"/>
              <a:gd name="T110" fmla="*/ 150 w 2404"/>
              <a:gd name="T111" fmla="*/ 3079 h 3305"/>
              <a:gd name="T112" fmla="*/ 92 w 2404"/>
              <a:gd name="T113" fmla="*/ 1040 h 3305"/>
              <a:gd name="T114" fmla="*/ 25 w 2404"/>
              <a:gd name="T115" fmla="*/ 985 h 3305"/>
              <a:gd name="T116" fmla="*/ 0 w 2404"/>
              <a:gd name="T117" fmla="*/ 902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4" h="3305">
                <a:moveTo>
                  <a:pt x="1877" y="0"/>
                </a:moveTo>
                <a:lnTo>
                  <a:pt x="1879" y="0"/>
                </a:lnTo>
                <a:lnTo>
                  <a:pt x="1930" y="4"/>
                </a:lnTo>
                <a:lnTo>
                  <a:pt x="1979" y="14"/>
                </a:lnTo>
                <a:lnTo>
                  <a:pt x="2027" y="29"/>
                </a:lnTo>
                <a:lnTo>
                  <a:pt x="2073" y="49"/>
                </a:lnTo>
                <a:lnTo>
                  <a:pt x="2116" y="74"/>
                </a:lnTo>
                <a:lnTo>
                  <a:pt x="2158" y="105"/>
                </a:lnTo>
                <a:lnTo>
                  <a:pt x="2197" y="139"/>
                </a:lnTo>
                <a:lnTo>
                  <a:pt x="2234" y="179"/>
                </a:lnTo>
                <a:lnTo>
                  <a:pt x="2267" y="221"/>
                </a:lnTo>
                <a:lnTo>
                  <a:pt x="2297" y="269"/>
                </a:lnTo>
                <a:lnTo>
                  <a:pt x="2325" y="318"/>
                </a:lnTo>
                <a:lnTo>
                  <a:pt x="2348" y="372"/>
                </a:lnTo>
                <a:lnTo>
                  <a:pt x="2367" y="429"/>
                </a:lnTo>
                <a:lnTo>
                  <a:pt x="2383" y="487"/>
                </a:lnTo>
                <a:lnTo>
                  <a:pt x="2395" y="548"/>
                </a:lnTo>
                <a:lnTo>
                  <a:pt x="2402" y="612"/>
                </a:lnTo>
                <a:lnTo>
                  <a:pt x="2404" y="677"/>
                </a:lnTo>
                <a:lnTo>
                  <a:pt x="2402" y="744"/>
                </a:lnTo>
                <a:lnTo>
                  <a:pt x="2394" y="810"/>
                </a:lnTo>
                <a:lnTo>
                  <a:pt x="2381" y="874"/>
                </a:lnTo>
                <a:lnTo>
                  <a:pt x="2364" y="936"/>
                </a:lnTo>
                <a:lnTo>
                  <a:pt x="2342" y="993"/>
                </a:lnTo>
                <a:lnTo>
                  <a:pt x="2317" y="1048"/>
                </a:lnTo>
                <a:lnTo>
                  <a:pt x="2287" y="1100"/>
                </a:lnTo>
                <a:lnTo>
                  <a:pt x="2254" y="1146"/>
                </a:lnTo>
                <a:lnTo>
                  <a:pt x="2217" y="1190"/>
                </a:lnTo>
                <a:lnTo>
                  <a:pt x="2178" y="1228"/>
                </a:lnTo>
                <a:lnTo>
                  <a:pt x="2135" y="1263"/>
                </a:lnTo>
                <a:lnTo>
                  <a:pt x="2091" y="1291"/>
                </a:lnTo>
                <a:lnTo>
                  <a:pt x="2043" y="1315"/>
                </a:lnTo>
                <a:lnTo>
                  <a:pt x="2029" y="1364"/>
                </a:lnTo>
                <a:lnTo>
                  <a:pt x="2014" y="1410"/>
                </a:lnTo>
                <a:lnTo>
                  <a:pt x="1998" y="1452"/>
                </a:lnTo>
                <a:lnTo>
                  <a:pt x="1980" y="1488"/>
                </a:lnTo>
                <a:lnTo>
                  <a:pt x="1962" y="1520"/>
                </a:lnTo>
                <a:lnTo>
                  <a:pt x="1992" y="1534"/>
                </a:lnTo>
                <a:lnTo>
                  <a:pt x="2019" y="1552"/>
                </a:lnTo>
                <a:lnTo>
                  <a:pt x="2043" y="1575"/>
                </a:lnTo>
                <a:lnTo>
                  <a:pt x="2063" y="1601"/>
                </a:lnTo>
                <a:lnTo>
                  <a:pt x="2081" y="1629"/>
                </a:lnTo>
                <a:lnTo>
                  <a:pt x="2093" y="1660"/>
                </a:lnTo>
                <a:lnTo>
                  <a:pt x="2101" y="1693"/>
                </a:lnTo>
                <a:lnTo>
                  <a:pt x="2104" y="1728"/>
                </a:lnTo>
                <a:lnTo>
                  <a:pt x="2104" y="3079"/>
                </a:lnTo>
                <a:lnTo>
                  <a:pt x="2102" y="3114"/>
                </a:lnTo>
                <a:lnTo>
                  <a:pt x="2097" y="3144"/>
                </a:lnTo>
                <a:lnTo>
                  <a:pt x="2089" y="3171"/>
                </a:lnTo>
                <a:lnTo>
                  <a:pt x="2078" y="3196"/>
                </a:lnTo>
                <a:lnTo>
                  <a:pt x="2064" y="3216"/>
                </a:lnTo>
                <a:lnTo>
                  <a:pt x="2050" y="3234"/>
                </a:lnTo>
                <a:lnTo>
                  <a:pt x="2034" y="3249"/>
                </a:lnTo>
                <a:lnTo>
                  <a:pt x="2017" y="3262"/>
                </a:lnTo>
                <a:lnTo>
                  <a:pt x="2000" y="3274"/>
                </a:lnTo>
                <a:lnTo>
                  <a:pt x="1981" y="3282"/>
                </a:lnTo>
                <a:lnTo>
                  <a:pt x="1964" y="3289"/>
                </a:lnTo>
                <a:lnTo>
                  <a:pt x="1947" y="3295"/>
                </a:lnTo>
                <a:lnTo>
                  <a:pt x="1932" y="3299"/>
                </a:lnTo>
                <a:lnTo>
                  <a:pt x="1917" y="3301"/>
                </a:lnTo>
                <a:lnTo>
                  <a:pt x="1904" y="3303"/>
                </a:lnTo>
                <a:lnTo>
                  <a:pt x="1893" y="3304"/>
                </a:lnTo>
                <a:lnTo>
                  <a:pt x="1885" y="3305"/>
                </a:lnTo>
                <a:lnTo>
                  <a:pt x="1880" y="3305"/>
                </a:lnTo>
                <a:lnTo>
                  <a:pt x="1878" y="3305"/>
                </a:lnTo>
                <a:lnTo>
                  <a:pt x="1876" y="3305"/>
                </a:lnTo>
                <a:lnTo>
                  <a:pt x="1871" y="3305"/>
                </a:lnTo>
                <a:lnTo>
                  <a:pt x="1863" y="3304"/>
                </a:lnTo>
                <a:lnTo>
                  <a:pt x="1852" y="3303"/>
                </a:lnTo>
                <a:lnTo>
                  <a:pt x="1840" y="3301"/>
                </a:lnTo>
                <a:lnTo>
                  <a:pt x="1825" y="3299"/>
                </a:lnTo>
                <a:lnTo>
                  <a:pt x="1809" y="3295"/>
                </a:lnTo>
                <a:lnTo>
                  <a:pt x="1792" y="3289"/>
                </a:lnTo>
                <a:lnTo>
                  <a:pt x="1774" y="3282"/>
                </a:lnTo>
                <a:lnTo>
                  <a:pt x="1757" y="3274"/>
                </a:lnTo>
                <a:lnTo>
                  <a:pt x="1739" y="3262"/>
                </a:lnTo>
                <a:lnTo>
                  <a:pt x="1722" y="3249"/>
                </a:lnTo>
                <a:lnTo>
                  <a:pt x="1706" y="3234"/>
                </a:lnTo>
                <a:lnTo>
                  <a:pt x="1692" y="3216"/>
                </a:lnTo>
                <a:lnTo>
                  <a:pt x="1679" y="3196"/>
                </a:lnTo>
                <a:lnTo>
                  <a:pt x="1668" y="3171"/>
                </a:lnTo>
                <a:lnTo>
                  <a:pt x="1659" y="3144"/>
                </a:lnTo>
                <a:lnTo>
                  <a:pt x="1654" y="3114"/>
                </a:lnTo>
                <a:lnTo>
                  <a:pt x="1652" y="3079"/>
                </a:lnTo>
                <a:lnTo>
                  <a:pt x="1652" y="1728"/>
                </a:lnTo>
                <a:lnTo>
                  <a:pt x="1655" y="1693"/>
                </a:lnTo>
                <a:lnTo>
                  <a:pt x="1664" y="1660"/>
                </a:lnTo>
                <a:lnTo>
                  <a:pt x="1676" y="1629"/>
                </a:lnTo>
                <a:lnTo>
                  <a:pt x="1693" y="1601"/>
                </a:lnTo>
                <a:lnTo>
                  <a:pt x="1713" y="1575"/>
                </a:lnTo>
                <a:lnTo>
                  <a:pt x="1737" y="1552"/>
                </a:lnTo>
                <a:lnTo>
                  <a:pt x="1764" y="1534"/>
                </a:lnTo>
                <a:lnTo>
                  <a:pt x="1794" y="1520"/>
                </a:lnTo>
                <a:lnTo>
                  <a:pt x="1776" y="1488"/>
                </a:lnTo>
                <a:lnTo>
                  <a:pt x="1759" y="1452"/>
                </a:lnTo>
                <a:lnTo>
                  <a:pt x="1743" y="1410"/>
                </a:lnTo>
                <a:lnTo>
                  <a:pt x="1727" y="1364"/>
                </a:lnTo>
                <a:lnTo>
                  <a:pt x="1713" y="1315"/>
                </a:lnTo>
                <a:lnTo>
                  <a:pt x="1666" y="1291"/>
                </a:lnTo>
                <a:lnTo>
                  <a:pt x="1621" y="1263"/>
                </a:lnTo>
                <a:lnTo>
                  <a:pt x="1578" y="1228"/>
                </a:lnTo>
                <a:lnTo>
                  <a:pt x="1539" y="1190"/>
                </a:lnTo>
                <a:lnTo>
                  <a:pt x="1503" y="1146"/>
                </a:lnTo>
                <a:lnTo>
                  <a:pt x="1469" y="1100"/>
                </a:lnTo>
                <a:lnTo>
                  <a:pt x="1440" y="1048"/>
                </a:lnTo>
                <a:lnTo>
                  <a:pt x="1414" y="993"/>
                </a:lnTo>
                <a:lnTo>
                  <a:pt x="1392" y="936"/>
                </a:lnTo>
                <a:lnTo>
                  <a:pt x="1375" y="874"/>
                </a:lnTo>
                <a:lnTo>
                  <a:pt x="1363" y="810"/>
                </a:lnTo>
                <a:lnTo>
                  <a:pt x="1355" y="744"/>
                </a:lnTo>
                <a:lnTo>
                  <a:pt x="1353" y="677"/>
                </a:lnTo>
                <a:lnTo>
                  <a:pt x="1355" y="612"/>
                </a:lnTo>
                <a:lnTo>
                  <a:pt x="1362" y="548"/>
                </a:lnTo>
                <a:lnTo>
                  <a:pt x="1373" y="487"/>
                </a:lnTo>
                <a:lnTo>
                  <a:pt x="1389" y="429"/>
                </a:lnTo>
                <a:lnTo>
                  <a:pt x="1408" y="372"/>
                </a:lnTo>
                <a:lnTo>
                  <a:pt x="1432" y="318"/>
                </a:lnTo>
                <a:lnTo>
                  <a:pt x="1459" y="269"/>
                </a:lnTo>
                <a:lnTo>
                  <a:pt x="1489" y="221"/>
                </a:lnTo>
                <a:lnTo>
                  <a:pt x="1523" y="179"/>
                </a:lnTo>
                <a:lnTo>
                  <a:pt x="1559" y="139"/>
                </a:lnTo>
                <a:lnTo>
                  <a:pt x="1599" y="105"/>
                </a:lnTo>
                <a:lnTo>
                  <a:pt x="1640" y="74"/>
                </a:lnTo>
                <a:lnTo>
                  <a:pt x="1684" y="49"/>
                </a:lnTo>
                <a:lnTo>
                  <a:pt x="1729" y="29"/>
                </a:lnTo>
                <a:lnTo>
                  <a:pt x="1777" y="14"/>
                </a:lnTo>
                <a:lnTo>
                  <a:pt x="1827" y="4"/>
                </a:lnTo>
                <a:lnTo>
                  <a:pt x="1877" y="0"/>
                </a:lnTo>
                <a:close/>
                <a:moveTo>
                  <a:pt x="0" y="0"/>
                </a:moveTo>
                <a:lnTo>
                  <a:pt x="150" y="0"/>
                </a:lnTo>
                <a:lnTo>
                  <a:pt x="150" y="602"/>
                </a:lnTo>
                <a:lnTo>
                  <a:pt x="301" y="602"/>
                </a:lnTo>
                <a:lnTo>
                  <a:pt x="301" y="0"/>
                </a:lnTo>
                <a:lnTo>
                  <a:pt x="451" y="0"/>
                </a:lnTo>
                <a:lnTo>
                  <a:pt x="451" y="602"/>
                </a:lnTo>
                <a:lnTo>
                  <a:pt x="601" y="602"/>
                </a:lnTo>
                <a:lnTo>
                  <a:pt x="601" y="0"/>
                </a:lnTo>
                <a:lnTo>
                  <a:pt x="751" y="0"/>
                </a:lnTo>
                <a:lnTo>
                  <a:pt x="751" y="902"/>
                </a:lnTo>
                <a:lnTo>
                  <a:pt x="748" y="932"/>
                </a:lnTo>
                <a:lnTo>
                  <a:pt x="739" y="960"/>
                </a:lnTo>
                <a:lnTo>
                  <a:pt x="726" y="985"/>
                </a:lnTo>
                <a:lnTo>
                  <a:pt x="707" y="1007"/>
                </a:lnTo>
                <a:lnTo>
                  <a:pt x="684" y="1027"/>
                </a:lnTo>
                <a:lnTo>
                  <a:pt x="659" y="1040"/>
                </a:lnTo>
                <a:lnTo>
                  <a:pt x="631" y="1049"/>
                </a:lnTo>
                <a:lnTo>
                  <a:pt x="601" y="1052"/>
                </a:lnTo>
                <a:lnTo>
                  <a:pt x="601" y="3079"/>
                </a:lnTo>
                <a:lnTo>
                  <a:pt x="598" y="3117"/>
                </a:lnTo>
                <a:lnTo>
                  <a:pt x="589" y="3151"/>
                </a:lnTo>
                <a:lnTo>
                  <a:pt x="576" y="3184"/>
                </a:lnTo>
                <a:lnTo>
                  <a:pt x="558" y="3213"/>
                </a:lnTo>
                <a:lnTo>
                  <a:pt x="535" y="3239"/>
                </a:lnTo>
                <a:lnTo>
                  <a:pt x="509" y="3261"/>
                </a:lnTo>
                <a:lnTo>
                  <a:pt x="479" y="3280"/>
                </a:lnTo>
                <a:lnTo>
                  <a:pt x="447" y="3294"/>
                </a:lnTo>
                <a:lnTo>
                  <a:pt x="412" y="3302"/>
                </a:lnTo>
                <a:lnTo>
                  <a:pt x="376" y="3305"/>
                </a:lnTo>
                <a:lnTo>
                  <a:pt x="339" y="3302"/>
                </a:lnTo>
                <a:lnTo>
                  <a:pt x="305" y="3294"/>
                </a:lnTo>
                <a:lnTo>
                  <a:pt x="272" y="3280"/>
                </a:lnTo>
                <a:lnTo>
                  <a:pt x="242" y="3261"/>
                </a:lnTo>
                <a:lnTo>
                  <a:pt x="216" y="3239"/>
                </a:lnTo>
                <a:lnTo>
                  <a:pt x="193" y="3213"/>
                </a:lnTo>
                <a:lnTo>
                  <a:pt x="175" y="3184"/>
                </a:lnTo>
                <a:lnTo>
                  <a:pt x="162" y="3151"/>
                </a:lnTo>
                <a:lnTo>
                  <a:pt x="153" y="3117"/>
                </a:lnTo>
                <a:lnTo>
                  <a:pt x="150" y="3079"/>
                </a:lnTo>
                <a:lnTo>
                  <a:pt x="150" y="1052"/>
                </a:lnTo>
                <a:lnTo>
                  <a:pt x="120" y="1049"/>
                </a:lnTo>
                <a:lnTo>
                  <a:pt x="92" y="1040"/>
                </a:lnTo>
                <a:lnTo>
                  <a:pt x="67" y="1027"/>
                </a:lnTo>
                <a:lnTo>
                  <a:pt x="45" y="1007"/>
                </a:lnTo>
                <a:lnTo>
                  <a:pt x="25" y="985"/>
                </a:lnTo>
                <a:lnTo>
                  <a:pt x="12" y="960"/>
                </a:lnTo>
                <a:lnTo>
                  <a:pt x="3" y="932"/>
                </a:lnTo>
                <a:lnTo>
                  <a:pt x="0" y="902"/>
                </a:lnTo>
                <a:lnTo>
                  <a:pt x="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6">
            <a:hlinkClick r:id="rId5" action="ppaction://hlinksldjump"/>
          </p:cNvPr>
          <p:cNvSpPr/>
          <p:nvPr/>
        </p:nvSpPr>
        <p:spPr>
          <a:xfrm>
            <a:off x="5645969" y="3878586"/>
            <a:ext cx="1760671" cy="1760214"/>
          </a:xfrm>
          <a:prstGeom prst="rect">
            <a:avLst/>
          </a:prstGeom>
          <a:solidFill>
            <a:srgbClr val="C0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3086" name="Freeform 23">
            <a:hlinkClick r:id="rId5" action="ppaction://hlinksldjump"/>
          </p:cNvPr>
          <p:cNvSpPr>
            <a:spLocks noEditPoints="1"/>
          </p:cNvSpPr>
          <p:nvPr/>
        </p:nvSpPr>
        <p:spPr bwMode="auto">
          <a:xfrm>
            <a:off x="5985666" y="4248149"/>
            <a:ext cx="1099014" cy="1014609"/>
          </a:xfrm>
          <a:custGeom>
            <a:avLst/>
            <a:gdLst>
              <a:gd name="T0" fmla="*/ 1773 w 3753"/>
              <a:gd name="T1" fmla="*/ 2385 h 3463"/>
              <a:gd name="T2" fmla="*/ 1600 w 3753"/>
              <a:gd name="T3" fmla="*/ 2635 h 3463"/>
              <a:gd name="T4" fmla="*/ 1638 w 3753"/>
              <a:gd name="T5" fmla="*/ 2945 h 3463"/>
              <a:gd name="T6" fmla="*/ 1864 w 3753"/>
              <a:gd name="T7" fmla="*/ 3145 h 3463"/>
              <a:gd name="T8" fmla="*/ 2178 w 3753"/>
              <a:gd name="T9" fmla="*/ 3145 h 3463"/>
              <a:gd name="T10" fmla="*/ 2403 w 3753"/>
              <a:gd name="T11" fmla="*/ 2945 h 3463"/>
              <a:gd name="T12" fmla="*/ 2440 w 3753"/>
              <a:gd name="T13" fmla="*/ 2635 h 3463"/>
              <a:gd name="T14" fmla="*/ 2268 w 3753"/>
              <a:gd name="T15" fmla="*/ 2385 h 3463"/>
              <a:gd name="T16" fmla="*/ 2021 w 3753"/>
              <a:gd name="T17" fmla="*/ 1587 h 3463"/>
              <a:gd name="T18" fmla="*/ 1888 w 3753"/>
              <a:gd name="T19" fmla="*/ 1675 h 3463"/>
              <a:gd name="T20" fmla="*/ 1919 w 3753"/>
              <a:gd name="T21" fmla="*/ 1833 h 3463"/>
              <a:gd name="T22" fmla="*/ 2077 w 3753"/>
              <a:gd name="T23" fmla="*/ 1864 h 3463"/>
              <a:gd name="T24" fmla="*/ 2165 w 3753"/>
              <a:gd name="T25" fmla="*/ 1731 h 3463"/>
              <a:gd name="T26" fmla="*/ 2077 w 3753"/>
              <a:gd name="T27" fmla="*/ 1598 h 3463"/>
              <a:gd name="T28" fmla="*/ 2874 w 3753"/>
              <a:gd name="T29" fmla="*/ 1327 h 3463"/>
              <a:gd name="T30" fmla="*/ 2648 w 3753"/>
              <a:gd name="T31" fmla="*/ 1527 h 3463"/>
              <a:gd name="T32" fmla="*/ 2610 w 3753"/>
              <a:gd name="T33" fmla="*/ 1838 h 3463"/>
              <a:gd name="T34" fmla="*/ 2783 w 3753"/>
              <a:gd name="T35" fmla="*/ 2086 h 3463"/>
              <a:gd name="T36" fmla="*/ 3085 w 3753"/>
              <a:gd name="T37" fmla="*/ 2161 h 3463"/>
              <a:gd name="T38" fmla="*/ 3355 w 3753"/>
              <a:gd name="T39" fmla="*/ 2019 h 3463"/>
              <a:gd name="T40" fmla="*/ 3464 w 3753"/>
              <a:gd name="T41" fmla="*/ 1731 h 3463"/>
              <a:gd name="T42" fmla="*/ 3355 w 3753"/>
              <a:gd name="T43" fmla="*/ 1444 h 3463"/>
              <a:gd name="T44" fmla="*/ 3085 w 3753"/>
              <a:gd name="T45" fmla="*/ 1302 h 3463"/>
              <a:gd name="T46" fmla="*/ 806 w 3753"/>
              <a:gd name="T47" fmla="*/ 1349 h 3463"/>
              <a:gd name="T48" fmla="*/ 606 w 3753"/>
              <a:gd name="T49" fmla="*/ 1574 h 3463"/>
              <a:gd name="T50" fmla="*/ 606 w 3753"/>
              <a:gd name="T51" fmla="*/ 1888 h 3463"/>
              <a:gd name="T52" fmla="*/ 806 w 3753"/>
              <a:gd name="T53" fmla="*/ 2114 h 3463"/>
              <a:gd name="T54" fmla="*/ 1117 w 3753"/>
              <a:gd name="T55" fmla="*/ 2150 h 3463"/>
              <a:gd name="T56" fmla="*/ 1365 w 3753"/>
              <a:gd name="T57" fmla="*/ 1979 h 3463"/>
              <a:gd name="T58" fmla="*/ 1440 w 3753"/>
              <a:gd name="T59" fmla="*/ 1676 h 3463"/>
              <a:gd name="T60" fmla="*/ 1298 w 3753"/>
              <a:gd name="T61" fmla="*/ 1407 h 3463"/>
              <a:gd name="T62" fmla="*/ 1010 w 3753"/>
              <a:gd name="T63" fmla="*/ 1298 h 3463"/>
              <a:gd name="T64" fmla="*/ 1773 w 3753"/>
              <a:gd name="T65" fmla="*/ 366 h 3463"/>
              <a:gd name="T66" fmla="*/ 1600 w 3753"/>
              <a:gd name="T67" fmla="*/ 615 h 3463"/>
              <a:gd name="T68" fmla="*/ 1638 w 3753"/>
              <a:gd name="T69" fmla="*/ 925 h 3463"/>
              <a:gd name="T70" fmla="*/ 1864 w 3753"/>
              <a:gd name="T71" fmla="*/ 1124 h 3463"/>
              <a:gd name="T72" fmla="*/ 2178 w 3753"/>
              <a:gd name="T73" fmla="*/ 1124 h 3463"/>
              <a:gd name="T74" fmla="*/ 2403 w 3753"/>
              <a:gd name="T75" fmla="*/ 925 h 3463"/>
              <a:gd name="T76" fmla="*/ 2440 w 3753"/>
              <a:gd name="T77" fmla="*/ 615 h 3463"/>
              <a:gd name="T78" fmla="*/ 2268 w 3753"/>
              <a:gd name="T79" fmla="*/ 366 h 3463"/>
              <a:gd name="T80" fmla="*/ 2021 w 3753"/>
              <a:gd name="T81" fmla="*/ 0 h 3463"/>
              <a:gd name="T82" fmla="*/ 2646 w 3753"/>
              <a:gd name="T83" fmla="*/ 116 h 3463"/>
              <a:gd name="T84" fmla="*/ 3171 w 3753"/>
              <a:gd name="T85" fmla="*/ 436 h 3463"/>
              <a:gd name="T86" fmla="*/ 3550 w 3753"/>
              <a:gd name="T87" fmla="*/ 917 h 3463"/>
              <a:gd name="T88" fmla="*/ 3739 w 3753"/>
              <a:gd name="T89" fmla="*/ 1514 h 3463"/>
              <a:gd name="T90" fmla="*/ 3700 w 3753"/>
              <a:gd name="T91" fmla="*/ 2157 h 3463"/>
              <a:gd name="T92" fmla="*/ 3442 w 3753"/>
              <a:gd name="T93" fmla="*/ 2721 h 3463"/>
              <a:gd name="T94" fmla="*/ 3010 w 3753"/>
              <a:gd name="T95" fmla="*/ 3153 h 3463"/>
              <a:gd name="T96" fmla="*/ 2447 w 3753"/>
              <a:gd name="T97" fmla="*/ 3410 h 3463"/>
              <a:gd name="T98" fmla="*/ 0 w 3753"/>
              <a:gd name="T99" fmla="*/ 3174 h 3463"/>
              <a:gd name="T100" fmla="*/ 677 w 3753"/>
              <a:gd name="T101" fmla="*/ 2824 h 3463"/>
              <a:gd name="T102" fmla="*/ 375 w 3753"/>
              <a:gd name="T103" fmla="*/ 2271 h 3463"/>
              <a:gd name="T104" fmla="*/ 292 w 3753"/>
              <a:gd name="T105" fmla="*/ 1621 h 3463"/>
              <a:gd name="T106" fmla="*/ 446 w 3753"/>
              <a:gd name="T107" fmla="*/ 1010 h 3463"/>
              <a:gd name="T108" fmla="*/ 796 w 3753"/>
              <a:gd name="T109" fmla="*/ 507 h 3463"/>
              <a:gd name="T110" fmla="*/ 1299 w 3753"/>
              <a:gd name="T111" fmla="*/ 157 h 3463"/>
              <a:gd name="T112" fmla="*/ 1911 w 3753"/>
              <a:gd name="T113" fmla="*/ 3 h 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53" h="3463">
                <a:moveTo>
                  <a:pt x="2021" y="2309"/>
                </a:moveTo>
                <a:lnTo>
                  <a:pt x="1966" y="2312"/>
                </a:lnTo>
                <a:lnTo>
                  <a:pt x="1914" y="2321"/>
                </a:lnTo>
                <a:lnTo>
                  <a:pt x="1864" y="2337"/>
                </a:lnTo>
                <a:lnTo>
                  <a:pt x="1817" y="2359"/>
                </a:lnTo>
                <a:lnTo>
                  <a:pt x="1773" y="2385"/>
                </a:lnTo>
                <a:lnTo>
                  <a:pt x="1733" y="2417"/>
                </a:lnTo>
                <a:lnTo>
                  <a:pt x="1696" y="2454"/>
                </a:lnTo>
                <a:lnTo>
                  <a:pt x="1665" y="2494"/>
                </a:lnTo>
                <a:lnTo>
                  <a:pt x="1638" y="2538"/>
                </a:lnTo>
                <a:lnTo>
                  <a:pt x="1616" y="2585"/>
                </a:lnTo>
                <a:lnTo>
                  <a:pt x="1600" y="2635"/>
                </a:lnTo>
                <a:lnTo>
                  <a:pt x="1591" y="2686"/>
                </a:lnTo>
                <a:lnTo>
                  <a:pt x="1588" y="2741"/>
                </a:lnTo>
                <a:lnTo>
                  <a:pt x="1591" y="2795"/>
                </a:lnTo>
                <a:lnTo>
                  <a:pt x="1600" y="2848"/>
                </a:lnTo>
                <a:lnTo>
                  <a:pt x="1616" y="2898"/>
                </a:lnTo>
                <a:lnTo>
                  <a:pt x="1638" y="2945"/>
                </a:lnTo>
                <a:lnTo>
                  <a:pt x="1665" y="2989"/>
                </a:lnTo>
                <a:lnTo>
                  <a:pt x="1696" y="3029"/>
                </a:lnTo>
                <a:lnTo>
                  <a:pt x="1733" y="3064"/>
                </a:lnTo>
                <a:lnTo>
                  <a:pt x="1773" y="3097"/>
                </a:lnTo>
                <a:lnTo>
                  <a:pt x="1817" y="3124"/>
                </a:lnTo>
                <a:lnTo>
                  <a:pt x="1864" y="3145"/>
                </a:lnTo>
                <a:lnTo>
                  <a:pt x="1914" y="3161"/>
                </a:lnTo>
                <a:lnTo>
                  <a:pt x="1966" y="3171"/>
                </a:lnTo>
                <a:lnTo>
                  <a:pt x="2021" y="3174"/>
                </a:lnTo>
                <a:lnTo>
                  <a:pt x="2074" y="3171"/>
                </a:lnTo>
                <a:lnTo>
                  <a:pt x="2127" y="3161"/>
                </a:lnTo>
                <a:lnTo>
                  <a:pt x="2178" y="3145"/>
                </a:lnTo>
                <a:lnTo>
                  <a:pt x="2224" y="3124"/>
                </a:lnTo>
                <a:lnTo>
                  <a:pt x="2268" y="3097"/>
                </a:lnTo>
                <a:lnTo>
                  <a:pt x="2308" y="3064"/>
                </a:lnTo>
                <a:lnTo>
                  <a:pt x="2345" y="3029"/>
                </a:lnTo>
                <a:lnTo>
                  <a:pt x="2376" y="2989"/>
                </a:lnTo>
                <a:lnTo>
                  <a:pt x="2403" y="2945"/>
                </a:lnTo>
                <a:lnTo>
                  <a:pt x="2424" y="2898"/>
                </a:lnTo>
                <a:lnTo>
                  <a:pt x="2440" y="2848"/>
                </a:lnTo>
                <a:lnTo>
                  <a:pt x="2450" y="2795"/>
                </a:lnTo>
                <a:lnTo>
                  <a:pt x="2454" y="2741"/>
                </a:lnTo>
                <a:lnTo>
                  <a:pt x="2450" y="2686"/>
                </a:lnTo>
                <a:lnTo>
                  <a:pt x="2440" y="2635"/>
                </a:lnTo>
                <a:lnTo>
                  <a:pt x="2424" y="2585"/>
                </a:lnTo>
                <a:lnTo>
                  <a:pt x="2403" y="2538"/>
                </a:lnTo>
                <a:lnTo>
                  <a:pt x="2376" y="2494"/>
                </a:lnTo>
                <a:lnTo>
                  <a:pt x="2345" y="2454"/>
                </a:lnTo>
                <a:lnTo>
                  <a:pt x="2308" y="2417"/>
                </a:lnTo>
                <a:lnTo>
                  <a:pt x="2268" y="2385"/>
                </a:lnTo>
                <a:lnTo>
                  <a:pt x="2224" y="2359"/>
                </a:lnTo>
                <a:lnTo>
                  <a:pt x="2178" y="2337"/>
                </a:lnTo>
                <a:lnTo>
                  <a:pt x="2127" y="2321"/>
                </a:lnTo>
                <a:lnTo>
                  <a:pt x="2074" y="2312"/>
                </a:lnTo>
                <a:lnTo>
                  <a:pt x="2021" y="2309"/>
                </a:lnTo>
                <a:close/>
                <a:moveTo>
                  <a:pt x="2021" y="1587"/>
                </a:moveTo>
                <a:lnTo>
                  <a:pt x="1992" y="1589"/>
                </a:lnTo>
                <a:lnTo>
                  <a:pt x="1964" y="1598"/>
                </a:lnTo>
                <a:lnTo>
                  <a:pt x="1940" y="1611"/>
                </a:lnTo>
                <a:lnTo>
                  <a:pt x="1919" y="1629"/>
                </a:lnTo>
                <a:lnTo>
                  <a:pt x="1900" y="1651"/>
                </a:lnTo>
                <a:lnTo>
                  <a:pt x="1888" y="1675"/>
                </a:lnTo>
                <a:lnTo>
                  <a:pt x="1879" y="1703"/>
                </a:lnTo>
                <a:lnTo>
                  <a:pt x="1876" y="1731"/>
                </a:lnTo>
                <a:lnTo>
                  <a:pt x="1879" y="1760"/>
                </a:lnTo>
                <a:lnTo>
                  <a:pt x="1888" y="1787"/>
                </a:lnTo>
                <a:lnTo>
                  <a:pt x="1900" y="1811"/>
                </a:lnTo>
                <a:lnTo>
                  <a:pt x="1919" y="1833"/>
                </a:lnTo>
                <a:lnTo>
                  <a:pt x="1940" y="1850"/>
                </a:lnTo>
                <a:lnTo>
                  <a:pt x="1964" y="1864"/>
                </a:lnTo>
                <a:lnTo>
                  <a:pt x="1992" y="1872"/>
                </a:lnTo>
                <a:lnTo>
                  <a:pt x="2021" y="1876"/>
                </a:lnTo>
                <a:lnTo>
                  <a:pt x="2049" y="1872"/>
                </a:lnTo>
                <a:lnTo>
                  <a:pt x="2077" y="1864"/>
                </a:lnTo>
                <a:lnTo>
                  <a:pt x="2101" y="1850"/>
                </a:lnTo>
                <a:lnTo>
                  <a:pt x="2123" y="1833"/>
                </a:lnTo>
                <a:lnTo>
                  <a:pt x="2140" y="1811"/>
                </a:lnTo>
                <a:lnTo>
                  <a:pt x="2153" y="1787"/>
                </a:lnTo>
                <a:lnTo>
                  <a:pt x="2161" y="1760"/>
                </a:lnTo>
                <a:lnTo>
                  <a:pt x="2165" y="1731"/>
                </a:lnTo>
                <a:lnTo>
                  <a:pt x="2161" y="1703"/>
                </a:lnTo>
                <a:lnTo>
                  <a:pt x="2153" y="1675"/>
                </a:lnTo>
                <a:lnTo>
                  <a:pt x="2140" y="1651"/>
                </a:lnTo>
                <a:lnTo>
                  <a:pt x="2123" y="1629"/>
                </a:lnTo>
                <a:lnTo>
                  <a:pt x="2101" y="1611"/>
                </a:lnTo>
                <a:lnTo>
                  <a:pt x="2077" y="1598"/>
                </a:lnTo>
                <a:lnTo>
                  <a:pt x="2049" y="1589"/>
                </a:lnTo>
                <a:lnTo>
                  <a:pt x="2021" y="1587"/>
                </a:lnTo>
                <a:close/>
                <a:moveTo>
                  <a:pt x="3031" y="1298"/>
                </a:moveTo>
                <a:lnTo>
                  <a:pt x="2976" y="1302"/>
                </a:lnTo>
                <a:lnTo>
                  <a:pt x="2924" y="1311"/>
                </a:lnTo>
                <a:lnTo>
                  <a:pt x="2874" y="1327"/>
                </a:lnTo>
                <a:lnTo>
                  <a:pt x="2827" y="1349"/>
                </a:lnTo>
                <a:lnTo>
                  <a:pt x="2783" y="1375"/>
                </a:lnTo>
                <a:lnTo>
                  <a:pt x="2743" y="1407"/>
                </a:lnTo>
                <a:lnTo>
                  <a:pt x="2707" y="1444"/>
                </a:lnTo>
                <a:lnTo>
                  <a:pt x="2675" y="1484"/>
                </a:lnTo>
                <a:lnTo>
                  <a:pt x="2648" y="1527"/>
                </a:lnTo>
                <a:lnTo>
                  <a:pt x="2627" y="1574"/>
                </a:lnTo>
                <a:lnTo>
                  <a:pt x="2610" y="1625"/>
                </a:lnTo>
                <a:lnTo>
                  <a:pt x="2601" y="1676"/>
                </a:lnTo>
                <a:lnTo>
                  <a:pt x="2598" y="1731"/>
                </a:lnTo>
                <a:lnTo>
                  <a:pt x="2601" y="1785"/>
                </a:lnTo>
                <a:lnTo>
                  <a:pt x="2610" y="1838"/>
                </a:lnTo>
                <a:lnTo>
                  <a:pt x="2627" y="1888"/>
                </a:lnTo>
                <a:lnTo>
                  <a:pt x="2648" y="1935"/>
                </a:lnTo>
                <a:lnTo>
                  <a:pt x="2675" y="1979"/>
                </a:lnTo>
                <a:lnTo>
                  <a:pt x="2707" y="2019"/>
                </a:lnTo>
                <a:lnTo>
                  <a:pt x="2743" y="2055"/>
                </a:lnTo>
                <a:lnTo>
                  <a:pt x="2783" y="2086"/>
                </a:lnTo>
                <a:lnTo>
                  <a:pt x="2827" y="2114"/>
                </a:lnTo>
                <a:lnTo>
                  <a:pt x="2874" y="2134"/>
                </a:lnTo>
                <a:lnTo>
                  <a:pt x="2924" y="2150"/>
                </a:lnTo>
                <a:lnTo>
                  <a:pt x="2976" y="2161"/>
                </a:lnTo>
                <a:lnTo>
                  <a:pt x="3031" y="2164"/>
                </a:lnTo>
                <a:lnTo>
                  <a:pt x="3085" y="2161"/>
                </a:lnTo>
                <a:lnTo>
                  <a:pt x="3137" y="2150"/>
                </a:lnTo>
                <a:lnTo>
                  <a:pt x="3188" y="2134"/>
                </a:lnTo>
                <a:lnTo>
                  <a:pt x="3235" y="2114"/>
                </a:lnTo>
                <a:lnTo>
                  <a:pt x="3278" y="2086"/>
                </a:lnTo>
                <a:lnTo>
                  <a:pt x="3318" y="2055"/>
                </a:lnTo>
                <a:lnTo>
                  <a:pt x="3355" y="2019"/>
                </a:lnTo>
                <a:lnTo>
                  <a:pt x="3386" y="1979"/>
                </a:lnTo>
                <a:lnTo>
                  <a:pt x="3413" y="1935"/>
                </a:lnTo>
                <a:lnTo>
                  <a:pt x="3434" y="1888"/>
                </a:lnTo>
                <a:lnTo>
                  <a:pt x="3450" y="1838"/>
                </a:lnTo>
                <a:lnTo>
                  <a:pt x="3460" y="1785"/>
                </a:lnTo>
                <a:lnTo>
                  <a:pt x="3464" y="1731"/>
                </a:lnTo>
                <a:lnTo>
                  <a:pt x="3460" y="1676"/>
                </a:lnTo>
                <a:lnTo>
                  <a:pt x="3450" y="1625"/>
                </a:lnTo>
                <a:lnTo>
                  <a:pt x="3434" y="1574"/>
                </a:lnTo>
                <a:lnTo>
                  <a:pt x="3413" y="1527"/>
                </a:lnTo>
                <a:lnTo>
                  <a:pt x="3386" y="1484"/>
                </a:lnTo>
                <a:lnTo>
                  <a:pt x="3355" y="1444"/>
                </a:lnTo>
                <a:lnTo>
                  <a:pt x="3318" y="1407"/>
                </a:lnTo>
                <a:lnTo>
                  <a:pt x="3278" y="1375"/>
                </a:lnTo>
                <a:lnTo>
                  <a:pt x="3235" y="1349"/>
                </a:lnTo>
                <a:lnTo>
                  <a:pt x="3188" y="1327"/>
                </a:lnTo>
                <a:lnTo>
                  <a:pt x="3137" y="1311"/>
                </a:lnTo>
                <a:lnTo>
                  <a:pt x="3085" y="1302"/>
                </a:lnTo>
                <a:lnTo>
                  <a:pt x="3031" y="1298"/>
                </a:lnTo>
                <a:close/>
                <a:moveTo>
                  <a:pt x="1010" y="1298"/>
                </a:moveTo>
                <a:lnTo>
                  <a:pt x="955" y="1302"/>
                </a:lnTo>
                <a:lnTo>
                  <a:pt x="904" y="1311"/>
                </a:lnTo>
                <a:lnTo>
                  <a:pt x="853" y="1327"/>
                </a:lnTo>
                <a:lnTo>
                  <a:pt x="806" y="1349"/>
                </a:lnTo>
                <a:lnTo>
                  <a:pt x="763" y="1375"/>
                </a:lnTo>
                <a:lnTo>
                  <a:pt x="723" y="1407"/>
                </a:lnTo>
                <a:lnTo>
                  <a:pt x="686" y="1444"/>
                </a:lnTo>
                <a:lnTo>
                  <a:pt x="655" y="1484"/>
                </a:lnTo>
                <a:lnTo>
                  <a:pt x="628" y="1527"/>
                </a:lnTo>
                <a:lnTo>
                  <a:pt x="606" y="1574"/>
                </a:lnTo>
                <a:lnTo>
                  <a:pt x="590" y="1625"/>
                </a:lnTo>
                <a:lnTo>
                  <a:pt x="581" y="1676"/>
                </a:lnTo>
                <a:lnTo>
                  <a:pt x="577" y="1731"/>
                </a:lnTo>
                <a:lnTo>
                  <a:pt x="581" y="1785"/>
                </a:lnTo>
                <a:lnTo>
                  <a:pt x="590" y="1838"/>
                </a:lnTo>
                <a:lnTo>
                  <a:pt x="606" y="1888"/>
                </a:lnTo>
                <a:lnTo>
                  <a:pt x="628" y="1935"/>
                </a:lnTo>
                <a:lnTo>
                  <a:pt x="655" y="1979"/>
                </a:lnTo>
                <a:lnTo>
                  <a:pt x="686" y="2019"/>
                </a:lnTo>
                <a:lnTo>
                  <a:pt x="723" y="2055"/>
                </a:lnTo>
                <a:lnTo>
                  <a:pt x="763" y="2086"/>
                </a:lnTo>
                <a:lnTo>
                  <a:pt x="806" y="2114"/>
                </a:lnTo>
                <a:lnTo>
                  <a:pt x="853" y="2134"/>
                </a:lnTo>
                <a:lnTo>
                  <a:pt x="904" y="2150"/>
                </a:lnTo>
                <a:lnTo>
                  <a:pt x="955" y="2161"/>
                </a:lnTo>
                <a:lnTo>
                  <a:pt x="1010" y="2164"/>
                </a:lnTo>
                <a:lnTo>
                  <a:pt x="1064" y="2161"/>
                </a:lnTo>
                <a:lnTo>
                  <a:pt x="1117" y="2150"/>
                </a:lnTo>
                <a:lnTo>
                  <a:pt x="1167" y="2134"/>
                </a:lnTo>
                <a:lnTo>
                  <a:pt x="1214" y="2114"/>
                </a:lnTo>
                <a:lnTo>
                  <a:pt x="1258" y="2086"/>
                </a:lnTo>
                <a:lnTo>
                  <a:pt x="1298" y="2055"/>
                </a:lnTo>
                <a:lnTo>
                  <a:pt x="1334" y="2019"/>
                </a:lnTo>
                <a:lnTo>
                  <a:pt x="1365" y="1979"/>
                </a:lnTo>
                <a:lnTo>
                  <a:pt x="1393" y="1935"/>
                </a:lnTo>
                <a:lnTo>
                  <a:pt x="1415" y="1888"/>
                </a:lnTo>
                <a:lnTo>
                  <a:pt x="1430" y="1838"/>
                </a:lnTo>
                <a:lnTo>
                  <a:pt x="1440" y="1785"/>
                </a:lnTo>
                <a:lnTo>
                  <a:pt x="1443" y="1731"/>
                </a:lnTo>
                <a:lnTo>
                  <a:pt x="1440" y="1676"/>
                </a:lnTo>
                <a:lnTo>
                  <a:pt x="1430" y="1625"/>
                </a:lnTo>
                <a:lnTo>
                  <a:pt x="1415" y="1574"/>
                </a:lnTo>
                <a:lnTo>
                  <a:pt x="1393" y="1527"/>
                </a:lnTo>
                <a:lnTo>
                  <a:pt x="1365" y="1484"/>
                </a:lnTo>
                <a:lnTo>
                  <a:pt x="1334" y="1444"/>
                </a:lnTo>
                <a:lnTo>
                  <a:pt x="1298" y="1407"/>
                </a:lnTo>
                <a:lnTo>
                  <a:pt x="1258" y="1375"/>
                </a:lnTo>
                <a:lnTo>
                  <a:pt x="1214" y="1349"/>
                </a:lnTo>
                <a:lnTo>
                  <a:pt x="1167" y="1327"/>
                </a:lnTo>
                <a:lnTo>
                  <a:pt x="1117" y="1311"/>
                </a:lnTo>
                <a:lnTo>
                  <a:pt x="1064" y="1302"/>
                </a:lnTo>
                <a:lnTo>
                  <a:pt x="1010" y="1298"/>
                </a:lnTo>
                <a:close/>
                <a:moveTo>
                  <a:pt x="2021" y="288"/>
                </a:moveTo>
                <a:lnTo>
                  <a:pt x="1966" y="292"/>
                </a:lnTo>
                <a:lnTo>
                  <a:pt x="1914" y="301"/>
                </a:lnTo>
                <a:lnTo>
                  <a:pt x="1864" y="317"/>
                </a:lnTo>
                <a:lnTo>
                  <a:pt x="1817" y="339"/>
                </a:lnTo>
                <a:lnTo>
                  <a:pt x="1773" y="366"/>
                </a:lnTo>
                <a:lnTo>
                  <a:pt x="1733" y="397"/>
                </a:lnTo>
                <a:lnTo>
                  <a:pt x="1696" y="434"/>
                </a:lnTo>
                <a:lnTo>
                  <a:pt x="1665" y="474"/>
                </a:lnTo>
                <a:lnTo>
                  <a:pt x="1638" y="517"/>
                </a:lnTo>
                <a:lnTo>
                  <a:pt x="1616" y="564"/>
                </a:lnTo>
                <a:lnTo>
                  <a:pt x="1600" y="615"/>
                </a:lnTo>
                <a:lnTo>
                  <a:pt x="1591" y="666"/>
                </a:lnTo>
                <a:lnTo>
                  <a:pt x="1588" y="721"/>
                </a:lnTo>
                <a:lnTo>
                  <a:pt x="1591" y="775"/>
                </a:lnTo>
                <a:lnTo>
                  <a:pt x="1600" y="828"/>
                </a:lnTo>
                <a:lnTo>
                  <a:pt x="1616" y="878"/>
                </a:lnTo>
                <a:lnTo>
                  <a:pt x="1638" y="925"/>
                </a:lnTo>
                <a:lnTo>
                  <a:pt x="1665" y="969"/>
                </a:lnTo>
                <a:lnTo>
                  <a:pt x="1696" y="1009"/>
                </a:lnTo>
                <a:lnTo>
                  <a:pt x="1733" y="1045"/>
                </a:lnTo>
                <a:lnTo>
                  <a:pt x="1773" y="1076"/>
                </a:lnTo>
                <a:lnTo>
                  <a:pt x="1817" y="1104"/>
                </a:lnTo>
                <a:lnTo>
                  <a:pt x="1864" y="1124"/>
                </a:lnTo>
                <a:lnTo>
                  <a:pt x="1914" y="1140"/>
                </a:lnTo>
                <a:lnTo>
                  <a:pt x="1966" y="1151"/>
                </a:lnTo>
                <a:lnTo>
                  <a:pt x="2021" y="1154"/>
                </a:lnTo>
                <a:lnTo>
                  <a:pt x="2074" y="1151"/>
                </a:lnTo>
                <a:lnTo>
                  <a:pt x="2127" y="1140"/>
                </a:lnTo>
                <a:lnTo>
                  <a:pt x="2178" y="1124"/>
                </a:lnTo>
                <a:lnTo>
                  <a:pt x="2224" y="1104"/>
                </a:lnTo>
                <a:lnTo>
                  <a:pt x="2268" y="1076"/>
                </a:lnTo>
                <a:lnTo>
                  <a:pt x="2308" y="1045"/>
                </a:lnTo>
                <a:lnTo>
                  <a:pt x="2345" y="1009"/>
                </a:lnTo>
                <a:lnTo>
                  <a:pt x="2376" y="969"/>
                </a:lnTo>
                <a:lnTo>
                  <a:pt x="2403" y="925"/>
                </a:lnTo>
                <a:lnTo>
                  <a:pt x="2424" y="878"/>
                </a:lnTo>
                <a:lnTo>
                  <a:pt x="2440" y="828"/>
                </a:lnTo>
                <a:lnTo>
                  <a:pt x="2450" y="775"/>
                </a:lnTo>
                <a:lnTo>
                  <a:pt x="2454" y="721"/>
                </a:lnTo>
                <a:lnTo>
                  <a:pt x="2450" y="666"/>
                </a:lnTo>
                <a:lnTo>
                  <a:pt x="2440" y="615"/>
                </a:lnTo>
                <a:lnTo>
                  <a:pt x="2424" y="564"/>
                </a:lnTo>
                <a:lnTo>
                  <a:pt x="2403" y="517"/>
                </a:lnTo>
                <a:lnTo>
                  <a:pt x="2376" y="474"/>
                </a:lnTo>
                <a:lnTo>
                  <a:pt x="2345" y="434"/>
                </a:lnTo>
                <a:lnTo>
                  <a:pt x="2308" y="397"/>
                </a:lnTo>
                <a:lnTo>
                  <a:pt x="2268" y="366"/>
                </a:lnTo>
                <a:lnTo>
                  <a:pt x="2224" y="339"/>
                </a:lnTo>
                <a:lnTo>
                  <a:pt x="2178" y="317"/>
                </a:lnTo>
                <a:lnTo>
                  <a:pt x="2127" y="301"/>
                </a:lnTo>
                <a:lnTo>
                  <a:pt x="2074" y="292"/>
                </a:lnTo>
                <a:lnTo>
                  <a:pt x="2021" y="288"/>
                </a:lnTo>
                <a:close/>
                <a:moveTo>
                  <a:pt x="2021" y="0"/>
                </a:moveTo>
                <a:lnTo>
                  <a:pt x="2131" y="3"/>
                </a:lnTo>
                <a:lnTo>
                  <a:pt x="2238" y="13"/>
                </a:lnTo>
                <a:lnTo>
                  <a:pt x="2344" y="29"/>
                </a:lnTo>
                <a:lnTo>
                  <a:pt x="2447" y="52"/>
                </a:lnTo>
                <a:lnTo>
                  <a:pt x="2547" y="81"/>
                </a:lnTo>
                <a:lnTo>
                  <a:pt x="2646" y="116"/>
                </a:lnTo>
                <a:lnTo>
                  <a:pt x="2742" y="157"/>
                </a:lnTo>
                <a:lnTo>
                  <a:pt x="2835" y="202"/>
                </a:lnTo>
                <a:lnTo>
                  <a:pt x="2924" y="254"/>
                </a:lnTo>
                <a:lnTo>
                  <a:pt x="3010" y="310"/>
                </a:lnTo>
                <a:lnTo>
                  <a:pt x="3093" y="371"/>
                </a:lnTo>
                <a:lnTo>
                  <a:pt x="3171" y="436"/>
                </a:lnTo>
                <a:lnTo>
                  <a:pt x="3245" y="507"/>
                </a:lnTo>
                <a:lnTo>
                  <a:pt x="3315" y="581"/>
                </a:lnTo>
                <a:lnTo>
                  <a:pt x="3381" y="659"/>
                </a:lnTo>
                <a:lnTo>
                  <a:pt x="3442" y="742"/>
                </a:lnTo>
                <a:lnTo>
                  <a:pt x="3498" y="828"/>
                </a:lnTo>
                <a:lnTo>
                  <a:pt x="3550" y="917"/>
                </a:lnTo>
                <a:lnTo>
                  <a:pt x="3596" y="1010"/>
                </a:lnTo>
                <a:lnTo>
                  <a:pt x="3636" y="1105"/>
                </a:lnTo>
                <a:lnTo>
                  <a:pt x="3670" y="1203"/>
                </a:lnTo>
                <a:lnTo>
                  <a:pt x="3700" y="1304"/>
                </a:lnTo>
                <a:lnTo>
                  <a:pt x="3723" y="1408"/>
                </a:lnTo>
                <a:lnTo>
                  <a:pt x="3739" y="1514"/>
                </a:lnTo>
                <a:lnTo>
                  <a:pt x="3749" y="1621"/>
                </a:lnTo>
                <a:lnTo>
                  <a:pt x="3753" y="1731"/>
                </a:lnTo>
                <a:lnTo>
                  <a:pt x="3749" y="1840"/>
                </a:lnTo>
                <a:lnTo>
                  <a:pt x="3739" y="1949"/>
                </a:lnTo>
                <a:lnTo>
                  <a:pt x="3723" y="2054"/>
                </a:lnTo>
                <a:lnTo>
                  <a:pt x="3700" y="2157"/>
                </a:lnTo>
                <a:lnTo>
                  <a:pt x="3670" y="2258"/>
                </a:lnTo>
                <a:lnTo>
                  <a:pt x="3636" y="2357"/>
                </a:lnTo>
                <a:lnTo>
                  <a:pt x="3596" y="2453"/>
                </a:lnTo>
                <a:lnTo>
                  <a:pt x="3550" y="2546"/>
                </a:lnTo>
                <a:lnTo>
                  <a:pt x="3498" y="2635"/>
                </a:lnTo>
                <a:lnTo>
                  <a:pt x="3442" y="2721"/>
                </a:lnTo>
                <a:lnTo>
                  <a:pt x="3381" y="2803"/>
                </a:lnTo>
                <a:lnTo>
                  <a:pt x="3315" y="2881"/>
                </a:lnTo>
                <a:lnTo>
                  <a:pt x="3245" y="2956"/>
                </a:lnTo>
                <a:lnTo>
                  <a:pt x="3171" y="3025"/>
                </a:lnTo>
                <a:lnTo>
                  <a:pt x="3093" y="3092"/>
                </a:lnTo>
                <a:lnTo>
                  <a:pt x="3010" y="3153"/>
                </a:lnTo>
                <a:lnTo>
                  <a:pt x="2924" y="3209"/>
                </a:lnTo>
                <a:lnTo>
                  <a:pt x="2835" y="3260"/>
                </a:lnTo>
                <a:lnTo>
                  <a:pt x="2742" y="3306"/>
                </a:lnTo>
                <a:lnTo>
                  <a:pt x="2646" y="3346"/>
                </a:lnTo>
                <a:lnTo>
                  <a:pt x="2547" y="3381"/>
                </a:lnTo>
                <a:lnTo>
                  <a:pt x="2447" y="3410"/>
                </a:lnTo>
                <a:lnTo>
                  <a:pt x="2344" y="3432"/>
                </a:lnTo>
                <a:lnTo>
                  <a:pt x="2238" y="3449"/>
                </a:lnTo>
                <a:lnTo>
                  <a:pt x="2131" y="3460"/>
                </a:lnTo>
                <a:lnTo>
                  <a:pt x="2021" y="3463"/>
                </a:lnTo>
                <a:lnTo>
                  <a:pt x="0" y="3463"/>
                </a:lnTo>
                <a:lnTo>
                  <a:pt x="0" y="3174"/>
                </a:lnTo>
                <a:lnTo>
                  <a:pt x="1064" y="3174"/>
                </a:lnTo>
                <a:lnTo>
                  <a:pt x="978" y="3114"/>
                </a:lnTo>
                <a:lnTo>
                  <a:pt x="897" y="3047"/>
                </a:lnTo>
                <a:lnTo>
                  <a:pt x="819" y="2977"/>
                </a:lnTo>
                <a:lnTo>
                  <a:pt x="746" y="2903"/>
                </a:lnTo>
                <a:lnTo>
                  <a:pt x="677" y="2824"/>
                </a:lnTo>
                <a:lnTo>
                  <a:pt x="614" y="2740"/>
                </a:lnTo>
                <a:lnTo>
                  <a:pt x="554" y="2653"/>
                </a:lnTo>
                <a:lnTo>
                  <a:pt x="502" y="2563"/>
                </a:lnTo>
                <a:lnTo>
                  <a:pt x="454" y="2468"/>
                </a:lnTo>
                <a:lnTo>
                  <a:pt x="411" y="2370"/>
                </a:lnTo>
                <a:lnTo>
                  <a:pt x="375" y="2271"/>
                </a:lnTo>
                <a:lnTo>
                  <a:pt x="344" y="2168"/>
                </a:lnTo>
                <a:lnTo>
                  <a:pt x="321" y="2061"/>
                </a:lnTo>
                <a:lnTo>
                  <a:pt x="302" y="1954"/>
                </a:lnTo>
                <a:lnTo>
                  <a:pt x="292" y="1844"/>
                </a:lnTo>
                <a:lnTo>
                  <a:pt x="289" y="1731"/>
                </a:lnTo>
                <a:lnTo>
                  <a:pt x="292" y="1621"/>
                </a:lnTo>
                <a:lnTo>
                  <a:pt x="302" y="1514"/>
                </a:lnTo>
                <a:lnTo>
                  <a:pt x="318" y="1408"/>
                </a:lnTo>
                <a:lnTo>
                  <a:pt x="341" y="1304"/>
                </a:lnTo>
                <a:lnTo>
                  <a:pt x="370" y="1203"/>
                </a:lnTo>
                <a:lnTo>
                  <a:pt x="405" y="1105"/>
                </a:lnTo>
                <a:lnTo>
                  <a:pt x="446" y="1010"/>
                </a:lnTo>
                <a:lnTo>
                  <a:pt x="491" y="917"/>
                </a:lnTo>
                <a:lnTo>
                  <a:pt x="543" y="828"/>
                </a:lnTo>
                <a:lnTo>
                  <a:pt x="599" y="742"/>
                </a:lnTo>
                <a:lnTo>
                  <a:pt x="660" y="659"/>
                </a:lnTo>
                <a:lnTo>
                  <a:pt x="725" y="581"/>
                </a:lnTo>
                <a:lnTo>
                  <a:pt x="796" y="507"/>
                </a:lnTo>
                <a:lnTo>
                  <a:pt x="871" y="436"/>
                </a:lnTo>
                <a:lnTo>
                  <a:pt x="948" y="371"/>
                </a:lnTo>
                <a:lnTo>
                  <a:pt x="1031" y="310"/>
                </a:lnTo>
                <a:lnTo>
                  <a:pt x="1117" y="254"/>
                </a:lnTo>
                <a:lnTo>
                  <a:pt x="1206" y="202"/>
                </a:lnTo>
                <a:lnTo>
                  <a:pt x="1299" y="157"/>
                </a:lnTo>
                <a:lnTo>
                  <a:pt x="1394" y="116"/>
                </a:lnTo>
                <a:lnTo>
                  <a:pt x="1493" y="81"/>
                </a:lnTo>
                <a:lnTo>
                  <a:pt x="1594" y="52"/>
                </a:lnTo>
                <a:lnTo>
                  <a:pt x="1698" y="29"/>
                </a:lnTo>
                <a:lnTo>
                  <a:pt x="1803" y="13"/>
                </a:lnTo>
                <a:lnTo>
                  <a:pt x="1911" y="3"/>
                </a:lnTo>
                <a:lnTo>
                  <a:pt x="2021"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a:hlinkClick r:id="rId6" action="ppaction://hlinksldjump"/>
          </p:cNvPr>
          <p:cNvSpPr/>
          <p:nvPr/>
        </p:nvSpPr>
        <p:spPr>
          <a:xfrm>
            <a:off x="1748650" y="1846113"/>
            <a:ext cx="1760671" cy="1760214"/>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3089" name="AutoShape 25"/>
          <p:cNvSpPr>
            <a:spLocks noChangeAspect="1" noChangeArrowheads="1" noTextEdit="1"/>
          </p:cNvSpPr>
          <p:nvPr/>
        </p:nvSpPr>
        <p:spPr bwMode="auto">
          <a:xfrm>
            <a:off x="2063750" y="2413324"/>
            <a:ext cx="1028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Freeform 28">
            <a:hlinkClick r:id="rId6" action="ppaction://hlinksldjump" highlightClick="1"/>
          </p:cNvPr>
          <p:cNvSpPr>
            <a:spLocks noEditPoints="1"/>
          </p:cNvSpPr>
          <p:nvPr/>
        </p:nvSpPr>
        <p:spPr bwMode="auto">
          <a:xfrm>
            <a:off x="2035175" y="2326782"/>
            <a:ext cx="1027113" cy="825500"/>
          </a:xfrm>
          <a:custGeom>
            <a:avLst/>
            <a:gdLst>
              <a:gd name="T0" fmla="*/ 3507 w 3884"/>
              <a:gd name="T1" fmla="*/ 2509 h 3119"/>
              <a:gd name="T2" fmla="*/ 3622 w 3884"/>
              <a:gd name="T3" fmla="*/ 2571 h 3119"/>
              <a:gd name="T4" fmla="*/ 3699 w 3884"/>
              <a:gd name="T5" fmla="*/ 2675 h 3119"/>
              <a:gd name="T6" fmla="*/ 3729 w 3884"/>
              <a:gd name="T7" fmla="*/ 2807 h 3119"/>
              <a:gd name="T8" fmla="*/ 3699 w 3884"/>
              <a:gd name="T9" fmla="*/ 2938 h 3119"/>
              <a:gd name="T10" fmla="*/ 3622 w 3884"/>
              <a:gd name="T11" fmla="*/ 3042 h 3119"/>
              <a:gd name="T12" fmla="*/ 3507 w 3884"/>
              <a:gd name="T13" fmla="*/ 3106 h 3119"/>
              <a:gd name="T14" fmla="*/ 3372 w 3884"/>
              <a:gd name="T15" fmla="*/ 3115 h 3119"/>
              <a:gd name="T16" fmla="*/ 3249 w 3884"/>
              <a:gd name="T17" fmla="*/ 3068 h 3119"/>
              <a:gd name="T18" fmla="*/ 3158 w 3884"/>
              <a:gd name="T19" fmla="*/ 2977 h 3119"/>
              <a:gd name="T20" fmla="*/ 3110 w 3884"/>
              <a:gd name="T21" fmla="*/ 2853 h 3119"/>
              <a:gd name="T22" fmla="*/ 3121 w 3884"/>
              <a:gd name="T23" fmla="*/ 2717 h 3119"/>
              <a:gd name="T24" fmla="*/ 3183 w 3884"/>
              <a:gd name="T25" fmla="*/ 2603 h 3119"/>
              <a:gd name="T26" fmla="*/ 3287 w 3884"/>
              <a:gd name="T27" fmla="*/ 2524 h 3119"/>
              <a:gd name="T28" fmla="*/ 3418 w 3884"/>
              <a:gd name="T29" fmla="*/ 2496 h 3119"/>
              <a:gd name="T30" fmla="*/ 1644 w 3884"/>
              <a:gd name="T31" fmla="*/ 2509 h 3119"/>
              <a:gd name="T32" fmla="*/ 1758 w 3884"/>
              <a:gd name="T33" fmla="*/ 2571 h 3119"/>
              <a:gd name="T34" fmla="*/ 1836 w 3884"/>
              <a:gd name="T35" fmla="*/ 2675 h 3119"/>
              <a:gd name="T36" fmla="*/ 1865 w 3884"/>
              <a:gd name="T37" fmla="*/ 2807 h 3119"/>
              <a:gd name="T38" fmla="*/ 1836 w 3884"/>
              <a:gd name="T39" fmla="*/ 2938 h 3119"/>
              <a:gd name="T40" fmla="*/ 1758 w 3884"/>
              <a:gd name="T41" fmla="*/ 3042 h 3119"/>
              <a:gd name="T42" fmla="*/ 1644 w 3884"/>
              <a:gd name="T43" fmla="*/ 3106 h 3119"/>
              <a:gd name="T44" fmla="*/ 1508 w 3884"/>
              <a:gd name="T45" fmla="*/ 3115 h 3119"/>
              <a:gd name="T46" fmla="*/ 1384 w 3884"/>
              <a:gd name="T47" fmla="*/ 3068 h 3119"/>
              <a:gd name="T48" fmla="*/ 1294 w 3884"/>
              <a:gd name="T49" fmla="*/ 2977 h 3119"/>
              <a:gd name="T50" fmla="*/ 1247 w 3884"/>
              <a:gd name="T51" fmla="*/ 2853 h 3119"/>
              <a:gd name="T52" fmla="*/ 1256 w 3884"/>
              <a:gd name="T53" fmla="*/ 2717 h 3119"/>
              <a:gd name="T54" fmla="*/ 1320 w 3884"/>
              <a:gd name="T55" fmla="*/ 2603 h 3119"/>
              <a:gd name="T56" fmla="*/ 1423 w 3884"/>
              <a:gd name="T57" fmla="*/ 2524 h 3119"/>
              <a:gd name="T58" fmla="*/ 1554 w 3884"/>
              <a:gd name="T59" fmla="*/ 2496 h 3119"/>
              <a:gd name="T60" fmla="*/ 3764 w 3884"/>
              <a:gd name="T61" fmla="*/ 156 h 3119"/>
              <a:gd name="T62" fmla="*/ 3841 w 3884"/>
              <a:gd name="T63" fmla="*/ 199 h 3119"/>
              <a:gd name="T64" fmla="*/ 3881 w 3884"/>
              <a:gd name="T65" fmla="*/ 277 h 3119"/>
              <a:gd name="T66" fmla="*/ 3881 w 3884"/>
              <a:gd name="T67" fmla="*/ 1743 h 3119"/>
              <a:gd name="T68" fmla="*/ 3841 w 3884"/>
              <a:gd name="T69" fmla="*/ 1823 h 3119"/>
              <a:gd name="T70" fmla="*/ 3764 w 3884"/>
              <a:gd name="T71" fmla="*/ 1865 h 3119"/>
              <a:gd name="T72" fmla="*/ 1735 w 3884"/>
              <a:gd name="T73" fmla="*/ 1865 h 3119"/>
              <a:gd name="T74" fmla="*/ 1657 w 3884"/>
              <a:gd name="T75" fmla="*/ 1818 h 3119"/>
              <a:gd name="T76" fmla="*/ 1096 w 3884"/>
              <a:gd name="T77" fmla="*/ 360 h 3119"/>
              <a:gd name="T78" fmla="*/ 1091 w 3884"/>
              <a:gd name="T79" fmla="*/ 277 h 3119"/>
              <a:gd name="T80" fmla="*/ 1131 w 3884"/>
              <a:gd name="T81" fmla="*/ 199 h 3119"/>
              <a:gd name="T82" fmla="*/ 1208 w 3884"/>
              <a:gd name="T83" fmla="*/ 156 h 3119"/>
              <a:gd name="T84" fmla="*/ 660 w 3884"/>
              <a:gd name="T85" fmla="*/ 0 h 3119"/>
              <a:gd name="T86" fmla="*/ 752 w 3884"/>
              <a:gd name="T87" fmla="*/ 28 h 3119"/>
              <a:gd name="T88" fmla="*/ 806 w 3884"/>
              <a:gd name="T89" fmla="*/ 104 h 3119"/>
              <a:gd name="T90" fmla="*/ 3761 w 3884"/>
              <a:gd name="T91" fmla="*/ 2031 h 3119"/>
              <a:gd name="T92" fmla="*/ 3839 w 3884"/>
              <a:gd name="T93" fmla="*/ 2073 h 3119"/>
              <a:gd name="T94" fmla="*/ 3881 w 3884"/>
              <a:gd name="T95" fmla="*/ 2151 h 3119"/>
              <a:gd name="T96" fmla="*/ 3873 w 3884"/>
              <a:gd name="T97" fmla="*/ 2244 h 3119"/>
              <a:gd name="T98" fmla="*/ 3816 w 3884"/>
              <a:gd name="T99" fmla="*/ 2312 h 3119"/>
              <a:gd name="T100" fmla="*/ 3729 w 3884"/>
              <a:gd name="T101" fmla="*/ 2340 h 3119"/>
              <a:gd name="T102" fmla="*/ 1296 w 3884"/>
              <a:gd name="T103" fmla="*/ 2325 h 3119"/>
              <a:gd name="T104" fmla="*/ 1226 w 3884"/>
              <a:gd name="T105" fmla="*/ 2264 h 3119"/>
              <a:gd name="T106" fmla="*/ 156 w 3884"/>
              <a:gd name="T107" fmla="*/ 311 h 3119"/>
              <a:gd name="T108" fmla="*/ 68 w 3884"/>
              <a:gd name="T109" fmla="*/ 285 h 3119"/>
              <a:gd name="T110" fmla="*/ 12 w 3884"/>
              <a:gd name="T111" fmla="*/ 216 h 3119"/>
              <a:gd name="T112" fmla="*/ 4 w 3884"/>
              <a:gd name="T113" fmla="*/ 124 h 3119"/>
              <a:gd name="T114" fmla="*/ 46 w 3884"/>
              <a:gd name="T115" fmla="*/ 45 h 3119"/>
              <a:gd name="T116" fmla="*/ 124 w 3884"/>
              <a:gd name="T117" fmla="*/ 2 h 3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84" h="3119">
                <a:moveTo>
                  <a:pt x="3418" y="2496"/>
                </a:moveTo>
                <a:lnTo>
                  <a:pt x="3464" y="2498"/>
                </a:lnTo>
                <a:lnTo>
                  <a:pt x="3507" y="2509"/>
                </a:lnTo>
                <a:lnTo>
                  <a:pt x="3549" y="2524"/>
                </a:lnTo>
                <a:lnTo>
                  <a:pt x="3588" y="2545"/>
                </a:lnTo>
                <a:lnTo>
                  <a:pt x="3622" y="2571"/>
                </a:lnTo>
                <a:lnTo>
                  <a:pt x="3652" y="2603"/>
                </a:lnTo>
                <a:lnTo>
                  <a:pt x="3678" y="2638"/>
                </a:lnTo>
                <a:lnTo>
                  <a:pt x="3699" y="2675"/>
                </a:lnTo>
                <a:lnTo>
                  <a:pt x="3716" y="2717"/>
                </a:lnTo>
                <a:lnTo>
                  <a:pt x="3725" y="2762"/>
                </a:lnTo>
                <a:lnTo>
                  <a:pt x="3729" y="2807"/>
                </a:lnTo>
                <a:lnTo>
                  <a:pt x="3725" y="2853"/>
                </a:lnTo>
                <a:lnTo>
                  <a:pt x="3716" y="2897"/>
                </a:lnTo>
                <a:lnTo>
                  <a:pt x="3699" y="2938"/>
                </a:lnTo>
                <a:lnTo>
                  <a:pt x="3678" y="2977"/>
                </a:lnTo>
                <a:lnTo>
                  <a:pt x="3652" y="3011"/>
                </a:lnTo>
                <a:lnTo>
                  <a:pt x="3622" y="3042"/>
                </a:lnTo>
                <a:lnTo>
                  <a:pt x="3588" y="3068"/>
                </a:lnTo>
                <a:lnTo>
                  <a:pt x="3549" y="3089"/>
                </a:lnTo>
                <a:lnTo>
                  <a:pt x="3507" y="3106"/>
                </a:lnTo>
                <a:lnTo>
                  <a:pt x="3464" y="3115"/>
                </a:lnTo>
                <a:lnTo>
                  <a:pt x="3418" y="3119"/>
                </a:lnTo>
                <a:lnTo>
                  <a:pt x="3372" y="3115"/>
                </a:lnTo>
                <a:lnTo>
                  <a:pt x="3328" y="3106"/>
                </a:lnTo>
                <a:lnTo>
                  <a:pt x="3287" y="3089"/>
                </a:lnTo>
                <a:lnTo>
                  <a:pt x="3249" y="3068"/>
                </a:lnTo>
                <a:lnTo>
                  <a:pt x="3215" y="3042"/>
                </a:lnTo>
                <a:lnTo>
                  <a:pt x="3183" y="3011"/>
                </a:lnTo>
                <a:lnTo>
                  <a:pt x="3158" y="2977"/>
                </a:lnTo>
                <a:lnTo>
                  <a:pt x="3136" y="2938"/>
                </a:lnTo>
                <a:lnTo>
                  <a:pt x="3121" y="2897"/>
                </a:lnTo>
                <a:lnTo>
                  <a:pt x="3110" y="2853"/>
                </a:lnTo>
                <a:lnTo>
                  <a:pt x="3108" y="2807"/>
                </a:lnTo>
                <a:lnTo>
                  <a:pt x="3110" y="2762"/>
                </a:lnTo>
                <a:lnTo>
                  <a:pt x="3121" y="2717"/>
                </a:lnTo>
                <a:lnTo>
                  <a:pt x="3136" y="2675"/>
                </a:lnTo>
                <a:lnTo>
                  <a:pt x="3158" y="2638"/>
                </a:lnTo>
                <a:lnTo>
                  <a:pt x="3183" y="2603"/>
                </a:lnTo>
                <a:lnTo>
                  <a:pt x="3215" y="2571"/>
                </a:lnTo>
                <a:lnTo>
                  <a:pt x="3249" y="2545"/>
                </a:lnTo>
                <a:lnTo>
                  <a:pt x="3287" y="2524"/>
                </a:lnTo>
                <a:lnTo>
                  <a:pt x="3328" y="2509"/>
                </a:lnTo>
                <a:lnTo>
                  <a:pt x="3372" y="2498"/>
                </a:lnTo>
                <a:lnTo>
                  <a:pt x="3418" y="2496"/>
                </a:lnTo>
                <a:close/>
                <a:moveTo>
                  <a:pt x="1554" y="2496"/>
                </a:moveTo>
                <a:lnTo>
                  <a:pt x="1600" y="2498"/>
                </a:lnTo>
                <a:lnTo>
                  <a:pt x="1644" y="2509"/>
                </a:lnTo>
                <a:lnTo>
                  <a:pt x="1685" y="2524"/>
                </a:lnTo>
                <a:lnTo>
                  <a:pt x="1723" y="2545"/>
                </a:lnTo>
                <a:lnTo>
                  <a:pt x="1758" y="2571"/>
                </a:lnTo>
                <a:lnTo>
                  <a:pt x="1788" y="2603"/>
                </a:lnTo>
                <a:lnTo>
                  <a:pt x="1814" y="2638"/>
                </a:lnTo>
                <a:lnTo>
                  <a:pt x="1836" y="2675"/>
                </a:lnTo>
                <a:lnTo>
                  <a:pt x="1851" y="2717"/>
                </a:lnTo>
                <a:lnTo>
                  <a:pt x="1862" y="2762"/>
                </a:lnTo>
                <a:lnTo>
                  <a:pt x="1865" y="2807"/>
                </a:lnTo>
                <a:lnTo>
                  <a:pt x="1862" y="2853"/>
                </a:lnTo>
                <a:lnTo>
                  <a:pt x="1851" y="2897"/>
                </a:lnTo>
                <a:lnTo>
                  <a:pt x="1836" y="2938"/>
                </a:lnTo>
                <a:lnTo>
                  <a:pt x="1814" y="2977"/>
                </a:lnTo>
                <a:lnTo>
                  <a:pt x="1788" y="3011"/>
                </a:lnTo>
                <a:lnTo>
                  <a:pt x="1758" y="3042"/>
                </a:lnTo>
                <a:lnTo>
                  <a:pt x="1723" y="3068"/>
                </a:lnTo>
                <a:lnTo>
                  <a:pt x="1685" y="3089"/>
                </a:lnTo>
                <a:lnTo>
                  <a:pt x="1644" y="3106"/>
                </a:lnTo>
                <a:lnTo>
                  <a:pt x="1600" y="3115"/>
                </a:lnTo>
                <a:lnTo>
                  <a:pt x="1554" y="3119"/>
                </a:lnTo>
                <a:lnTo>
                  <a:pt x="1508" y="3115"/>
                </a:lnTo>
                <a:lnTo>
                  <a:pt x="1464" y="3106"/>
                </a:lnTo>
                <a:lnTo>
                  <a:pt x="1423" y="3089"/>
                </a:lnTo>
                <a:lnTo>
                  <a:pt x="1384" y="3068"/>
                </a:lnTo>
                <a:lnTo>
                  <a:pt x="1350" y="3042"/>
                </a:lnTo>
                <a:lnTo>
                  <a:pt x="1320" y="3011"/>
                </a:lnTo>
                <a:lnTo>
                  <a:pt x="1294" y="2977"/>
                </a:lnTo>
                <a:lnTo>
                  <a:pt x="1272" y="2938"/>
                </a:lnTo>
                <a:lnTo>
                  <a:pt x="1256" y="2897"/>
                </a:lnTo>
                <a:lnTo>
                  <a:pt x="1247" y="2853"/>
                </a:lnTo>
                <a:lnTo>
                  <a:pt x="1243" y="2807"/>
                </a:lnTo>
                <a:lnTo>
                  <a:pt x="1247" y="2762"/>
                </a:lnTo>
                <a:lnTo>
                  <a:pt x="1256" y="2717"/>
                </a:lnTo>
                <a:lnTo>
                  <a:pt x="1272" y="2675"/>
                </a:lnTo>
                <a:lnTo>
                  <a:pt x="1294" y="2638"/>
                </a:lnTo>
                <a:lnTo>
                  <a:pt x="1320" y="2603"/>
                </a:lnTo>
                <a:lnTo>
                  <a:pt x="1350" y="2571"/>
                </a:lnTo>
                <a:lnTo>
                  <a:pt x="1384" y="2545"/>
                </a:lnTo>
                <a:lnTo>
                  <a:pt x="1423" y="2524"/>
                </a:lnTo>
                <a:lnTo>
                  <a:pt x="1464" y="2509"/>
                </a:lnTo>
                <a:lnTo>
                  <a:pt x="1508" y="2498"/>
                </a:lnTo>
                <a:lnTo>
                  <a:pt x="1554" y="2496"/>
                </a:lnTo>
                <a:close/>
                <a:moveTo>
                  <a:pt x="1238" y="153"/>
                </a:moveTo>
                <a:lnTo>
                  <a:pt x="3734" y="153"/>
                </a:lnTo>
                <a:lnTo>
                  <a:pt x="3764" y="156"/>
                </a:lnTo>
                <a:lnTo>
                  <a:pt x="3793" y="164"/>
                </a:lnTo>
                <a:lnTo>
                  <a:pt x="3818" y="179"/>
                </a:lnTo>
                <a:lnTo>
                  <a:pt x="3841" y="199"/>
                </a:lnTo>
                <a:lnTo>
                  <a:pt x="3859" y="221"/>
                </a:lnTo>
                <a:lnTo>
                  <a:pt x="3873" y="247"/>
                </a:lnTo>
                <a:lnTo>
                  <a:pt x="3881" y="277"/>
                </a:lnTo>
                <a:lnTo>
                  <a:pt x="3884" y="309"/>
                </a:lnTo>
                <a:lnTo>
                  <a:pt x="3884" y="1713"/>
                </a:lnTo>
                <a:lnTo>
                  <a:pt x="3881" y="1743"/>
                </a:lnTo>
                <a:lnTo>
                  <a:pt x="3873" y="1773"/>
                </a:lnTo>
                <a:lnTo>
                  <a:pt x="3859" y="1800"/>
                </a:lnTo>
                <a:lnTo>
                  <a:pt x="3841" y="1823"/>
                </a:lnTo>
                <a:lnTo>
                  <a:pt x="3818" y="1842"/>
                </a:lnTo>
                <a:lnTo>
                  <a:pt x="3793" y="1856"/>
                </a:lnTo>
                <a:lnTo>
                  <a:pt x="3764" y="1865"/>
                </a:lnTo>
                <a:lnTo>
                  <a:pt x="3734" y="1868"/>
                </a:lnTo>
                <a:lnTo>
                  <a:pt x="1768" y="1868"/>
                </a:lnTo>
                <a:lnTo>
                  <a:pt x="1735" y="1865"/>
                </a:lnTo>
                <a:lnTo>
                  <a:pt x="1706" y="1855"/>
                </a:lnTo>
                <a:lnTo>
                  <a:pt x="1679" y="1839"/>
                </a:lnTo>
                <a:lnTo>
                  <a:pt x="1657" y="1818"/>
                </a:lnTo>
                <a:lnTo>
                  <a:pt x="1638" y="1792"/>
                </a:lnTo>
                <a:lnTo>
                  <a:pt x="1625" y="1764"/>
                </a:lnTo>
                <a:lnTo>
                  <a:pt x="1096" y="360"/>
                </a:lnTo>
                <a:lnTo>
                  <a:pt x="1090" y="335"/>
                </a:lnTo>
                <a:lnTo>
                  <a:pt x="1087" y="309"/>
                </a:lnTo>
                <a:lnTo>
                  <a:pt x="1091" y="277"/>
                </a:lnTo>
                <a:lnTo>
                  <a:pt x="1099" y="247"/>
                </a:lnTo>
                <a:lnTo>
                  <a:pt x="1113" y="221"/>
                </a:lnTo>
                <a:lnTo>
                  <a:pt x="1131" y="199"/>
                </a:lnTo>
                <a:lnTo>
                  <a:pt x="1153" y="179"/>
                </a:lnTo>
                <a:lnTo>
                  <a:pt x="1179" y="164"/>
                </a:lnTo>
                <a:lnTo>
                  <a:pt x="1208" y="156"/>
                </a:lnTo>
                <a:lnTo>
                  <a:pt x="1238" y="153"/>
                </a:lnTo>
                <a:close/>
                <a:moveTo>
                  <a:pt x="156" y="0"/>
                </a:moveTo>
                <a:lnTo>
                  <a:pt x="660" y="0"/>
                </a:lnTo>
                <a:lnTo>
                  <a:pt x="694" y="2"/>
                </a:lnTo>
                <a:lnTo>
                  <a:pt x="725" y="13"/>
                </a:lnTo>
                <a:lnTo>
                  <a:pt x="752" y="28"/>
                </a:lnTo>
                <a:lnTo>
                  <a:pt x="775" y="50"/>
                </a:lnTo>
                <a:lnTo>
                  <a:pt x="793" y="75"/>
                </a:lnTo>
                <a:lnTo>
                  <a:pt x="806" y="104"/>
                </a:lnTo>
                <a:lnTo>
                  <a:pt x="1470" y="2027"/>
                </a:lnTo>
                <a:lnTo>
                  <a:pt x="3729" y="2027"/>
                </a:lnTo>
                <a:lnTo>
                  <a:pt x="3761" y="2031"/>
                </a:lnTo>
                <a:lnTo>
                  <a:pt x="3789" y="2039"/>
                </a:lnTo>
                <a:lnTo>
                  <a:pt x="3816" y="2054"/>
                </a:lnTo>
                <a:lnTo>
                  <a:pt x="3839" y="2073"/>
                </a:lnTo>
                <a:lnTo>
                  <a:pt x="3857" y="2096"/>
                </a:lnTo>
                <a:lnTo>
                  <a:pt x="3873" y="2123"/>
                </a:lnTo>
                <a:lnTo>
                  <a:pt x="3881" y="2151"/>
                </a:lnTo>
                <a:lnTo>
                  <a:pt x="3884" y="2183"/>
                </a:lnTo>
                <a:lnTo>
                  <a:pt x="3881" y="2214"/>
                </a:lnTo>
                <a:lnTo>
                  <a:pt x="3873" y="2244"/>
                </a:lnTo>
                <a:lnTo>
                  <a:pt x="3857" y="2270"/>
                </a:lnTo>
                <a:lnTo>
                  <a:pt x="3839" y="2293"/>
                </a:lnTo>
                <a:lnTo>
                  <a:pt x="3816" y="2312"/>
                </a:lnTo>
                <a:lnTo>
                  <a:pt x="3789" y="2327"/>
                </a:lnTo>
                <a:lnTo>
                  <a:pt x="3761" y="2336"/>
                </a:lnTo>
                <a:lnTo>
                  <a:pt x="3729" y="2340"/>
                </a:lnTo>
                <a:lnTo>
                  <a:pt x="1360" y="2340"/>
                </a:lnTo>
                <a:lnTo>
                  <a:pt x="1327" y="2336"/>
                </a:lnTo>
                <a:lnTo>
                  <a:pt x="1296" y="2325"/>
                </a:lnTo>
                <a:lnTo>
                  <a:pt x="1269" y="2310"/>
                </a:lnTo>
                <a:lnTo>
                  <a:pt x="1245" y="2289"/>
                </a:lnTo>
                <a:lnTo>
                  <a:pt x="1226" y="2264"/>
                </a:lnTo>
                <a:lnTo>
                  <a:pt x="1214" y="2234"/>
                </a:lnTo>
                <a:lnTo>
                  <a:pt x="550" y="311"/>
                </a:lnTo>
                <a:lnTo>
                  <a:pt x="156" y="311"/>
                </a:lnTo>
                <a:lnTo>
                  <a:pt x="124" y="309"/>
                </a:lnTo>
                <a:lnTo>
                  <a:pt x="95" y="299"/>
                </a:lnTo>
                <a:lnTo>
                  <a:pt x="68" y="285"/>
                </a:lnTo>
                <a:lnTo>
                  <a:pt x="46" y="266"/>
                </a:lnTo>
                <a:lnTo>
                  <a:pt x="27" y="242"/>
                </a:lnTo>
                <a:lnTo>
                  <a:pt x="12" y="216"/>
                </a:lnTo>
                <a:lnTo>
                  <a:pt x="4" y="187"/>
                </a:lnTo>
                <a:lnTo>
                  <a:pt x="0" y="155"/>
                </a:lnTo>
                <a:lnTo>
                  <a:pt x="4" y="124"/>
                </a:lnTo>
                <a:lnTo>
                  <a:pt x="12" y="95"/>
                </a:lnTo>
                <a:lnTo>
                  <a:pt x="27" y="69"/>
                </a:lnTo>
                <a:lnTo>
                  <a:pt x="46" y="45"/>
                </a:lnTo>
                <a:lnTo>
                  <a:pt x="68" y="26"/>
                </a:lnTo>
                <a:lnTo>
                  <a:pt x="95" y="12"/>
                </a:lnTo>
                <a:lnTo>
                  <a:pt x="124" y="2"/>
                </a:lnTo>
                <a:lnTo>
                  <a:pt x="15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762000" y="381000"/>
            <a:ext cx="632268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latin typeface="Arial Black"/>
                <a:cs typeface="Arial Black"/>
              </a:rPr>
              <a:t>overspend</a:t>
            </a:r>
          </a:p>
        </p:txBody>
      </p:sp>
      <p:sp>
        <p:nvSpPr>
          <p:cNvPr id="88" name="TextBox 87"/>
          <p:cNvSpPr txBox="1"/>
          <p:nvPr/>
        </p:nvSpPr>
        <p:spPr>
          <a:xfrm>
            <a:off x="453195" y="167927"/>
            <a:ext cx="5715000" cy="523220"/>
          </a:xfrm>
          <a:prstGeom prst="rect">
            <a:avLst/>
          </a:prstGeom>
          <a:noFill/>
        </p:spPr>
        <p:txBody>
          <a:bodyPr wrap="square" rtlCol="0">
            <a:spAutoFit/>
          </a:bodyPr>
          <a:lstStyle/>
          <a:p>
            <a:r>
              <a:rPr lang="en-US" sz="2800" dirty="0" smtClean="0">
                <a:latin typeface="Arial"/>
                <a:cs typeface="Arial"/>
              </a:rPr>
              <a:t>how </a:t>
            </a:r>
            <a:r>
              <a:rPr lang="en-US" sz="2800" dirty="0">
                <a:latin typeface="Arial"/>
                <a:cs typeface="Arial"/>
              </a:rPr>
              <a:t>we sometimes </a:t>
            </a:r>
            <a:endParaRPr lang="en-US" sz="2800" kern="1200" dirty="0">
              <a:latin typeface="Arial"/>
              <a:cs typeface="Arial"/>
            </a:endParaRPr>
          </a:p>
        </p:txBody>
      </p:sp>
      <p:sp>
        <p:nvSpPr>
          <p:cNvPr id="13" name="Rectangle 12">
            <a:hlinkClick r:id="rId7" action="ppaction://hlinksldjump"/>
          </p:cNvPr>
          <p:cNvSpPr/>
          <p:nvPr/>
        </p:nvSpPr>
        <p:spPr>
          <a:xfrm>
            <a:off x="3697309" y="1846113"/>
            <a:ext cx="1760671" cy="1760214"/>
          </a:xfrm>
          <a:prstGeom prst="rect">
            <a:avLst/>
          </a:prstGeom>
          <a:solidFill>
            <a:srgbClr val="FF000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8">
            <a:hlinkClick r:id="rId7" action="ppaction://hlinksldjump"/>
          </p:cNvPr>
          <p:cNvSpPr>
            <a:spLocks/>
          </p:cNvSpPr>
          <p:nvPr/>
        </p:nvSpPr>
        <p:spPr bwMode="auto">
          <a:xfrm>
            <a:off x="3949605" y="2151445"/>
            <a:ext cx="1157287" cy="1157287"/>
          </a:xfrm>
          <a:custGeom>
            <a:avLst/>
            <a:gdLst>
              <a:gd name="T0" fmla="*/ 3574 w 3955"/>
              <a:gd name="T1" fmla="*/ 0 h 3957"/>
              <a:gd name="T2" fmla="*/ 3644 w 3955"/>
              <a:gd name="T3" fmla="*/ 14 h 3957"/>
              <a:gd name="T4" fmla="*/ 3714 w 3955"/>
              <a:gd name="T5" fmla="*/ 46 h 3957"/>
              <a:gd name="T6" fmla="*/ 3780 w 3955"/>
              <a:gd name="T7" fmla="*/ 90 h 3957"/>
              <a:gd name="T8" fmla="*/ 3840 w 3955"/>
              <a:gd name="T9" fmla="*/ 147 h 3957"/>
              <a:gd name="T10" fmla="*/ 3890 w 3955"/>
              <a:gd name="T11" fmla="*/ 211 h 3957"/>
              <a:gd name="T12" fmla="*/ 3928 w 3955"/>
              <a:gd name="T13" fmla="*/ 280 h 3957"/>
              <a:gd name="T14" fmla="*/ 3950 w 3955"/>
              <a:gd name="T15" fmla="*/ 351 h 3957"/>
              <a:gd name="T16" fmla="*/ 3954 w 3955"/>
              <a:gd name="T17" fmla="*/ 422 h 3957"/>
              <a:gd name="T18" fmla="*/ 3937 w 3955"/>
              <a:gd name="T19" fmla="*/ 488 h 3957"/>
              <a:gd name="T20" fmla="*/ 3894 w 3955"/>
              <a:gd name="T21" fmla="*/ 547 h 3957"/>
              <a:gd name="T22" fmla="*/ 3075 w 3955"/>
              <a:gd name="T23" fmla="*/ 1947 h 3957"/>
              <a:gd name="T24" fmla="*/ 3412 w 3955"/>
              <a:gd name="T25" fmla="*/ 1613 h 3957"/>
              <a:gd name="T26" fmla="*/ 3463 w 3955"/>
              <a:gd name="T27" fmla="*/ 1592 h 3957"/>
              <a:gd name="T28" fmla="*/ 3515 w 3955"/>
              <a:gd name="T29" fmla="*/ 1592 h 3957"/>
              <a:gd name="T30" fmla="*/ 3564 w 3955"/>
              <a:gd name="T31" fmla="*/ 1613 h 3957"/>
              <a:gd name="T32" fmla="*/ 3604 w 3955"/>
              <a:gd name="T33" fmla="*/ 1652 h 3957"/>
              <a:gd name="T34" fmla="*/ 3625 w 3955"/>
              <a:gd name="T35" fmla="*/ 1702 h 3957"/>
              <a:gd name="T36" fmla="*/ 3625 w 3955"/>
              <a:gd name="T37" fmla="*/ 1755 h 3957"/>
              <a:gd name="T38" fmla="*/ 3604 w 3955"/>
              <a:gd name="T39" fmla="*/ 1804 h 3957"/>
              <a:gd name="T40" fmla="*/ 3197 w 3955"/>
              <a:gd name="T41" fmla="*/ 2217 h 3957"/>
              <a:gd name="T42" fmla="*/ 3167 w 3955"/>
              <a:gd name="T43" fmla="*/ 2238 h 3957"/>
              <a:gd name="T44" fmla="*/ 3272 w 3955"/>
              <a:gd name="T45" fmla="*/ 2719 h 3957"/>
              <a:gd name="T46" fmla="*/ 3534 w 3955"/>
              <a:gd name="T47" fmla="*/ 2461 h 3957"/>
              <a:gd name="T48" fmla="*/ 3584 w 3955"/>
              <a:gd name="T49" fmla="*/ 2442 h 3957"/>
              <a:gd name="T50" fmla="*/ 3637 w 3955"/>
              <a:gd name="T51" fmla="*/ 2442 h 3957"/>
              <a:gd name="T52" fmla="*/ 3687 w 3955"/>
              <a:gd name="T53" fmla="*/ 2461 h 3957"/>
              <a:gd name="T54" fmla="*/ 3725 w 3955"/>
              <a:gd name="T55" fmla="*/ 2501 h 3957"/>
              <a:gd name="T56" fmla="*/ 3746 w 3955"/>
              <a:gd name="T57" fmla="*/ 2551 h 3957"/>
              <a:gd name="T58" fmla="*/ 3746 w 3955"/>
              <a:gd name="T59" fmla="*/ 2604 h 3957"/>
              <a:gd name="T60" fmla="*/ 3725 w 3955"/>
              <a:gd name="T61" fmla="*/ 2652 h 3957"/>
              <a:gd name="T62" fmla="*/ 3350 w 3955"/>
              <a:gd name="T63" fmla="*/ 3031 h 3957"/>
              <a:gd name="T64" fmla="*/ 3152 w 3955"/>
              <a:gd name="T65" fmla="*/ 3957 h 3957"/>
              <a:gd name="T66" fmla="*/ 1549 w 3955"/>
              <a:gd name="T67" fmla="*/ 2894 h 3957"/>
              <a:gd name="T68" fmla="*/ 1401 w 3955"/>
              <a:gd name="T69" fmla="*/ 3768 h 3957"/>
              <a:gd name="T70" fmla="*/ 189 w 3955"/>
              <a:gd name="T71" fmla="*/ 2556 h 3957"/>
              <a:gd name="T72" fmla="*/ 1063 w 3955"/>
              <a:gd name="T73" fmla="*/ 2408 h 3957"/>
              <a:gd name="T74" fmla="*/ 0 w 3955"/>
              <a:gd name="T75" fmla="*/ 805 h 3957"/>
              <a:gd name="T76" fmla="*/ 926 w 3955"/>
              <a:gd name="T77" fmla="*/ 607 h 3957"/>
              <a:gd name="T78" fmla="*/ 1305 w 3955"/>
              <a:gd name="T79" fmla="*/ 232 h 3957"/>
              <a:gd name="T80" fmla="*/ 1353 w 3955"/>
              <a:gd name="T81" fmla="*/ 212 h 3957"/>
              <a:gd name="T82" fmla="*/ 1406 w 3955"/>
              <a:gd name="T83" fmla="*/ 212 h 3957"/>
              <a:gd name="T84" fmla="*/ 1456 w 3955"/>
              <a:gd name="T85" fmla="*/ 232 h 3957"/>
              <a:gd name="T86" fmla="*/ 1496 w 3955"/>
              <a:gd name="T87" fmla="*/ 270 h 3957"/>
              <a:gd name="T88" fmla="*/ 1516 w 3955"/>
              <a:gd name="T89" fmla="*/ 320 h 3957"/>
              <a:gd name="T90" fmla="*/ 1516 w 3955"/>
              <a:gd name="T91" fmla="*/ 373 h 3957"/>
              <a:gd name="T92" fmla="*/ 1496 w 3955"/>
              <a:gd name="T93" fmla="*/ 423 h 3957"/>
              <a:gd name="T94" fmla="*/ 1238 w 3955"/>
              <a:gd name="T95" fmla="*/ 685 h 3957"/>
              <a:gd name="T96" fmla="*/ 1719 w 3955"/>
              <a:gd name="T97" fmla="*/ 790 h 3957"/>
              <a:gd name="T98" fmla="*/ 1741 w 3955"/>
              <a:gd name="T99" fmla="*/ 760 h 3957"/>
              <a:gd name="T100" fmla="*/ 2153 w 3955"/>
              <a:gd name="T101" fmla="*/ 353 h 3957"/>
              <a:gd name="T102" fmla="*/ 2203 w 3955"/>
              <a:gd name="T103" fmla="*/ 332 h 3957"/>
              <a:gd name="T104" fmla="*/ 2255 w 3955"/>
              <a:gd name="T105" fmla="*/ 332 h 3957"/>
              <a:gd name="T106" fmla="*/ 2306 w 3955"/>
              <a:gd name="T107" fmla="*/ 353 h 3957"/>
              <a:gd name="T108" fmla="*/ 2344 w 3955"/>
              <a:gd name="T109" fmla="*/ 393 h 3957"/>
              <a:gd name="T110" fmla="*/ 2365 w 3955"/>
              <a:gd name="T111" fmla="*/ 442 h 3957"/>
              <a:gd name="T112" fmla="*/ 2365 w 3955"/>
              <a:gd name="T113" fmla="*/ 494 h 3957"/>
              <a:gd name="T114" fmla="*/ 2344 w 3955"/>
              <a:gd name="T115" fmla="*/ 545 h 3957"/>
              <a:gd name="T116" fmla="*/ 2010 w 3955"/>
              <a:gd name="T117" fmla="*/ 882 h 3957"/>
              <a:gd name="T118" fmla="*/ 3416 w 3955"/>
              <a:gd name="T119" fmla="*/ 55 h 3957"/>
              <a:gd name="T120" fmla="*/ 3475 w 3955"/>
              <a:gd name="T121" fmla="*/ 15 h 3957"/>
              <a:gd name="T122" fmla="*/ 3540 w 3955"/>
              <a:gd name="T123" fmla="*/ 0 h 3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55" h="3957">
                <a:moveTo>
                  <a:pt x="3540" y="0"/>
                </a:moveTo>
                <a:lnTo>
                  <a:pt x="3574" y="0"/>
                </a:lnTo>
                <a:lnTo>
                  <a:pt x="3609" y="4"/>
                </a:lnTo>
                <a:lnTo>
                  <a:pt x="3644" y="14"/>
                </a:lnTo>
                <a:lnTo>
                  <a:pt x="3679" y="27"/>
                </a:lnTo>
                <a:lnTo>
                  <a:pt x="3714" y="46"/>
                </a:lnTo>
                <a:lnTo>
                  <a:pt x="3748" y="66"/>
                </a:lnTo>
                <a:lnTo>
                  <a:pt x="3780" y="90"/>
                </a:lnTo>
                <a:lnTo>
                  <a:pt x="3811" y="118"/>
                </a:lnTo>
                <a:lnTo>
                  <a:pt x="3840" y="147"/>
                </a:lnTo>
                <a:lnTo>
                  <a:pt x="3867" y="179"/>
                </a:lnTo>
                <a:lnTo>
                  <a:pt x="3890" y="211"/>
                </a:lnTo>
                <a:lnTo>
                  <a:pt x="3910" y="245"/>
                </a:lnTo>
                <a:lnTo>
                  <a:pt x="3928" y="280"/>
                </a:lnTo>
                <a:lnTo>
                  <a:pt x="3942" y="316"/>
                </a:lnTo>
                <a:lnTo>
                  <a:pt x="3950" y="351"/>
                </a:lnTo>
                <a:lnTo>
                  <a:pt x="3955" y="387"/>
                </a:lnTo>
                <a:lnTo>
                  <a:pt x="3954" y="422"/>
                </a:lnTo>
                <a:lnTo>
                  <a:pt x="3948" y="455"/>
                </a:lnTo>
                <a:lnTo>
                  <a:pt x="3937" y="488"/>
                </a:lnTo>
                <a:lnTo>
                  <a:pt x="3919" y="520"/>
                </a:lnTo>
                <a:lnTo>
                  <a:pt x="3894" y="547"/>
                </a:lnTo>
                <a:lnTo>
                  <a:pt x="2956" y="1486"/>
                </a:lnTo>
                <a:lnTo>
                  <a:pt x="3075" y="1947"/>
                </a:lnTo>
                <a:lnTo>
                  <a:pt x="3390" y="1630"/>
                </a:lnTo>
                <a:lnTo>
                  <a:pt x="3412" y="1613"/>
                </a:lnTo>
                <a:lnTo>
                  <a:pt x="3436" y="1600"/>
                </a:lnTo>
                <a:lnTo>
                  <a:pt x="3463" y="1592"/>
                </a:lnTo>
                <a:lnTo>
                  <a:pt x="3488" y="1590"/>
                </a:lnTo>
                <a:lnTo>
                  <a:pt x="3515" y="1592"/>
                </a:lnTo>
                <a:lnTo>
                  <a:pt x="3540" y="1600"/>
                </a:lnTo>
                <a:lnTo>
                  <a:pt x="3564" y="1613"/>
                </a:lnTo>
                <a:lnTo>
                  <a:pt x="3586" y="1630"/>
                </a:lnTo>
                <a:lnTo>
                  <a:pt x="3604" y="1652"/>
                </a:lnTo>
                <a:lnTo>
                  <a:pt x="3616" y="1677"/>
                </a:lnTo>
                <a:lnTo>
                  <a:pt x="3625" y="1702"/>
                </a:lnTo>
                <a:lnTo>
                  <a:pt x="3627" y="1729"/>
                </a:lnTo>
                <a:lnTo>
                  <a:pt x="3625" y="1755"/>
                </a:lnTo>
                <a:lnTo>
                  <a:pt x="3616" y="1781"/>
                </a:lnTo>
                <a:lnTo>
                  <a:pt x="3604" y="1804"/>
                </a:lnTo>
                <a:lnTo>
                  <a:pt x="3586" y="1825"/>
                </a:lnTo>
                <a:lnTo>
                  <a:pt x="3197" y="2217"/>
                </a:lnTo>
                <a:lnTo>
                  <a:pt x="3182" y="2229"/>
                </a:lnTo>
                <a:lnTo>
                  <a:pt x="3167" y="2238"/>
                </a:lnTo>
                <a:lnTo>
                  <a:pt x="3150" y="2246"/>
                </a:lnTo>
                <a:lnTo>
                  <a:pt x="3272" y="2719"/>
                </a:lnTo>
                <a:lnTo>
                  <a:pt x="3512" y="2478"/>
                </a:lnTo>
                <a:lnTo>
                  <a:pt x="3534" y="2461"/>
                </a:lnTo>
                <a:lnTo>
                  <a:pt x="3558" y="2449"/>
                </a:lnTo>
                <a:lnTo>
                  <a:pt x="3584" y="2442"/>
                </a:lnTo>
                <a:lnTo>
                  <a:pt x="3610" y="2438"/>
                </a:lnTo>
                <a:lnTo>
                  <a:pt x="3637" y="2442"/>
                </a:lnTo>
                <a:lnTo>
                  <a:pt x="3662" y="2449"/>
                </a:lnTo>
                <a:lnTo>
                  <a:pt x="3687" y="2461"/>
                </a:lnTo>
                <a:lnTo>
                  <a:pt x="3707" y="2478"/>
                </a:lnTo>
                <a:lnTo>
                  <a:pt x="3725" y="2501"/>
                </a:lnTo>
                <a:lnTo>
                  <a:pt x="3739" y="2525"/>
                </a:lnTo>
                <a:lnTo>
                  <a:pt x="3746" y="2551"/>
                </a:lnTo>
                <a:lnTo>
                  <a:pt x="3748" y="2577"/>
                </a:lnTo>
                <a:lnTo>
                  <a:pt x="3746" y="2604"/>
                </a:lnTo>
                <a:lnTo>
                  <a:pt x="3739" y="2629"/>
                </a:lnTo>
                <a:lnTo>
                  <a:pt x="3725" y="2652"/>
                </a:lnTo>
                <a:lnTo>
                  <a:pt x="3707" y="2674"/>
                </a:lnTo>
                <a:lnTo>
                  <a:pt x="3350" y="3031"/>
                </a:lnTo>
                <a:lnTo>
                  <a:pt x="3500" y="3611"/>
                </a:lnTo>
                <a:lnTo>
                  <a:pt x="3152" y="3957"/>
                </a:lnTo>
                <a:lnTo>
                  <a:pt x="2250" y="2193"/>
                </a:lnTo>
                <a:lnTo>
                  <a:pt x="1549" y="2894"/>
                </a:lnTo>
                <a:lnTo>
                  <a:pt x="1673" y="3496"/>
                </a:lnTo>
                <a:lnTo>
                  <a:pt x="1401" y="3768"/>
                </a:lnTo>
                <a:lnTo>
                  <a:pt x="927" y="3007"/>
                </a:lnTo>
                <a:lnTo>
                  <a:pt x="189" y="2556"/>
                </a:lnTo>
                <a:lnTo>
                  <a:pt x="462" y="2284"/>
                </a:lnTo>
                <a:lnTo>
                  <a:pt x="1063" y="2408"/>
                </a:lnTo>
                <a:lnTo>
                  <a:pt x="1764" y="1707"/>
                </a:lnTo>
                <a:lnTo>
                  <a:pt x="0" y="805"/>
                </a:lnTo>
                <a:lnTo>
                  <a:pt x="347" y="457"/>
                </a:lnTo>
                <a:lnTo>
                  <a:pt x="926" y="607"/>
                </a:lnTo>
                <a:lnTo>
                  <a:pt x="1283" y="250"/>
                </a:lnTo>
                <a:lnTo>
                  <a:pt x="1305" y="232"/>
                </a:lnTo>
                <a:lnTo>
                  <a:pt x="1328" y="220"/>
                </a:lnTo>
                <a:lnTo>
                  <a:pt x="1353" y="212"/>
                </a:lnTo>
                <a:lnTo>
                  <a:pt x="1380" y="210"/>
                </a:lnTo>
                <a:lnTo>
                  <a:pt x="1406" y="212"/>
                </a:lnTo>
                <a:lnTo>
                  <a:pt x="1432" y="220"/>
                </a:lnTo>
                <a:lnTo>
                  <a:pt x="1456" y="232"/>
                </a:lnTo>
                <a:lnTo>
                  <a:pt x="1479" y="250"/>
                </a:lnTo>
                <a:lnTo>
                  <a:pt x="1496" y="270"/>
                </a:lnTo>
                <a:lnTo>
                  <a:pt x="1508" y="295"/>
                </a:lnTo>
                <a:lnTo>
                  <a:pt x="1516" y="320"/>
                </a:lnTo>
                <a:lnTo>
                  <a:pt x="1519" y="347"/>
                </a:lnTo>
                <a:lnTo>
                  <a:pt x="1516" y="373"/>
                </a:lnTo>
                <a:lnTo>
                  <a:pt x="1508" y="399"/>
                </a:lnTo>
                <a:lnTo>
                  <a:pt x="1496" y="423"/>
                </a:lnTo>
                <a:lnTo>
                  <a:pt x="1479" y="445"/>
                </a:lnTo>
                <a:lnTo>
                  <a:pt x="1238" y="685"/>
                </a:lnTo>
                <a:lnTo>
                  <a:pt x="1711" y="807"/>
                </a:lnTo>
                <a:lnTo>
                  <a:pt x="1719" y="790"/>
                </a:lnTo>
                <a:lnTo>
                  <a:pt x="1729" y="775"/>
                </a:lnTo>
                <a:lnTo>
                  <a:pt x="1741" y="760"/>
                </a:lnTo>
                <a:lnTo>
                  <a:pt x="2132" y="371"/>
                </a:lnTo>
                <a:lnTo>
                  <a:pt x="2153" y="353"/>
                </a:lnTo>
                <a:lnTo>
                  <a:pt x="2176" y="341"/>
                </a:lnTo>
                <a:lnTo>
                  <a:pt x="2203" y="332"/>
                </a:lnTo>
                <a:lnTo>
                  <a:pt x="2228" y="330"/>
                </a:lnTo>
                <a:lnTo>
                  <a:pt x="2255" y="332"/>
                </a:lnTo>
                <a:lnTo>
                  <a:pt x="2280" y="341"/>
                </a:lnTo>
                <a:lnTo>
                  <a:pt x="2306" y="353"/>
                </a:lnTo>
                <a:lnTo>
                  <a:pt x="2328" y="371"/>
                </a:lnTo>
                <a:lnTo>
                  <a:pt x="2344" y="393"/>
                </a:lnTo>
                <a:lnTo>
                  <a:pt x="2357" y="417"/>
                </a:lnTo>
                <a:lnTo>
                  <a:pt x="2365" y="442"/>
                </a:lnTo>
                <a:lnTo>
                  <a:pt x="2367" y="469"/>
                </a:lnTo>
                <a:lnTo>
                  <a:pt x="2365" y="494"/>
                </a:lnTo>
                <a:lnTo>
                  <a:pt x="2357" y="521"/>
                </a:lnTo>
                <a:lnTo>
                  <a:pt x="2344" y="545"/>
                </a:lnTo>
                <a:lnTo>
                  <a:pt x="2328" y="567"/>
                </a:lnTo>
                <a:lnTo>
                  <a:pt x="2010" y="882"/>
                </a:lnTo>
                <a:lnTo>
                  <a:pt x="2471" y="1001"/>
                </a:lnTo>
                <a:lnTo>
                  <a:pt x="3416" y="55"/>
                </a:lnTo>
                <a:lnTo>
                  <a:pt x="3445" y="32"/>
                </a:lnTo>
                <a:lnTo>
                  <a:pt x="3475" y="15"/>
                </a:lnTo>
                <a:lnTo>
                  <a:pt x="3506" y="4"/>
                </a:lnTo>
                <a:lnTo>
                  <a:pt x="3540"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a:hlinkClick r:id="rId8" action="ppaction://hlinksldjump"/>
          </p:cNvPr>
          <p:cNvSpPr/>
          <p:nvPr/>
        </p:nvSpPr>
        <p:spPr>
          <a:xfrm>
            <a:off x="3697309" y="3878586"/>
            <a:ext cx="1760671" cy="1760214"/>
          </a:xfrm>
          <a:prstGeom prst="rect">
            <a:avLst/>
          </a:prstGeom>
          <a:solidFill>
            <a:schemeClr val="bg1">
              <a:lumMod val="65000"/>
            </a:schemeClr>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sp>
        <p:nvSpPr>
          <p:cNvPr id="28" name="Freeform 18">
            <a:hlinkClick r:id="rId8" action="ppaction://hlinksldjump"/>
          </p:cNvPr>
          <p:cNvSpPr>
            <a:spLocks noEditPoints="1"/>
          </p:cNvSpPr>
          <p:nvPr/>
        </p:nvSpPr>
        <p:spPr bwMode="auto">
          <a:xfrm>
            <a:off x="4094163" y="4284376"/>
            <a:ext cx="939800" cy="854075"/>
          </a:xfrm>
          <a:custGeom>
            <a:avLst/>
            <a:gdLst>
              <a:gd name="T0" fmla="*/ 3536 w 3552"/>
              <a:gd name="T1" fmla="*/ 2972 h 3231"/>
              <a:gd name="T2" fmla="*/ 3431 w 3552"/>
              <a:gd name="T3" fmla="*/ 3121 h 3231"/>
              <a:gd name="T4" fmla="*/ 3278 w 3552"/>
              <a:gd name="T5" fmla="*/ 3220 h 3231"/>
              <a:gd name="T6" fmla="*/ 274 w 3552"/>
              <a:gd name="T7" fmla="*/ 3221 h 3231"/>
              <a:gd name="T8" fmla="*/ 121 w 3552"/>
              <a:gd name="T9" fmla="*/ 3128 h 3231"/>
              <a:gd name="T10" fmla="*/ 16 w 3552"/>
              <a:gd name="T11" fmla="*/ 2988 h 3231"/>
              <a:gd name="T12" fmla="*/ 2906 w 3552"/>
              <a:gd name="T13" fmla="*/ 809 h 3231"/>
              <a:gd name="T14" fmla="*/ 3138 w 3552"/>
              <a:gd name="T15" fmla="*/ 1021 h 3231"/>
              <a:gd name="T16" fmla="*/ 3394 w 3552"/>
              <a:gd name="T17" fmla="*/ 1240 h 3231"/>
              <a:gd name="T18" fmla="*/ 3534 w 3552"/>
              <a:gd name="T19" fmla="*/ 1534 h 3231"/>
              <a:gd name="T20" fmla="*/ 3529 w 3552"/>
              <a:gd name="T21" fmla="*/ 1860 h 3231"/>
              <a:gd name="T22" fmla="*/ 3385 w 3552"/>
              <a:gd name="T23" fmla="*/ 2136 h 3231"/>
              <a:gd name="T24" fmla="*/ 3132 w 3552"/>
              <a:gd name="T25" fmla="*/ 2328 h 3231"/>
              <a:gd name="T26" fmla="*/ 3039 w 3552"/>
              <a:gd name="T27" fmla="*/ 2093 h 3231"/>
              <a:gd name="T28" fmla="*/ 3226 w 3552"/>
              <a:gd name="T29" fmla="*/ 1931 h 3231"/>
              <a:gd name="T30" fmla="*/ 3299 w 3552"/>
              <a:gd name="T31" fmla="*/ 1696 h 3231"/>
              <a:gd name="T32" fmla="*/ 3238 w 3552"/>
              <a:gd name="T33" fmla="*/ 1455 h 3231"/>
              <a:gd name="T34" fmla="*/ 3059 w 3552"/>
              <a:gd name="T35" fmla="*/ 1266 h 3231"/>
              <a:gd name="T36" fmla="*/ 2902 w 3552"/>
              <a:gd name="T37" fmla="*/ 1916 h 3231"/>
              <a:gd name="T38" fmla="*/ 2775 w 3552"/>
              <a:gd name="T39" fmla="*/ 2281 h 3231"/>
              <a:gd name="T40" fmla="*/ 2507 w 3552"/>
              <a:gd name="T41" fmla="*/ 2571 h 3231"/>
              <a:gd name="T42" fmla="*/ 2152 w 3552"/>
              <a:gd name="T43" fmla="*/ 2731 h 3231"/>
              <a:gd name="T44" fmla="*/ 1278 w 3552"/>
              <a:gd name="T45" fmla="*/ 2733 h 3231"/>
              <a:gd name="T46" fmla="*/ 882 w 3552"/>
              <a:gd name="T47" fmla="*/ 2592 h 3231"/>
              <a:gd name="T48" fmla="*/ 571 w 3552"/>
              <a:gd name="T49" fmla="*/ 2323 h 3231"/>
              <a:gd name="T50" fmla="*/ 375 w 3552"/>
              <a:gd name="T51" fmla="*/ 1957 h 3231"/>
              <a:gd name="T52" fmla="*/ 323 w 3552"/>
              <a:gd name="T53" fmla="*/ 809 h 3231"/>
              <a:gd name="T54" fmla="*/ 940 w 3552"/>
              <a:gd name="T55" fmla="*/ 97 h 3231"/>
              <a:gd name="T56" fmla="*/ 1025 w 3552"/>
              <a:gd name="T57" fmla="*/ 162 h 3231"/>
              <a:gd name="T58" fmla="*/ 1189 w 3552"/>
              <a:gd name="T59" fmla="*/ 189 h 3231"/>
              <a:gd name="T60" fmla="*/ 1400 w 3552"/>
              <a:gd name="T61" fmla="*/ 196 h 3231"/>
              <a:gd name="T62" fmla="*/ 1628 w 3552"/>
              <a:gd name="T63" fmla="*/ 204 h 3231"/>
              <a:gd name="T64" fmla="*/ 1844 w 3552"/>
              <a:gd name="T65" fmla="*/ 233 h 3231"/>
              <a:gd name="T66" fmla="*/ 2015 w 3552"/>
              <a:gd name="T67" fmla="*/ 303 h 3231"/>
              <a:gd name="T68" fmla="*/ 2098 w 3552"/>
              <a:gd name="T69" fmla="*/ 411 h 3231"/>
              <a:gd name="T70" fmla="*/ 2046 w 3552"/>
              <a:gd name="T71" fmla="*/ 497 h 3231"/>
              <a:gd name="T72" fmla="*/ 1902 w 3552"/>
              <a:gd name="T73" fmla="*/ 561 h 3231"/>
              <a:gd name="T74" fmla="*/ 1716 w 3552"/>
              <a:gd name="T75" fmla="*/ 605 h 3231"/>
              <a:gd name="T76" fmla="*/ 1538 w 3552"/>
              <a:gd name="T77" fmla="*/ 632 h 3231"/>
              <a:gd name="T78" fmla="*/ 1414 w 3552"/>
              <a:gd name="T79" fmla="*/ 645 h 3231"/>
              <a:gd name="T80" fmla="*/ 1462 w 3552"/>
              <a:gd name="T81" fmla="*/ 629 h 3231"/>
              <a:gd name="T82" fmla="*/ 1568 w 3552"/>
              <a:gd name="T83" fmla="*/ 547 h 3231"/>
              <a:gd name="T84" fmla="*/ 1604 w 3552"/>
              <a:gd name="T85" fmla="*/ 444 h 3231"/>
              <a:gd name="T86" fmla="*/ 1510 w 3552"/>
              <a:gd name="T87" fmla="*/ 412 h 3231"/>
              <a:gd name="T88" fmla="*/ 1335 w 3552"/>
              <a:gd name="T89" fmla="*/ 408 h 3231"/>
              <a:gd name="T90" fmla="*/ 1120 w 3552"/>
              <a:gd name="T91" fmla="*/ 407 h 3231"/>
              <a:gd name="T92" fmla="*/ 904 w 3552"/>
              <a:gd name="T93" fmla="*/ 386 h 3231"/>
              <a:gd name="T94" fmla="*/ 727 w 3552"/>
              <a:gd name="T95" fmla="*/ 323 h 3231"/>
              <a:gd name="T96" fmla="*/ 646 w 3552"/>
              <a:gd name="T97" fmla="*/ 221 h 3231"/>
              <a:gd name="T98" fmla="*/ 694 w 3552"/>
              <a:gd name="T99" fmla="*/ 129 h 3231"/>
              <a:gd name="T100" fmla="*/ 806 w 3552"/>
              <a:gd name="T101" fmla="*/ 58 h 3231"/>
              <a:gd name="T102" fmla="*/ 912 w 3552"/>
              <a:gd name="T103" fmla="*/ 12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2" h="3231">
                <a:moveTo>
                  <a:pt x="0" y="2908"/>
                </a:moveTo>
                <a:lnTo>
                  <a:pt x="3552" y="2908"/>
                </a:lnTo>
                <a:lnTo>
                  <a:pt x="3547" y="2913"/>
                </a:lnTo>
                <a:lnTo>
                  <a:pt x="3545" y="2941"/>
                </a:lnTo>
                <a:lnTo>
                  <a:pt x="3536" y="2972"/>
                </a:lnTo>
                <a:lnTo>
                  <a:pt x="3522" y="3002"/>
                </a:lnTo>
                <a:lnTo>
                  <a:pt x="3505" y="3032"/>
                </a:lnTo>
                <a:lnTo>
                  <a:pt x="3483" y="3064"/>
                </a:lnTo>
                <a:lnTo>
                  <a:pt x="3458" y="3093"/>
                </a:lnTo>
                <a:lnTo>
                  <a:pt x="3431" y="3121"/>
                </a:lnTo>
                <a:lnTo>
                  <a:pt x="3402" y="3147"/>
                </a:lnTo>
                <a:lnTo>
                  <a:pt x="3372" y="3170"/>
                </a:lnTo>
                <a:lnTo>
                  <a:pt x="3340" y="3191"/>
                </a:lnTo>
                <a:lnTo>
                  <a:pt x="3309" y="3207"/>
                </a:lnTo>
                <a:lnTo>
                  <a:pt x="3278" y="3220"/>
                </a:lnTo>
                <a:lnTo>
                  <a:pt x="3248" y="3229"/>
                </a:lnTo>
                <a:lnTo>
                  <a:pt x="3219" y="3231"/>
                </a:lnTo>
                <a:lnTo>
                  <a:pt x="333" y="3231"/>
                </a:lnTo>
                <a:lnTo>
                  <a:pt x="305" y="3229"/>
                </a:lnTo>
                <a:lnTo>
                  <a:pt x="274" y="3221"/>
                </a:lnTo>
                <a:lnTo>
                  <a:pt x="243" y="3209"/>
                </a:lnTo>
                <a:lnTo>
                  <a:pt x="212" y="3194"/>
                </a:lnTo>
                <a:lnTo>
                  <a:pt x="180" y="3175"/>
                </a:lnTo>
                <a:lnTo>
                  <a:pt x="150" y="3153"/>
                </a:lnTo>
                <a:lnTo>
                  <a:pt x="121" y="3128"/>
                </a:lnTo>
                <a:lnTo>
                  <a:pt x="94" y="3102"/>
                </a:lnTo>
                <a:lnTo>
                  <a:pt x="69" y="3074"/>
                </a:lnTo>
                <a:lnTo>
                  <a:pt x="48" y="3046"/>
                </a:lnTo>
                <a:lnTo>
                  <a:pt x="29" y="3017"/>
                </a:lnTo>
                <a:lnTo>
                  <a:pt x="16" y="2988"/>
                </a:lnTo>
                <a:lnTo>
                  <a:pt x="8" y="2959"/>
                </a:lnTo>
                <a:lnTo>
                  <a:pt x="4" y="2931"/>
                </a:lnTo>
                <a:lnTo>
                  <a:pt x="0" y="2908"/>
                </a:lnTo>
                <a:close/>
                <a:moveTo>
                  <a:pt x="323" y="809"/>
                </a:moveTo>
                <a:lnTo>
                  <a:pt x="2906" y="809"/>
                </a:lnTo>
                <a:lnTo>
                  <a:pt x="2906" y="934"/>
                </a:lnTo>
                <a:lnTo>
                  <a:pt x="2940" y="943"/>
                </a:lnTo>
                <a:lnTo>
                  <a:pt x="3010" y="963"/>
                </a:lnTo>
                <a:lnTo>
                  <a:pt x="3076" y="990"/>
                </a:lnTo>
                <a:lnTo>
                  <a:pt x="3138" y="1021"/>
                </a:lnTo>
                <a:lnTo>
                  <a:pt x="3198" y="1057"/>
                </a:lnTo>
                <a:lnTo>
                  <a:pt x="3254" y="1097"/>
                </a:lnTo>
                <a:lnTo>
                  <a:pt x="3305" y="1141"/>
                </a:lnTo>
                <a:lnTo>
                  <a:pt x="3352" y="1189"/>
                </a:lnTo>
                <a:lnTo>
                  <a:pt x="3394" y="1240"/>
                </a:lnTo>
                <a:lnTo>
                  <a:pt x="3433" y="1294"/>
                </a:lnTo>
                <a:lnTo>
                  <a:pt x="3466" y="1351"/>
                </a:lnTo>
                <a:lnTo>
                  <a:pt x="3494" y="1409"/>
                </a:lnTo>
                <a:lnTo>
                  <a:pt x="3516" y="1471"/>
                </a:lnTo>
                <a:lnTo>
                  <a:pt x="3534" y="1534"/>
                </a:lnTo>
                <a:lnTo>
                  <a:pt x="3546" y="1597"/>
                </a:lnTo>
                <a:lnTo>
                  <a:pt x="3551" y="1662"/>
                </a:lnTo>
                <a:lnTo>
                  <a:pt x="3550" y="1728"/>
                </a:lnTo>
                <a:lnTo>
                  <a:pt x="3543" y="1794"/>
                </a:lnTo>
                <a:lnTo>
                  <a:pt x="3529" y="1860"/>
                </a:lnTo>
                <a:lnTo>
                  <a:pt x="3511" y="1920"/>
                </a:lnTo>
                <a:lnTo>
                  <a:pt x="3486" y="1979"/>
                </a:lnTo>
                <a:lnTo>
                  <a:pt x="3457" y="2035"/>
                </a:lnTo>
                <a:lnTo>
                  <a:pt x="3424" y="2088"/>
                </a:lnTo>
                <a:lnTo>
                  <a:pt x="3385" y="2136"/>
                </a:lnTo>
                <a:lnTo>
                  <a:pt x="3343" y="2183"/>
                </a:lnTo>
                <a:lnTo>
                  <a:pt x="3295" y="2225"/>
                </a:lnTo>
                <a:lnTo>
                  <a:pt x="3244" y="2263"/>
                </a:lnTo>
                <a:lnTo>
                  <a:pt x="3190" y="2297"/>
                </a:lnTo>
                <a:lnTo>
                  <a:pt x="3132" y="2328"/>
                </a:lnTo>
                <a:lnTo>
                  <a:pt x="3070" y="2353"/>
                </a:lnTo>
                <a:lnTo>
                  <a:pt x="3007" y="2373"/>
                </a:lnTo>
                <a:lnTo>
                  <a:pt x="2940" y="2131"/>
                </a:lnTo>
                <a:lnTo>
                  <a:pt x="2991" y="2115"/>
                </a:lnTo>
                <a:lnTo>
                  <a:pt x="3039" y="2093"/>
                </a:lnTo>
                <a:lnTo>
                  <a:pt x="3083" y="2068"/>
                </a:lnTo>
                <a:lnTo>
                  <a:pt x="3126" y="2039"/>
                </a:lnTo>
                <a:lnTo>
                  <a:pt x="3162" y="2007"/>
                </a:lnTo>
                <a:lnTo>
                  <a:pt x="3196" y="1970"/>
                </a:lnTo>
                <a:lnTo>
                  <a:pt x="3226" y="1931"/>
                </a:lnTo>
                <a:lnTo>
                  <a:pt x="3251" y="1889"/>
                </a:lnTo>
                <a:lnTo>
                  <a:pt x="3270" y="1844"/>
                </a:lnTo>
                <a:lnTo>
                  <a:pt x="3285" y="1797"/>
                </a:lnTo>
                <a:lnTo>
                  <a:pt x="3296" y="1746"/>
                </a:lnTo>
                <a:lnTo>
                  <a:pt x="3299" y="1696"/>
                </a:lnTo>
                <a:lnTo>
                  <a:pt x="3298" y="1646"/>
                </a:lnTo>
                <a:lnTo>
                  <a:pt x="3291" y="1596"/>
                </a:lnTo>
                <a:lnTo>
                  <a:pt x="3278" y="1548"/>
                </a:lnTo>
                <a:lnTo>
                  <a:pt x="3261" y="1500"/>
                </a:lnTo>
                <a:lnTo>
                  <a:pt x="3238" y="1455"/>
                </a:lnTo>
                <a:lnTo>
                  <a:pt x="3210" y="1411"/>
                </a:lnTo>
                <a:lnTo>
                  <a:pt x="3178" y="1370"/>
                </a:lnTo>
                <a:lnTo>
                  <a:pt x="3142" y="1333"/>
                </a:lnTo>
                <a:lnTo>
                  <a:pt x="3102" y="1297"/>
                </a:lnTo>
                <a:lnTo>
                  <a:pt x="3059" y="1266"/>
                </a:lnTo>
                <a:lnTo>
                  <a:pt x="3011" y="1238"/>
                </a:lnTo>
                <a:lnTo>
                  <a:pt x="2960" y="1214"/>
                </a:lnTo>
                <a:lnTo>
                  <a:pt x="2906" y="1194"/>
                </a:lnTo>
                <a:lnTo>
                  <a:pt x="2906" y="1839"/>
                </a:lnTo>
                <a:lnTo>
                  <a:pt x="2902" y="1916"/>
                </a:lnTo>
                <a:lnTo>
                  <a:pt x="2890" y="1993"/>
                </a:lnTo>
                <a:lnTo>
                  <a:pt x="2872" y="2067"/>
                </a:lnTo>
                <a:lnTo>
                  <a:pt x="2846" y="2141"/>
                </a:lnTo>
                <a:lnTo>
                  <a:pt x="2812" y="2212"/>
                </a:lnTo>
                <a:lnTo>
                  <a:pt x="2775" y="2281"/>
                </a:lnTo>
                <a:lnTo>
                  <a:pt x="2730" y="2346"/>
                </a:lnTo>
                <a:lnTo>
                  <a:pt x="2681" y="2409"/>
                </a:lnTo>
                <a:lnTo>
                  <a:pt x="2627" y="2467"/>
                </a:lnTo>
                <a:lnTo>
                  <a:pt x="2568" y="2521"/>
                </a:lnTo>
                <a:lnTo>
                  <a:pt x="2507" y="2571"/>
                </a:lnTo>
                <a:lnTo>
                  <a:pt x="2441" y="2615"/>
                </a:lnTo>
                <a:lnTo>
                  <a:pt x="2372" y="2653"/>
                </a:lnTo>
                <a:lnTo>
                  <a:pt x="2300" y="2685"/>
                </a:lnTo>
                <a:lnTo>
                  <a:pt x="2227" y="2711"/>
                </a:lnTo>
                <a:lnTo>
                  <a:pt x="2152" y="2731"/>
                </a:lnTo>
                <a:lnTo>
                  <a:pt x="2076" y="2743"/>
                </a:lnTo>
                <a:lnTo>
                  <a:pt x="1999" y="2747"/>
                </a:lnTo>
                <a:lnTo>
                  <a:pt x="1453" y="2747"/>
                </a:lnTo>
                <a:lnTo>
                  <a:pt x="1365" y="2744"/>
                </a:lnTo>
                <a:lnTo>
                  <a:pt x="1278" y="2733"/>
                </a:lnTo>
                <a:lnTo>
                  <a:pt x="1193" y="2717"/>
                </a:lnTo>
                <a:lnTo>
                  <a:pt x="1111" y="2694"/>
                </a:lnTo>
                <a:lnTo>
                  <a:pt x="1032" y="2666"/>
                </a:lnTo>
                <a:lnTo>
                  <a:pt x="956" y="2631"/>
                </a:lnTo>
                <a:lnTo>
                  <a:pt x="882" y="2592"/>
                </a:lnTo>
                <a:lnTo>
                  <a:pt x="812" y="2548"/>
                </a:lnTo>
                <a:lnTo>
                  <a:pt x="746" y="2498"/>
                </a:lnTo>
                <a:lnTo>
                  <a:pt x="684" y="2444"/>
                </a:lnTo>
                <a:lnTo>
                  <a:pt x="625" y="2386"/>
                </a:lnTo>
                <a:lnTo>
                  <a:pt x="571" y="2323"/>
                </a:lnTo>
                <a:lnTo>
                  <a:pt x="522" y="2257"/>
                </a:lnTo>
                <a:lnTo>
                  <a:pt x="477" y="2187"/>
                </a:lnTo>
                <a:lnTo>
                  <a:pt x="437" y="2114"/>
                </a:lnTo>
                <a:lnTo>
                  <a:pt x="404" y="2037"/>
                </a:lnTo>
                <a:lnTo>
                  <a:pt x="375" y="1957"/>
                </a:lnTo>
                <a:lnTo>
                  <a:pt x="353" y="1875"/>
                </a:lnTo>
                <a:lnTo>
                  <a:pt x="336" y="1791"/>
                </a:lnTo>
                <a:lnTo>
                  <a:pt x="326" y="1704"/>
                </a:lnTo>
                <a:lnTo>
                  <a:pt x="323" y="1616"/>
                </a:lnTo>
                <a:lnTo>
                  <a:pt x="323" y="809"/>
                </a:lnTo>
                <a:close/>
                <a:moveTo>
                  <a:pt x="946" y="0"/>
                </a:moveTo>
                <a:lnTo>
                  <a:pt x="937" y="28"/>
                </a:lnTo>
                <a:lnTo>
                  <a:pt x="933" y="54"/>
                </a:lnTo>
                <a:lnTo>
                  <a:pt x="934" y="76"/>
                </a:lnTo>
                <a:lnTo>
                  <a:pt x="940" y="97"/>
                </a:lnTo>
                <a:lnTo>
                  <a:pt x="948" y="114"/>
                </a:lnTo>
                <a:lnTo>
                  <a:pt x="962" y="129"/>
                </a:lnTo>
                <a:lnTo>
                  <a:pt x="980" y="142"/>
                </a:lnTo>
                <a:lnTo>
                  <a:pt x="1001" y="154"/>
                </a:lnTo>
                <a:lnTo>
                  <a:pt x="1025" y="162"/>
                </a:lnTo>
                <a:lnTo>
                  <a:pt x="1053" y="171"/>
                </a:lnTo>
                <a:lnTo>
                  <a:pt x="1083" y="178"/>
                </a:lnTo>
                <a:lnTo>
                  <a:pt x="1116" y="182"/>
                </a:lnTo>
                <a:lnTo>
                  <a:pt x="1151" y="186"/>
                </a:lnTo>
                <a:lnTo>
                  <a:pt x="1189" y="189"/>
                </a:lnTo>
                <a:lnTo>
                  <a:pt x="1228" y="192"/>
                </a:lnTo>
                <a:lnTo>
                  <a:pt x="1269" y="193"/>
                </a:lnTo>
                <a:lnTo>
                  <a:pt x="1311" y="195"/>
                </a:lnTo>
                <a:lnTo>
                  <a:pt x="1355" y="195"/>
                </a:lnTo>
                <a:lnTo>
                  <a:pt x="1400" y="196"/>
                </a:lnTo>
                <a:lnTo>
                  <a:pt x="1445" y="197"/>
                </a:lnTo>
                <a:lnTo>
                  <a:pt x="1490" y="198"/>
                </a:lnTo>
                <a:lnTo>
                  <a:pt x="1537" y="199"/>
                </a:lnTo>
                <a:lnTo>
                  <a:pt x="1582" y="201"/>
                </a:lnTo>
                <a:lnTo>
                  <a:pt x="1628" y="204"/>
                </a:lnTo>
                <a:lnTo>
                  <a:pt x="1673" y="207"/>
                </a:lnTo>
                <a:lnTo>
                  <a:pt x="1717" y="211"/>
                </a:lnTo>
                <a:lnTo>
                  <a:pt x="1760" y="218"/>
                </a:lnTo>
                <a:lnTo>
                  <a:pt x="1803" y="224"/>
                </a:lnTo>
                <a:lnTo>
                  <a:pt x="1844" y="233"/>
                </a:lnTo>
                <a:lnTo>
                  <a:pt x="1882" y="242"/>
                </a:lnTo>
                <a:lnTo>
                  <a:pt x="1919" y="254"/>
                </a:lnTo>
                <a:lnTo>
                  <a:pt x="1954" y="268"/>
                </a:lnTo>
                <a:lnTo>
                  <a:pt x="1986" y="285"/>
                </a:lnTo>
                <a:lnTo>
                  <a:pt x="2015" y="303"/>
                </a:lnTo>
                <a:lnTo>
                  <a:pt x="2042" y="323"/>
                </a:lnTo>
                <a:lnTo>
                  <a:pt x="2066" y="347"/>
                </a:lnTo>
                <a:lnTo>
                  <a:pt x="2083" y="370"/>
                </a:lnTo>
                <a:lnTo>
                  <a:pt x="2094" y="390"/>
                </a:lnTo>
                <a:lnTo>
                  <a:pt x="2098" y="411"/>
                </a:lnTo>
                <a:lnTo>
                  <a:pt x="2097" y="430"/>
                </a:lnTo>
                <a:lnTo>
                  <a:pt x="2092" y="449"/>
                </a:lnTo>
                <a:lnTo>
                  <a:pt x="2080" y="465"/>
                </a:lnTo>
                <a:lnTo>
                  <a:pt x="2065" y="482"/>
                </a:lnTo>
                <a:lnTo>
                  <a:pt x="2046" y="497"/>
                </a:lnTo>
                <a:lnTo>
                  <a:pt x="2023" y="511"/>
                </a:lnTo>
                <a:lnTo>
                  <a:pt x="1997" y="525"/>
                </a:lnTo>
                <a:lnTo>
                  <a:pt x="1968" y="538"/>
                </a:lnTo>
                <a:lnTo>
                  <a:pt x="1936" y="550"/>
                </a:lnTo>
                <a:lnTo>
                  <a:pt x="1902" y="561"/>
                </a:lnTo>
                <a:lnTo>
                  <a:pt x="1867" y="571"/>
                </a:lnTo>
                <a:lnTo>
                  <a:pt x="1831" y="581"/>
                </a:lnTo>
                <a:lnTo>
                  <a:pt x="1793" y="589"/>
                </a:lnTo>
                <a:lnTo>
                  <a:pt x="1755" y="598"/>
                </a:lnTo>
                <a:lnTo>
                  <a:pt x="1716" y="605"/>
                </a:lnTo>
                <a:lnTo>
                  <a:pt x="1678" y="612"/>
                </a:lnTo>
                <a:lnTo>
                  <a:pt x="1642" y="618"/>
                </a:lnTo>
                <a:lnTo>
                  <a:pt x="1605" y="624"/>
                </a:lnTo>
                <a:lnTo>
                  <a:pt x="1570" y="628"/>
                </a:lnTo>
                <a:lnTo>
                  <a:pt x="1538" y="632"/>
                </a:lnTo>
                <a:lnTo>
                  <a:pt x="1507" y="636"/>
                </a:lnTo>
                <a:lnTo>
                  <a:pt x="1479" y="639"/>
                </a:lnTo>
                <a:lnTo>
                  <a:pt x="1454" y="642"/>
                </a:lnTo>
                <a:lnTo>
                  <a:pt x="1432" y="644"/>
                </a:lnTo>
                <a:lnTo>
                  <a:pt x="1414" y="645"/>
                </a:lnTo>
                <a:lnTo>
                  <a:pt x="1400" y="647"/>
                </a:lnTo>
                <a:lnTo>
                  <a:pt x="1412" y="644"/>
                </a:lnTo>
                <a:lnTo>
                  <a:pt x="1427" y="641"/>
                </a:lnTo>
                <a:lnTo>
                  <a:pt x="1444" y="637"/>
                </a:lnTo>
                <a:lnTo>
                  <a:pt x="1462" y="629"/>
                </a:lnTo>
                <a:lnTo>
                  <a:pt x="1483" y="619"/>
                </a:lnTo>
                <a:lnTo>
                  <a:pt x="1504" y="607"/>
                </a:lnTo>
                <a:lnTo>
                  <a:pt x="1526" y="590"/>
                </a:lnTo>
                <a:lnTo>
                  <a:pt x="1548" y="571"/>
                </a:lnTo>
                <a:lnTo>
                  <a:pt x="1568" y="547"/>
                </a:lnTo>
                <a:lnTo>
                  <a:pt x="1588" y="518"/>
                </a:lnTo>
                <a:lnTo>
                  <a:pt x="1605" y="486"/>
                </a:lnTo>
                <a:lnTo>
                  <a:pt x="1610" y="469"/>
                </a:lnTo>
                <a:lnTo>
                  <a:pt x="1609" y="455"/>
                </a:lnTo>
                <a:lnTo>
                  <a:pt x="1604" y="444"/>
                </a:lnTo>
                <a:lnTo>
                  <a:pt x="1593" y="435"/>
                </a:lnTo>
                <a:lnTo>
                  <a:pt x="1578" y="427"/>
                </a:lnTo>
                <a:lnTo>
                  <a:pt x="1560" y="421"/>
                </a:lnTo>
                <a:lnTo>
                  <a:pt x="1536" y="416"/>
                </a:lnTo>
                <a:lnTo>
                  <a:pt x="1510" y="412"/>
                </a:lnTo>
                <a:lnTo>
                  <a:pt x="1480" y="410"/>
                </a:lnTo>
                <a:lnTo>
                  <a:pt x="1447" y="409"/>
                </a:lnTo>
                <a:lnTo>
                  <a:pt x="1412" y="408"/>
                </a:lnTo>
                <a:lnTo>
                  <a:pt x="1375" y="408"/>
                </a:lnTo>
                <a:lnTo>
                  <a:pt x="1335" y="408"/>
                </a:lnTo>
                <a:lnTo>
                  <a:pt x="1294" y="408"/>
                </a:lnTo>
                <a:lnTo>
                  <a:pt x="1252" y="409"/>
                </a:lnTo>
                <a:lnTo>
                  <a:pt x="1209" y="409"/>
                </a:lnTo>
                <a:lnTo>
                  <a:pt x="1164" y="408"/>
                </a:lnTo>
                <a:lnTo>
                  <a:pt x="1120" y="407"/>
                </a:lnTo>
                <a:lnTo>
                  <a:pt x="1076" y="406"/>
                </a:lnTo>
                <a:lnTo>
                  <a:pt x="1031" y="402"/>
                </a:lnTo>
                <a:lnTo>
                  <a:pt x="988" y="398"/>
                </a:lnTo>
                <a:lnTo>
                  <a:pt x="945" y="394"/>
                </a:lnTo>
                <a:lnTo>
                  <a:pt x="904" y="386"/>
                </a:lnTo>
                <a:lnTo>
                  <a:pt x="864" y="379"/>
                </a:lnTo>
                <a:lnTo>
                  <a:pt x="826" y="368"/>
                </a:lnTo>
                <a:lnTo>
                  <a:pt x="791" y="356"/>
                </a:lnTo>
                <a:lnTo>
                  <a:pt x="757" y="341"/>
                </a:lnTo>
                <a:lnTo>
                  <a:pt x="727" y="323"/>
                </a:lnTo>
                <a:lnTo>
                  <a:pt x="697" y="303"/>
                </a:lnTo>
                <a:lnTo>
                  <a:pt x="674" y="281"/>
                </a:lnTo>
                <a:lnTo>
                  <a:pt x="659" y="261"/>
                </a:lnTo>
                <a:lnTo>
                  <a:pt x="649" y="240"/>
                </a:lnTo>
                <a:lnTo>
                  <a:pt x="646" y="221"/>
                </a:lnTo>
                <a:lnTo>
                  <a:pt x="647" y="201"/>
                </a:lnTo>
                <a:lnTo>
                  <a:pt x="653" y="182"/>
                </a:lnTo>
                <a:lnTo>
                  <a:pt x="663" y="164"/>
                </a:lnTo>
                <a:lnTo>
                  <a:pt x="677" y="146"/>
                </a:lnTo>
                <a:lnTo>
                  <a:pt x="694" y="129"/>
                </a:lnTo>
                <a:lnTo>
                  <a:pt x="714" y="114"/>
                </a:lnTo>
                <a:lnTo>
                  <a:pt x="735" y="98"/>
                </a:lnTo>
                <a:lnTo>
                  <a:pt x="758" y="84"/>
                </a:lnTo>
                <a:lnTo>
                  <a:pt x="782" y="71"/>
                </a:lnTo>
                <a:lnTo>
                  <a:pt x="806" y="58"/>
                </a:lnTo>
                <a:lnTo>
                  <a:pt x="829" y="47"/>
                </a:lnTo>
                <a:lnTo>
                  <a:pt x="852" y="36"/>
                </a:lnTo>
                <a:lnTo>
                  <a:pt x="874" y="27"/>
                </a:lnTo>
                <a:lnTo>
                  <a:pt x="894" y="19"/>
                </a:lnTo>
                <a:lnTo>
                  <a:pt x="912" y="12"/>
                </a:lnTo>
                <a:lnTo>
                  <a:pt x="926" y="8"/>
                </a:lnTo>
                <a:lnTo>
                  <a:pt x="936" y="4"/>
                </a:lnTo>
                <a:lnTo>
                  <a:pt x="944" y="1"/>
                </a:lnTo>
                <a:lnTo>
                  <a:pt x="946"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001836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244" y="5726668"/>
            <a:ext cx="8153400" cy="369332"/>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TA-Retirement.com &gt; Employees &gt; Resources &gt; Investment Calculators </a:t>
            </a:r>
            <a:endParaRPr lang="en-US"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762000" y="381000"/>
            <a:ext cx="97536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solidFill>
                  <a:srgbClr val="FFFFFF"/>
                </a:solidFill>
                <a:latin typeface="Arial Black"/>
                <a:cs typeface="Arial Black"/>
              </a:rPr>
              <a:t>adds up</a:t>
            </a:r>
          </a:p>
        </p:txBody>
      </p:sp>
      <p:sp>
        <p:nvSpPr>
          <p:cNvPr id="6" name="TextBox 5"/>
          <p:cNvSpPr txBox="1"/>
          <p:nvPr/>
        </p:nvSpPr>
        <p:spPr>
          <a:xfrm>
            <a:off x="457200" y="162580"/>
            <a:ext cx="3048000" cy="523220"/>
          </a:xfrm>
          <a:prstGeom prst="rect">
            <a:avLst/>
          </a:prstGeom>
          <a:noFill/>
        </p:spPr>
        <p:txBody>
          <a:bodyPr wrap="square" rtlCol="0">
            <a:spAutoFit/>
          </a:bodyPr>
          <a:lstStyle/>
          <a:p>
            <a:r>
              <a:rPr lang="en-US" sz="2800" dirty="0" smtClean="0">
                <a:solidFill>
                  <a:srgbClr val="FFFFFF"/>
                </a:solidFill>
                <a:latin typeface="Arial"/>
                <a:cs typeface="Arial"/>
              </a:rPr>
              <a:t>loose change</a:t>
            </a:r>
            <a:endParaRPr lang="en-US" sz="2800" kern="1200" dirty="0">
              <a:solidFill>
                <a:srgbClr val="FFFFFF"/>
              </a:solidFill>
              <a:latin typeface="Arial"/>
              <a:cs typeface="Aria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3" t="371" r="30431"/>
          <a:stretch/>
        </p:blipFill>
        <p:spPr>
          <a:xfrm>
            <a:off x="4419600" y="1905000"/>
            <a:ext cx="3711222" cy="379002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78" t="496" r="26375" b="1"/>
          <a:stretch/>
        </p:blipFill>
        <p:spPr>
          <a:xfrm>
            <a:off x="857094" y="1619250"/>
            <a:ext cx="3655639" cy="3817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65017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7cbf48e2-f53c-422d-ab2f-a315a56902db"/>
</p:tagLst>
</file>

<file path=ppt/theme/theme1.xml><?xml version="1.0" encoding="utf-8"?>
<a:theme xmlns:a="http://schemas.openxmlformats.org/drawingml/2006/main" name="12079-Join the Plan_Writing and Creative Review_V2">
  <a:themeElements>
    <a:clrScheme name="Custom 3">
      <a:dk1>
        <a:srgbClr val="C7212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12079-Join the Plan_Writing and Creative Review_V2</Template>
  <TotalTime>38807</TotalTime>
  <Words>3805</Words>
  <Application>Microsoft Office PowerPoint</Application>
  <PresentationFormat>On-screen Show (4:3)</PresentationFormat>
  <Paragraphs>662</Paragraphs>
  <Slides>38</Slides>
  <Notes>38</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12079-Join the Plan_Writing and Creative Review_V2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Member Company of the AEGON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ushdivfree01</dc:creator>
  <cp:lastModifiedBy>Troy Dye</cp:lastModifiedBy>
  <cp:revision>1029</cp:revision>
  <cp:lastPrinted>2015-03-18T14:46:12Z</cp:lastPrinted>
  <dcterms:created xsi:type="dcterms:W3CDTF">2014-08-25T17:20:10Z</dcterms:created>
  <dcterms:modified xsi:type="dcterms:W3CDTF">2015-04-17T17:14:49Z</dcterms:modified>
</cp:coreProperties>
</file>