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58" r:id="rId5"/>
  </p:sldMasterIdLst>
  <p:notesMasterIdLst>
    <p:notesMasterId r:id="rId50"/>
  </p:notesMasterIdLst>
  <p:handoutMasterIdLst>
    <p:handoutMasterId r:id="rId51"/>
  </p:handoutMasterIdLst>
  <p:sldIdLst>
    <p:sldId id="731" r:id="rId6"/>
    <p:sldId id="536" r:id="rId7"/>
    <p:sldId id="540" r:id="rId8"/>
    <p:sldId id="692" r:id="rId9"/>
    <p:sldId id="737" r:id="rId10"/>
    <p:sldId id="736" r:id="rId11"/>
    <p:sldId id="775" r:id="rId12"/>
    <p:sldId id="739" r:id="rId13"/>
    <p:sldId id="740" r:id="rId14"/>
    <p:sldId id="756" r:id="rId15"/>
    <p:sldId id="762" r:id="rId16"/>
    <p:sldId id="761" r:id="rId17"/>
    <p:sldId id="545" r:id="rId18"/>
    <p:sldId id="546" r:id="rId19"/>
    <p:sldId id="547" r:id="rId20"/>
    <p:sldId id="743" r:id="rId21"/>
    <p:sldId id="744" r:id="rId22"/>
    <p:sldId id="745" r:id="rId23"/>
    <p:sldId id="747" r:id="rId24"/>
    <p:sldId id="755" r:id="rId25"/>
    <p:sldId id="746" r:id="rId26"/>
    <p:sldId id="699" r:id="rId27"/>
    <p:sldId id="748" r:id="rId28"/>
    <p:sldId id="749" r:id="rId29"/>
    <p:sldId id="768" r:id="rId30"/>
    <p:sldId id="751" r:id="rId31"/>
    <p:sldId id="752" r:id="rId32"/>
    <p:sldId id="700" r:id="rId33"/>
    <p:sldId id="716" r:id="rId34"/>
    <p:sldId id="650" r:id="rId35"/>
    <p:sldId id="621" r:id="rId36"/>
    <p:sldId id="753" r:id="rId37"/>
    <p:sldId id="623" r:id="rId38"/>
    <p:sldId id="763" r:id="rId39"/>
    <p:sldId id="577" r:id="rId40"/>
    <p:sldId id="764" r:id="rId41"/>
    <p:sldId id="765" r:id="rId42"/>
    <p:sldId id="767" r:id="rId43"/>
    <p:sldId id="622" r:id="rId44"/>
    <p:sldId id="455" r:id="rId45"/>
    <p:sldId id="770" r:id="rId46"/>
    <p:sldId id="771" r:id="rId47"/>
    <p:sldId id="772" r:id="rId48"/>
    <p:sldId id="773" r:id="rId49"/>
  </p:sldIdLst>
  <p:sldSz cx="9144000" cy="6858000" type="screen4x3"/>
  <p:notesSz cx="6934200" cy="9232900"/>
  <p:custDataLst>
    <p:tags r:id="rId5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44">
          <p15:clr>
            <a:srgbClr val="A4A3A4"/>
          </p15:clr>
        </p15:guide>
        <p15:guide id="2" orient="horz" pos="3936">
          <p15:clr>
            <a:srgbClr val="A4A3A4"/>
          </p15:clr>
        </p15:guide>
        <p15:guide id="3" orient="horz">
          <p15:clr>
            <a:srgbClr val="A4A3A4"/>
          </p15:clr>
        </p15:guide>
        <p15:guide id="4" orient="horz" pos="2160">
          <p15:clr>
            <a:srgbClr val="A4A3A4"/>
          </p15:clr>
        </p15:guide>
        <p15:guide id="5" pos="5759">
          <p15:clr>
            <a:srgbClr val="A4A3A4"/>
          </p15:clr>
        </p15:guide>
        <p15:guide id="6">
          <p15:clr>
            <a:srgbClr val="A4A3A4"/>
          </p15:clr>
        </p15:guide>
        <p15:guide id="7" pos="2864">
          <p15:clr>
            <a:srgbClr val="A4A3A4"/>
          </p15:clr>
        </p15:guide>
        <p15:guide id="8" pos="385">
          <p15:clr>
            <a:srgbClr val="A4A3A4"/>
          </p15:clr>
        </p15:guide>
      </p15:sldGuideLst>
    </p:ext>
    <p:ext uri="{2D200454-40CA-4A62-9FC3-DE9A4176ACB9}">
      <p15:notesGuideLst xmlns:p15="http://schemas.microsoft.com/office/powerpoint/2012/main">
        <p15:guide id="1" orient="horz" pos="2908">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lsh, Lindsay" initials="W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0B20"/>
    <a:srgbClr val="0080FF"/>
    <a:srgbClr val="00B0F0"/>
    <a:srgbClr val="132673"/>
    <a:srgbClr val="85AEFF"/>
    <a:srgbClr val="000000"/>
    <a:srgbClr val="C72127"/>
    <a:srgbClr val="00CCFF"/>
    <a:srgbClr val="13269B"/>
    <a:srgbClr val="14458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80" autoAdjust="0"/>
    <p:restoredTop sz="50305" autoAdjust="0"/>
  </p:normalViewPr>
  <p:slideViewPr>
    <p:cSldViewPr showGuides="1">
      <p:cViewPr varScale="1">
        <p:scale>
          <a:sx n="41" d="100"/>
          <a:sy n="41" d="100"/>
        </p:scale>
        <p:origin x="1296" y="77"/>
      </p:cViewPr>
      <p:guideLst>
        <p:guide orient="horz" pos="1344"/>
        <p:guide orient="horz" pos="3936"/>
        <p:guide orient="horz"/>
        <p:guide orient="horz" pos="2160"/>
        <p:guide pos="5759"/>
        <p:guide/>
        <p:guide pos="2864"/>
        <p:guide pos="3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6" d="100"/>
        <a:sy n="116" d="100"/>
      </p:scale>
      <p:origin x="0" y="0"/>
    </p:cViewPr>
  </p:sorterViewPr>
  <p:notesViewPr>
    <p:cSldViewPr showGuides="1">
      <p:cViewPr varScale="1">
        <p:scale>
          <a:sx n="75" d="100"/>
          <a:sy n="75" d="100"/>
        </p:scale>
        <p:origin x="-2022" y="-96"/>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1963"/>
          </a:xfrm>
          <a:prstGeom prst="rect">
            <a:avLst/>
          </a:prstGeom>
        </p:spPr>
        <p:txBody>
          <a:bodyPr vert="horz" lIns="91431" tIns="45715" rIns="91431" bIns="45715" rtlCol="0"/>
          <a:lstStyle>
            <a:lvl1pPr algn="l">
              <a:defRPr sz="1200"/>
            </a:lvl1pPr>
          </a:lstStyle>
          <a:p>
            <a:endParaRPr lang="en-US" dirty="0"/>
          </a:p>
        </p:txBody>
      </p:sp>
      <p:sp>
        <p:nvSpPr>
          <p:cNvPr id="3" name="Date Placeholder 2"/>
          <p:cNvSpPr>
            <a:spLocks noGrp="1"/>
          </p:cNvSpPr>
          <p:nvPr>
            <p:ph type="dt" sz="quarter" idx="1"/>
          </p:nvPr>
        </p:nvSpPr>
        <p:spPr>
          <a:xfrm>
            <a:off x="3927475" y="0"/>
            <a:ext cx="3005138" cy="461963"/>
          </a:xfrm>
          <a:prstGeom prst="rect">
            <a:avLst/>
          </a:prstGeom>
        </p:spPr>
        <p:txBody>
          <a:bodyPr vert="horz" lIns="91431" tIns="45715" rIns="91431" bIns="45715" rtlCol="0"/>
          <a:lstStyle>
            <a:lvl1pPr algn="r">
              <a:defRPr sz="1200"/>
            </a:lvl1pPr>
          </a:lstStyle>
          <a:p>
            <a:fld id="{45928AB0-CEF3-4EFA-922E-9020D8F1B867}" type="datetimeFigureOut">
              <a:rPr lang="en-US" smtClean="0"/>
              <a:t>2/13/2017</a:t>
            </a:fld>
            <a:endParaRPr lang="en-US" dirty="0"/>
          </a:p>
        </p:txBody>
      </p:sp>
      <p:sp>
        <p:nvSpPr>
          <p:cNvPr id="4" name="Footer Placeholder 3"/>
          <p:cNvSpPr>
            <a:spLocks noGrp="1"/>
          </p:cNvSpPr>
          <p:nvPr>
            <p:ph type="ftr" sz="quarter" idx="2"/>
          </p:nvPr>
        </p:nvSpPr>
        <p:spPr>
          <a:xfrm>
            <a:off x="0" y="8769351"/>
            <a:ext cx="3005138" cy="461963"/>
          </a:xfrm>
          <a:prstGeom prst="rect">
            <a:avLst/>
          </a:prstGeom>
        </p:spPr>
        <p:txBody>
          <a:bodyPr vert="horz" lIns="91431" tIns="45715" rIns="91431" bIns="457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27475" y="8769351"/>
            <a:ext cx="3005138" cy="461963"/>
          </a:xfrm>
          <a:prstGeom prst="rect">
            <a:avLst/>
          </a:prstGeom>
        </p:spPr>
        <p:txBody>
          <a:bodyPr vert="horz" lIns="91431" tIns="45715" rIns="91431" bIns="45715" rtlCol="0" anchor="b"/>
          <a:lstStyle>
            <a:lvl1pPr algn="r">
              <a:defRPr sz="1200"/>
            </a:lvl1pPr>
          </a:lstStyle>
          <a:p>
            <a:fld id="{36FC2734-D603-47F9-ACF3-022DD11B650D}" type="slidenum">
              <a:rPr lang="en-US" smtClean="0"/>
              <a:t>‹#›</a:t>
            </a:fld>
            <a:endParaRPr lang="en-US" dirty="0"/>
          </a:p>
        </p:txBody>
      </p:sp>
    </p:spTree>
    <p:extLst>
      <p:ext uri="{BB962C8B-B14F-4D97-AF65-F5344CB8AC3E}">
        <p14:creationId xmlns:p14="http://schemas.microsoft.com/office/powerpoint/2010/main" val="36543967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04820" cy="461645"/>
          </a:xfrm>
          <a:prstGeom prst="rect">
            <a:avLst/>
          </a:prstGeom>
        </p:spPr>
        <p:txBody>
          <a:bodyPr vert="horz" lIns="92372" tIns="46186" rIns="92372" bIns="46186" rtlCol="0"/>
          <a:lstStyle>
            <a:lvl1pPr algn="l">
              <a:defRPr sz="1200"/>
            </a:lvl1pPr>
          </a:lstStyle>
          <a:p>
            <a:endParaRPr lang="en-US" dirty="0"/>
          </a:p>
        </p:txBody>
      </p:sp>
      <p:sp>
        <p:nvSpPr>
          <p:cNvPr id="3" name="Date Placeholder 2"/>
          <p:cNvSpPr>
            <a:spLocks noGrp="1"/>
          </p:cNvSpPr>
          <p:nvPr>
            <p:ph type="dt" idx="1"/>
          </p:nvPr>
        </p:nvSpPr>
        <p:spPr>
          <a:xfrm>
            <a:off x="3927775" y="1"/>
            <a:ext cx="3004820" cy="461645"/>
          </a:xfrm>
          <a:prstGeom prst="rect">
            <a:avLst/>
          </a:prstGeom>
        </p:spPr>
        <p:txBody>
          <a:bodyPr vert="horz" lIns="92372" tIns="46186" rIns="92372" bIns="46186" rtlCol="0"/>
          <a:lstStyle>
            <a:lvl1pPr algn="r">
              <a:defRPr sz="1200"/>
            </a:lvl1pPr>
          </a:lstStyle>
          <a:p>
            <a:fld id="{EDB7A025-96EE-42F2-B4B5-76FC0A4392FF}" type="datetimeFigureOut">
              <a:rPr lang="en-US" smtClean="0"/>
              <a:pPr/>
              <a:t>2/13/2017</a:t>
            </a:fld>
            <a:endParaRPr lang="en-US" dirty="0"/>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72" tIns="46186" rIns="92372" bIns="46186" rtlCol="0" anchor="ctr"/>
          <a:lstStyle/>
          <a:p>
            <a:endParaRPr lang="en-US" dirty="0"/>
          </a:p>
        </p:txBody>
      </p:sp>
      <p:sp>
        <p:nvSpPr>
          <p:cNvPr id="5" name="Notes Placeholder 4"/>
          <p:cNvSpPr>
            <a:spLocks noGrp="1"/>
          </p:cNvSpPr>
          <p:nvPr>
            <p:ph type="body" sz="quarter" idx="3"/>
          </p:nvPr>
        </p:nvSpPr>
        <p:spPr>
          <a:xfrm>
            <a:off x="693420" y="4385629"/>
            <a:ext cx="5547360" cy="4154805"/>
          </a:xfrm>
          <a:prstGeom prst="rect">
            <a:avLst/>
          </a:prstGeom>
        </p:spPr>
        <p:txBody>
          <a:bodyPr vert="horz" lIns="92372" tIns="46186" rIns="92372" bIns="46186"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769654"/>
            <a:ext cx="3004820" cy="461645"/>
          </a:xfrm>
          <a:prstGeom prst="rect">
            <a:avLst/>
          </a:prstGeom>
        </p:spPr>
        <p:txBody>
          <a:bodyPr vert="horz" lIns="92372" tIns="46186" rIns="92372" bIns="461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5" y="8769654"/>
            <a:ext cx="3004820" cy="461645"/>
          </a:xfrm>
          <a:prstGeom prst="rect">
            <a:avLst/>
          </a:prstGeom>
        </p:spPr>
        <p:txBody>
          <a:bodyPr vert="horz" lIns="92372" tIns="46186" rIns="92372" bIns="46186" rtlCol="0" anchor="b"/>
          <a:lstStyle>
            <a:lvl1pPr algn="r">
              <a:defRPr sz="1200"/>
            </a:lvl1pPr>
          </a:lstStyle>
          <a:p>
            <a:fld id="{7CFF8E56-15DF-47AB-A9E3-F44ADACDA18A}" type="slidenum">
              <a:rPr lang="en-US" smtClean="0"/>
              <a:pPr/>
              <a:t>‹#›</a:t>
            </a:fld>
            <a:endParaRPr lang="en-US" dirty="0"/>
          </a:p>
        </p:txBody>
      </p:sp>
    </p:spTree>
    <p:extLst>
      <p:ext uri="{BB962C8B-B14F-4D97-AF65-F5344CB8AC3E}">
        <p14:creationId xmlns:p14="http://schemas.microsoft.com/office/powerpoint/2010/main" val="2976342422"/>
      </p:ext>
    </p:extLst>
  </p:cSld>
  <p:clrMap bg1="lt1" tx1="dk1" bg2="lt2" tx2="dk2" accent1="accent1" accent2="accent2" accent3="accent3" accent4="accent4" accent5="accent5" accent6="accent6" hlink="hlink" folHlink="folHlink"/>
  <p:notesStyle>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3pPr>
    <a:lvl4pPr marL="137160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4pPr>
    <a:lvl5pPr marL="182880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a:lstStyle/>
          <a:p>
            <a:fld id="{4FD5F9DB-313E-8B46-A9A3-39AE5C884418}" type="slidenum">
              <a:rPr lang="en-US"/>
              <a:pPr/>
              <a:t>1</a:t>
            </a:fld>
            <a:endParaRPr lang="en-US" dirty="0"/>
          </a:p>
        </p:txBody>
      </p:sp>
      <p:sp>
        <p:nvSpPr>
          <p:cNvPr id="24579" name="Rectangle 2"/>
          <p:cNvSpPr>
            <a:spLocks noGrp="1" noRot="1" noChangeAspect="1" noTextEdit="1"/>
          </p:cNvSpPr>
          <p:nvPr>
            <p:ph type="sldImg"/>
          </p:nvPr>
        </p:nvSpPr>
        <p:spPr bwMode="auto">
          <a:noFill/>
          <a:ln>
            <a:solidFill>
              <a:srgbClr val="000000"/>
            </a:solidFill>
            <a:miter lim="800000"/>
            <a:headEnd/>
            <a:tailEnd/>
          </a:ln>
        </p:spPr>
      </p:sp>
      <p:sp>
        <p:nvSpPr>
          <p:cNvPr id="24580" name="Rectangle 3"/>
          <p:cNvSpPr>
            <a:spLocks noGrp="1"/>
          </p:cNvSpPr>
          <p:nvPr>
            <p:ph type="body" idx="1"/>
          </p:nvPr>
        </p:nvSpPr>
        <p:spPr bwMode="auto">
          <a:noFill/>
        </p:spPr>
        <p:txBody>
          <a:bodyPr/>
          <a:lstStyle/>
          <a:p>
            <a:r>
              <a:rPr lang="en-US" sz="800" b="1" i="1" dirty="0" smtClean="0"/>
              <a:t>RPCs:</a:t>
            </a:r>
            <a:r>
              <a:rPr lang="en-US" sz="800" b="1" i="1" baseline="0" dirty="0" smtClean="0"/>
              <a:t>  REVIEW NOTES AT BOTTOM OF THIS SCRIPT PAGE </a:t>
            </a:r>
            <a:r>
              <a:rPr lang="en-US" sz="800" b="1" i="1" u="sng" baseline="0" dirty="0" smtClean="0"/>
              <a:t>FROM THE BOTTOM UP</a:t>
            </a:r>
            <a:r>
              <a:rPr lang="en-US" sz="800" b="1" i="1" u="none" baseline="0" dirty="0" smtClean="0"/>
              <a:t> FOR</a:t>
            </a:r>
            <a:r>
              <a:rPr lang="en-US" sz="800" b="1" i="1" baseline="0" dirty="0" smtClean="0"/>
              <a:t> VARIABILITY INSTRUCTIONS. </a:t>
            </a:r>
          </a:p>
          <a:p>
            <a:endParaRPr lang="en-US" sz="800" b="1" i="1" baseline="0" dirty="0" smtClean="0"/>
          </a:p>
          <a:p>
            <a:r>
              <a:rPr lang="en-US" sz="800" b="1" i="1" baseline="0" dirty="0" smtClean="0"/>
              <a:t>**Script notes are written as if transition has already happened; adjust as needed if transition is still in progress.** </a:t>
            </a:r>
            <a:endParaRPr lang="en-US" sz="800" b="1" i="1" dirty="0" smtClean="0"/>
          </a:p>
          <a:p>
            <a:endParaRPr lang="en-US" sz="800" dirty="0" smtClean="0"/>
          </a:p>
          <a:p>
            <a:r>
              <a:rPr lang="en-US" sz="800" dirty="0" smtClean="0"/>
              <a:t>Welcome</a:t>
            </a:r>
            <a:r>
              <a:rPr lang="en-US" sz="800" baseline="0" dirty="0" smtClean="0"/>
              <a:t> and thank you for joining me today.  </a:t>
            </a:r>
            <a:r>
              <a:rPr lang="en-US" sz="800" strike="noStrike" dirty="0" smtClean="0"/>
              <a:t>My</a:t>
            </a:r>
            <a:r>
              <a:rPr lang="en-US" sz="800" strike="noStrike" baseline="0" dirty="0" smtClean="0"/>
              <a:t> </a:t>
            </a:r>
            <a:r>
              <a:rPr lang="en-US" sz="800" strike="noStrike" dirty="0" smtClean="0"/>
              <a:t>name </a:t>
            </a:r>
            <a:r>
              <a:rPr lang="en-US" sz="800" dirty="0" smtClean="0"/>
              <a:t>is [introduce yourself and give some background]. </a:t>
            </a:r>
          </a:p>
          <a:p>
            <a:pPr defTabSz="905073">
              <a:defRPr/>
            </a:pPr>
            <a:r>
              <a:rPr lang="en-US" sz="800" dirty="0" smtClean="0"/>
              <a:t>As you know, the [PLAN NAME] [use appropriate language depending on stage of transition.]  Your employer chose us after an extensive review of plan providers across the country, </a:t>
            </a:r>
            <a:r>
              <a:rPr lang="en-US" sz="800" b="0" dirty="0" smtClean="0"/>
              <a:t>and by the end of this presentation I hope you’ll </a:t>
            </a:r>
            <a:r>
              <a:rPr lang="en-US" sz="800" b="0" strike="noStrike" dirty="0" smtClean="0"/>
              <a:t>feel confident that you have the best</a:t>
            </a:r>
            <a:r>
              <a:rPr lang="en-US" sz="800" b="0" strike="noStrike" baseline="0" dirty="0" smtClean="0"/>
              <a:t> tools at your disposal to secure a comfortable retirement. </a:t>
            </a:r>
          </a:p>
          <a:p>
            <a:pPr defTabSz="905073">
              <a:defRPr/>
            </a:pPr>
            <a:endParaRPr lang="en-US" sz="800" b="0" strike="noStrike" baseline="0" dirty="0" smtClean="0"/>
          </a:p>
          <a:p>
            <a:r>
              <a:rPr lang="en-US" sz="800" b="1" dirty="0" smtClean="0">
                <a:latin typeface="Arial" panose="020B0604020202020204" pitchFamily="34" charset="0"/>
                <a:cs typeface="Arial" panose="020B0604020202020204" pitchFamily="34" charset="0"/>
              </a:rPr>
              <a:t>RPCs – Please review the following slides for variability </a:t>
            </a:r>
            <a:r>
              <a:rPr lang="en-US" sz="800" b="1" u="sng" dirty="0" smtClean="0">
                <a:latin typeface="Arial" panose="020B0604020202020204" pitchFamily="34" charset="0"/>
                <a:cs typeface="Arial" panose="020B0604020202020204" pitchFamily="34" charset="0"/>
              </a:rPr>
              <a:t>FROM THE BOTTOM UP</a:t>
            </a:r>
            <a:r>
              <a:rPr lang="en-US" sz="800" b="1" dirty="0" smtClean="0">
                <a:latin typeface="Arial" panose="020B0604020202020204" pitchFamily="34" charset="0"/>
                <a:cs typeface="Arial" panose="020B0604020202020204" pitchFamily="34" charset="0"/>
              </a:rPr>
              <a:t>, then delete this slide when complete:</a:t>
            </a:r>
          </a:p>
          <a:p>
            <a:pPr marL="274320" lvl="1" indent="-182880">
              <a:buFont typeface="Arial" panose="020B0604020202020204" pitchFamily="34" charset="0"/>
              <a:buChar char="•"/>
            </a:pPr>
            <a:r>
              <a:rPr lang="en-US" sz="800" b="0" dirty="0"/>
              <a:t>Slide 1 – Plan name, your name</a:t>
            </a:r>
          </a:p>
          <a:p>
            <a:pPr marL="274320" lvl="1" indent="-182880">
              <a:buFont typeface="Arial" panose="020B0604020202020204" pitchFamily="34" charset="0"/>
              <a:buChar char="•"/>
            </a:pPr>
            <a:r>
              <a:rPr lang="en-US" sz="800" b="0" dirty="0"/>
              <a:t>PICK ONE – 5 or 6 (existing account balance)</a:t>
            </a:r>
          </a:p>
          <a:p>
            <a:pPr marL="274320" lvl="1" indent="-182880">
              <a:buFont typeface="Arial" panose="020B0604020202020204" pitchFamily="34" charset="0"/>
              <a:buChar char="•"/>
            </a:pPr>
            <a:r>
              <a:rPr lang="en-US" sz="800" b="0" dirty="0"/>
              <a:t>PICK ONE – 7 or 8 (ongoing contributions)</a:t>
            </a:r>
          </a:p>
          <a:p>
            <a:pPr marL="274320" lvl="1" indent="-182880">
              <a:buFont typeface="Arial" panose="020B0604020202020204" pitchFamily="34" charset="0"/>
              <a:buChar char="•"/>
            </a:pPr>
            <a:r>
              <a:rPr lang="en-US" sz="800" b="0" dirty="0"/>
              <a:t>PICK ONE – 9 or 10 (investment strategy)</a:t>
            </a:r>
          </a:p>
          <a:p>
            <a:pPr marL="274320" lvl="1" indent="-182880">
              <a:buFont typeface="Arial" panose="020B0604020202020204" pitchFamily="34" charset="0"/>
              <a:buChar char="•"/>
            </a:pPr>
            <a:r>
              <a:rPr lang="en-US" sz="800" b="0" dirty="0"/>
              <a:t>PICK ONE – 11 or 12 (beneficiaries)</a:t>
            </a:r>
          </a:p>
          <a:p>
            <a:pPr marL="274320" lvl="1" indent="-182880">
              <a:buFont typeface="Arial" panose="020B0604020202020204" pitchFamily="34" charset="0"/>
              <a:buChar char="•"/>
            </a:pPr>
            <a:r>
              <a:rPr lang="en-US" sz="800" b="0" dirty="0"/>
              <a:t>PICK ONE – 13 or 14 (loans)</a:t>
            </a:r>
          </a:p>
          <a:p>
            <a:pPr marL="274320" lvl="1" indent="-182880">
              <a:buFont typeface="Arial" panose="020B0604020202020204" pitchFamily="34" charset="0"/>
              <a:buChar char="•"/>
            </a:pPr>
            <a:r>
              <a:rPr lang="en-US" sz="800" b="0" dirty="0"/>
              <a:t>Slide 16 – include if plan has company match</a:t>
            </a:r>
          </a:p>
          <a:p>
            <a:pPr marL="274320" lvl="1" indent="-182880">
              <a:buFont typeface="Arial" panose="020B0604020202020204" pitchFamily="34" charset="0"/>
              <a:buChar char="•"/>
            </a:pPr>
            <a:r>
              <a:rPr lang="en-US" sz="800" b="0" dirty="0"/>
              <a:t>PICK ONE – 17 or 18 (match or no match)</a:t>
            </a:r>
          </a:p>
          <a:p>
            <a:pPr marL="274320" lvl="1" indent="-182880">
              <a:buFont typeface="Arial" panose="020B0604020202020204" pitchFamily="34" charset="0"/>
              <a:buChar char="•"/>
            </a:pPr>
            <a:r>
              <a:rPr lang="en-US" sz="800" b="0" dirty="0"/>
              <a:t>Slide 19 – include if plan has employer contributions</a:t>
            </a:r>
          </a:p>
          <a:p>
            <a:pPr marL="274320" lvl="1" indent="-182880">
              <a:buFont typeface="Arial" panose="020B0604020202020204" pitchFamily="34" charset="0"/>
              <a:buChar char="•"/>
            </a:pPr>
            <a:r>
              <a:rPr lang="en-US" sz="800" b="0" dirty="0"/>
              <a:t>Slide 21 – include if plan has Roth option</a:t>
            </a:r>
          </a:p>
          <a:p>
            <a:pPr marL="274320" lvl="1" indent="-182880">
              <a:buFont typeface="Arial" panose="020B0604020202020204" pitchFamily="34" charset="0"/>
              <a:buChar char="•"/>
            </a:pPr>
            <a:r>
              <a:rPr lang="en-US" sz="800" b="0" dirty="0"/>
              <a:t>Slide 23 – delete investment options that are not included in plan; add in needed disclosures from slide 26</a:t>
            </a:r>
          </a:p>
          <a:p>
            <a:pPr marL="274320" lvl="1" indent="-182880">
              <a:buFont typeface="Arial" panose="020B0604020202020204" pitchFamily="34" charset="0"/>
              <a:buChar char="•"/>
            </a:pPr>
            <a:r>
              <a:rPr lang="en-US" sz="800" b="0" dirty="0"/>
              <a:t>Slide 24 – delete if no PX</a:t>
            </a:r>
          </a:p>
          <a:p>
            <a:pPr marL="274320" lvl="1" indent="-182880">
              <a:buFont typeface="Arial" panose="020B0604020202020204" pitchFamily="34" charset="0"/>
              <a:buChar char="•"/>
            </a:pPr>
            <a:r>
              <a:rPr lang="en-US" sz="800" b="0" dirty="0"/>
              <a:t>Slide 25 – delete if no SPL</a:t>
            </a:r>
          </a:p>
          <a:p>
            <a:pPr marL="274320" lvl="1" indent="-182880">
              <a:buFont typeface="Arial" panose="020B0604020202020204" pitchFamily="34" charset="0"/>
              <a:buChar char="•"/>
            </a:pPr>
            <a:r>
              <a:rPr lang="en-US" sz="800" b="0" dirty="0"/>
              <a:t>Slide 26 – add needed disclosures to slide 23, then delete slide</a:t>
            </a:r>
          </a:p>
          <a:p>
            <a:pPr marL="274320" lvl="1" indent="-182880">
              <a:buFont typeface="Arial" panose="020B0604020202020204" pitchFamily="34" charset="0"/>
              <a:buChar char="•"/>
            </a:pPr>
            <a:r>
              <a:rPr lang="en-US" sz="800" b="0" dirty="0"/>
              <a:t>Slide 27 – delete bullets/disclosures not included in plan</a:t>
            </a:r>
          </a:p>
          <a:p>
            <a:pPr marL="274320" lvl="1" indent="-182880">
              <a:buFont typeface="Arial" panose="020B0604020202020204" pitchFamily="34" charset="0"/>
              <a:buChar char="•"/>
            </a:pPr>
            <a:r>
              <a:rPr lang="en-US" sz="800" b="0" dirty="0"/>
              <a:t>PICK ONE – 28 or 29 (P3 or CSC screenshots)</a:t>
            </a:r>
          </a:p>
          <a:p>
            <a:pPr marL="274320" lvl="1" indent="-182880">
              <a:buFont typeface="Arial" panose="020B0604020202020204" pitchFamily="34" charset="0"/>
              <a:buChar char="•"/>
            </a:pPr>
            <a:r>
              <a:rPr lang="en-US" sz="800" b="0" dirty="0"/>
              <a:t>PICK ONE – 31 or 32 (statement screenshots)</a:t>
            </a:r>
          </a:p>
          <a:p>
            <a:pPr marL="274320" lvl="1" indent="-182880">
              <a:buFont typeface="Arial" panose="020B0604020202020204" pitchFamily="34" charset="0"/>
              <a:buChar char="•"/>
            </a:pPr>
            <a:r>
              <a:rPr lang="en-US" sz="800" b="0" dirty="0"/>
              <a:t>Slide 34 – include only if transition is still in progress (blackout period)</a:t>
            </a:r>
          </a:p>
          <a:p>
            <a:pPr marL="274320" lvl="1" indent="-182880">
              <a:buFont typeface="Arial" panose="020B0604020202020204" pitchFamily="34" charset="0"/>
              <a:buChar char="•"/>
            </a:pPr>
            <a:r>
              <a:rPr lang="en-US" sz="800" b="0" dirty="0"/>
              <a:t>PICK – 35 by itself or 36 and 37 (Limited Access Period or not)</a:t>
            </a:r>
          </a:p>
          <a:p>
            <a:pPr marL="274320" lvl="1" indent="-182880">
              <a:buFont typeface="Arial" panose="020B0604020202020204" pitchFamily="34" charset="0"/>
              <a:buChar char="•"/>
            </a:pPr>
            <a:r>
              <a:rPr lang="en-US" sz="800" b="0" dirty="0"/>
              <a:t>Slide 40 – customize contact </a:t>
            </a:r>
            <a:r>
              <a:rPr lang="en-US" sz="800" b="0" dirty="0" smtClean="0"/>
              <a:t>info</a:t>
            </a:r>
          </a:p>
          <a:p>
            <a:pPr marL="274320" lvl="1" indent="-182880">
              <a:buFont typeface="Arial" panose="020B0604020202020204" pitchFamily="34" charset="0"/>
              <a:buChar char="•"/>
            </a:pPr>
            <a:r>
              <a:rPr lang="en-US" sz="800" b="0" strike="noStrike" dirty="0" smtClean="0"/>
              <a:t>Slide 44 – insert client’s name in</a:t>
            </a:r>
            <a:r>
              <a:rPr lang="en-US" sz="800" b="0" strike="noStrike" baseline="0" dirty="0" smtClean="0"/>
              <a:t> last line of disclosure </a:t>
            </a:r>
            <a:endParaRPr lang="en-US" sz="800" b="0" strike="noStrike" dirty="0"/>
          </a:p>
        </p:txBody>
      </p:sp>
    </p:spTree>
    <p:extLst>
      <p:ext uri="{BB962C8B-B14F-4D97-AF65-F5344CB8AC3E}">
        <p14:creationId xmlns:p14="http://schemas.microsoft.com/office/powerpoint/2010/main" val="14372285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ea typeface="ＭＳ Ｐゴシック"/>
                <a:cs typeface="ＭＳ Ｐゴシック"/>
              </a:rPr>
              <a:t>PICK ONE – 9 or 10 – IF PLAN DID NOT </a:t>
            </a:r>
            <a:r>
              <a:rPr lang="en-US" b="1" dirty="0" smtClean="0">
                <a:ea typeface="ＭＳ Ｐゴシック"/>
                <a:cs typeface="ＭＳ Ｐゴシック"/>
              </a:rPr>
              <a:t>TRANSFER  </a:t>
            </a:r>
            <a:r>
              <a:rPr lang="en-US" b="1" dirty="0">
                <a:ea typeface="ＭＳ Ｐゴシック"/>
                <a:cs typeface="ＭＳ Ｐゴシック"/>
              </a:rPr>
              <a:t>INVESTMENTS</a:t>
            </a:r>
          </a:p>
          <a:p>
            <a:pPr eaLnBrk="1" hangingPunct="1"/>
            <a:endParaRPr lang="en-US" dirty="0">
              <a:ea typeface="ＭＳ Ｐゴシック"/>
              <a:cs typeface="ＭＳ Ｐゴシック"/>
            </a:endParaRPr>
          </a:p>
          <a:p>
            <a:pPr eaLnBrk="1" hangingPunct="1"/>
            <a:r>
              <a:rPr lang="en-US" dirty="0">
                <a:ea typeface="ＭＳ Ｐゴシック"/>
                <a:cs typeface="ＭＳ Ｐゴシック"/>
              </a:rPr>
              <a:t>Now where are your savings being invested? Your employer decided to create a new </a:t>
            </a:r>
            <a:r>
              <a:rPr lang="en-US" dirty="0" smtClean="0">
                <a:ea typeface="ＭＳ Ｐゴシック"/>
                <a:cs typeface="ＭＳ Ｐゴシック"/>
              </a:rPr>
              <a:t>investment option </a:t>
            </a:r>
            <a:r>
              <a:rPr lang="en-US" dirty="0">
                <a:ea typeface="ＭＳ Ｐゴシック"/>
                <a:cs typeface="ＭＳ Ｐゴシック"/>
              </a:rPr>
              <a:t>line-up for </a:t>
            </a:r>
            <a:r>
              <a:rPr lang="en-US" dirty="0" smtClean="0">
                <a:ea typeface="ＭＳ Ｐゴシック"/>
                <a:cs typeface="ＭＳ Ｐゴシック"/>
              </a:rPr>
              <a:t>plan participants. </a:t>
            </a:r>
            <a:r>
              <a:rPr lang="en-US" dirty="0">
                <a:ea typeface="ＭＳ Ｐゴシック"/>
                <a:cs typeface="ＭＳ Ｐゴシック"/>
              </a:rPr>
              <a:t>You’ll have to log on to your new account – which I will show you how to do near the end of this presentation – and you’ll </a:t>
            </a:r>
            <a:r>
              <a:rPr lang="en-US" dirty="0"/>
              <a:t>choose new investments.  If you don’t, your ongoing contributions and existing balances will be invested in the plan’s qualified default fund.</a:t>
            </a:r>
            <a:endParaRPr lang="en-US" dirty="0">
              <a:ea typeface="ＭＳ Ｐゴシック"/>
              <a:cs typeface="ＭＳ Ｐゴシック"/>
            </a:endParaRPr>
          </a:p>
          <a:p>
            <a:pPr eaLnBrk="1" hangingPunct="1"/>
            <a:endParaRPr lang="en-US" dirty="0" smtClean="0">
              <a:ea typeface="ＭＳ Ｐゴシック"/>
              <a:cs typeface="Times New Roman" pitchFamily="18" charset="0"/>
            </a:endParaRPr>
          </a:p>
          <a:p>
            <a:pPr eaLnBrk="1" hangingPunct="1"/>
            <a:r>
              <a:rPr lang="en-US" dirty="0">
                <a:ea typeface="ＭＳ Ｐゴシック"/>
                <a:cs typeface="ＭＳ Ｐゴシック"/>
              </a:rPr>
              <a:t>[Now that the transition is done, you’re able to… ] </a:t>
            </a:r>
            <a:r>
              <a:rPr lang="en-US" b="1" dirty="0">
                <a:ea typeface="ＭＳ Ｐゴシック"/>
                <a:cs typeface="ＭＳ Ｐゴシック"/>
              </a:rPr>
              <a:t>OR </a:t>
            </a:r>
            <a:r>
              <a:rPr lang="en-US" dirty="0">
                <a:ea typeface="ＭＳ Ｐゴシック"/>
                <a:cs typeface="ＭＳ Ｐゴシック"/>
              </a:rPr>
              <a:t>[Once the transition is done, you’ll be able to…], transfer balances and direct new contributions to any of them. Just be aware that certain funds might impose limits on how often you can transfer in and out of them.</a:t>
            </a:r>
          </a:p>
          <a:p>
            <a:pPr eaLnBrk="1" hangingPunct="1"/>
            <a:endParaRPr lang="en-US" dirty="0">
              <a:ea typeface="ＭＳ Ｐゴシック"/>
              <a:cs typeface="ＭＳ Ｐゴシック"/>
            </a:endParaRPr>
          </a:p>
          <a:p>
            <a:pPr defTabSz="923722">
              <a:defRPr/>
            </a:pPr>
            <a:r>
              <a:rPr lang="en-US" dirty="0">
                <a:ea typeface="ＭＳ Ｐゴシック"/>
                <a:cs typeface="ＭＳ Ｐゴシック"/>
              </a:rPr>
              <a:t>You’ll find details about all your choices on your plan website.  </a:t>
            </a:r>
            <a:r>
              <a:rPr lang="en-US" b="1" dirty="0">
                <a:ea typeface="ＭＳ Ｐゴシック"/>
                <a:cs typeface="ＭＳ Ｐゴシック"/>
              </a:rPr>
              <a:t>If you have any questions about specific funds, please ask me after the presentation. </a:t>
            </a:r>
            <a:endParaRPr lang="en-US" dirty="0">
              <a:ea typeface="ＭＳ Ｐゴシック"/>
              <a:cs typeface="ＭＳ Ｐゴシック"/>
            </a:endParaRPr>
          </a:p>
          <a:p>
            <a:endParaRPr lang="en-US" dirty="0"/>
          </a:p>
          <a:p>
            <a:endParaRPr lang="en-US" dirty="0"/>
          </a:p>
        </p:txBody>
      </p:sp>
      <p:sp>
        <p:nvSpPr>
          <p:cNvPr id="4" name="Slide Number Placeholder 3"/>
          <p:cNvSpPr>
            <a:spLocks noGrp="1"/>
          </p:cNvSpPr>
          <p:nvPr>
            <p:ph type="sldNum" sz="quarter" idx="10"/>
          </p:nvPr>
        </p:nvSpPr>
        <p:spPr/>
        <p:txBody>
          <a:bodyPr/>
          <a:lstStyle/>
          <a:p>
            <a:fld id="{7CFF8E56-15DF-47AB-A9E3-F44ADACDA18A}" type="slidenum">
              <a:rPr lang="en-US" smtClean="0"/>
              <a:t>10</a:t>
            </a:fld>
            <a:endParaRPr lang="en-US" dirty="0"/>
          </a:p>
        </p:txBody>
      </p:sp>
    </p:spTree>
    <p:extLst>
      <p:ext uri="{BB962C8B-B14F-4D97-AF65-F5344CB8AC3E}">
        <p14:creationId xmlns:p14="http://schemas.microsoft.com/office/powerpoint/2010/main" val="817095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05073">
              <a:defRPr/>
            </a:pPr>
            <a:r>
              <a:rPr lang="en-US" b="1" dirty="0">
                <a:latin typeface="Arial" panose="020B0604020202020204" pitchFamily="34" charset="0"/>
                <a:cs typeface="Arial" panose="020B0604020202020204" pitchFamily="34" charset="0"/>
              </a:rPr>
              <a:t>PICK ONE – SLIDE 11 or 12</a:t>
            </a:r>
            <a:r>
              <a:rPr lang="en-US" dirty="0">
                <a:latin typeface="Arial" panose="020B0604020202020204" pitchFamily="34" charset="0"/>
                <a:ea typeface="ＭＳ Ｐゴシック"/>
                <a:cs typeface="Arial" panose="020B0604020202020204" pitchFamily="34" charset="0"/>
              </a:rPr>
              <a:t> – </a:t>
            </a:r>
            <a:r>
              <a:rPr lang="en-US" b="1" dirty="0" smtClean="0">
                <a:latin typeface="Arial" panose="020B0604020202020204" pitchFamily="34" charset="0"/>
                <a:ea typeface="ＭＳ Ｐゴシック"/>
                <a:cs typeface="Arial" panose="020B0604020202020204" pitchFamily="34" charset="0"/>
              </a:rPr>
              <a:t>IF BENEFICIARIES TRANSFERRED </a:t>
            </a:r>
          </a:p>
          <a:p>
            <a:pPr eaLnBrk="1" hangingPunct="1"/>
            <a:endParaRPr lang="en-US" dirty="0" smtClean="0">
              <a:latin typeface="Arial" panose="020B0604020202020204" pitchFamily="34" charset="0"/>
              <a:ea typeface="ＭＳ Ｐゴシック"/>
              <a:cs typeface="Arial" panose="020B0604020202020204" pitchFamily="34" charset="0"/>
            </a:endParaRPr>
          </a:p>
          <a:p>
            <a:pPr eaLnBrk="1" hangingPunct="1"/>
            <a:r>
              <a:rPr lang="en-US" dirty="0" smtClean="0">
                <a:latin typeface="Arial" panose="020B0604020202020204" pitchFamily="34" charset="0"/>
                <a:ea typeface="ＭＳ Ｐゴシック"/>
                <a:cs typeface="Arial" panose="020B0604020202020204" pitchFamily="34" charset="0"/>
              </a:rPr>
              <a:t>On top of your money – your existing</a:t>
            </a:r>
            <a:r>
              <a:rPr lang="en-US" baseline="0" dirty="0" smtClean="0">
                <a:latin typeface="Arial" panose="020B0604020202020204" pitchFamily="34" charset="0"/>
                <a:ea typeface="ＭＳ Ｐゴシック"/>
                <a:cs typeface="Arial" panose="020B0604020202020204" pitchFamily="34" charset="0"/>
              </a:rPr>
              <a:t> account balance, your contributions and your investments – you also have to think about your designated beneficiaries. </a:t>
            </a:r>
            <a:endParaRPr lang="en-US" dirty="0" smtClean="0">
              <a:latin typeface="Arial" panose="020B0604020202020204" pitchFamily="34" charset="0"/>
              <a:ea typeface="ＭＳ Ｐゴシック"/>
              <a:cs typeface="Arial" panose="020B0604020202020204" pitchFamily="34" charset="0"/>
            </a:endParaRPr>
          </a:p>
          <a:p>
            <a:pPr eaLnBrk="1" hangingPunct="1"/>
            <a:endParaRPr lang="en-US" dirty="0" smtClean="0">
              <a:latin typeface="Arial" panose="020B0604020202020204" pitchFamily="34" charset="0"/>
              <a:ea typeface="ＭＳ Ｐゴシック"/>
              <a:cs typeface="Arial" panose="020B0604020202020204" pitchFamily="34" charset="0"/>
            </a:endParaRPr>
          </a:p>
          <a:p>
            <a:pPr eaLnBrk="1" hangingPunct="1"/>
            <a:r>
              <a:rPr lang="en-US" dirty="0" smtClean="0">
                <a:latin typeface="Arial" panose="020B0604020202020204" pitchFamily="34" charset="0"/>
                <a:ea typeface="ＭＳ Ｐゴシック"/>
                <a:cs typeface="Arial" panose="020B0604020202020204" pitchFamily="34" charset="0"/>
              </a:rPr>
              <a:t>Your</a:t>
            </a:r>
            <a:r>
              <a:rPr lang="en-US" baseline="0" dirty="0" smtClean="0">
                <a:latin typeface="Arial" panose="020B0604020202020204" pitchFamily="34" charset="0"/>
                <a:ea typeface="ＭＳ Ｐゴシック"/>
                <a:cs typeface="Arial" panose="020B0604020202020204" pitchFamily="34" charset="0"/>
              </a:rPr>
              <a:t> former beneficiaries were transferred to your new account, but you may want to take a moment to review and update them as needed. </a:t>
            </a:r>
          </a:p>
          <a:p>
            <a:pPr eaLnBrk="1" hangingPunct="1"/>
            <a:endParaRPr lang="en-US" baseline="0" dirty="0" smtClean="0">
              <a:latin typeface="Arial" panose="020B0604020202020204" pitchFamily="34" charset="0"/>
              <a:ea typeface="ＭＳ Ｐゴシック"/>
              <a:cs typeface="Arial" panose="020B0604020202020204" pitchFamily="34" charset="0"/>
            </a:endParaRPr>
          </a:p>
          <a:p>
            <a:pPr eaLnBrk="1" hangingPunct="1"/>
            <a:r>
              <a:rPr lang="en-US" dirty="0" smtClean="0">
                <a:latin typeface="Arial" panose="020B0604020202020204" pitchFamily="34" charset="0"/>
                <a:ea typeface="ＭＳ Ｐゴシック"/>
                <a:cs typeface="Arial" panose="020B0604020202020204" pitchFamily="34" charset="0"/>
              </a:rPr>
              <a:t>Remember, even if you’ve outlined in your will what will happen to your assets after your death, your retirement plan beneficiary designation, made in accordance with the plan’s terms, will</a:t>
            </a:r>
            <a:r>
              <a:rPr lang="en-US" baseline="0" dirty="0" smtClean="0">
                <a:latin typeface="Arial" panose="020B0604020202020204" pitchFamily="34" charset="0"/>
                <a:ea typeface="ＭＳ Ｐゴシック"/>
                <a:cs typeface="Arial" panose="020B0604020202020204" pitchFamily="34" charset="0"/>
              </a:rPr>
              <a:t> dictate what happens</a:t>
            </a:r>
            <a:r>
              <a:rPr lang="en-US" dirty="0" smtClean="0">
                <a:latin typeface="Arial" panose="020B0604020202020204" pitchFamily="34" charset="0"/>
                <a:ea typeface="ＭＳ Ｐゴシック"/>
                <a:cs typeface="Arial" panose="020B0604020202020204" pitchFamily="34" charset="0"/>
              </a:rPr>
              <a:t> to your retirement plan assets, </a:t>
            </a:r>
            <a:r>
              <a:rPr lang="en-US" b="1" u="sng" dirty="0" smtClean="0">
                <a:latin typeface="Arial" panose="020B0604020202020204" pitchFamily="34" charset="0"/>
                <a:ea typeface="ＭＳ Ｐゴシック"/>
                <a:cs typeface="Arial" panose="020B0604020202020204" pitchFamily="34" charset="0"/>
              </a:rPr>
              <a:t>not</a:t>
            </a:r>
            <a:r>
              <a:rPr lang="en-US" dirty="0" smtClean="0">
                <a:latin typeface="Arial" panose="020B0604020202020204" pitchFamily="34" charset="0"/>
                <a:ea typeface="ＭＳ Ｐゴシック"/>
                <a:cs typeface="Arial" panose="020B0604020202020204" pitchFamily="34" charset="0"/>
              </a:rPr>
              <a:t> your will. And if you don’t have a designation on file, your retirement plan account will be distributed according to the provisions of the plan — so make sure your designation is up to date, and review it on a regular basis.</a:t>
            </a:r>
          </a:p>
          <a:p>
            <a:pPr eaLnBrk="1" hangingPunct="1"/>
            <a:endParaRPr lang="en-US" dirty="0" smtClean="0">
              <a:latin typeface="Arial" panose="020B0604020202020204" pitchFamily="34" charset="0"/>
              <a:ea typeface="ＭＳ Ｐゴシック"/>
              <a:cs typeface="Arial" panose="020B0604020202020204" pitchFamily="34" charset="0"/>
            </a:endParaRPr>
          </a:p>
          <a:p>
            <a:pPr eaLnBrk="1" hangingPunct="1"/>
            <a:r>
              <a:rPr lang="en-US" dirty="0" smtClean="0">
                <a:latin typeface="Arial" panose="020B0604020202020204" pitchFamily="34" charset="0"/>
                <a:ea typeface="ＭＳ Ｐゴシック"/>
                <a:cs typeface="Arial" panose="020B0604020202020204" pitchFamily="34" charset="0"/>
              </a:rPr>
              <a:t>[</a:t>
            </a:r>
            <a:r>
              <a:rPr lang="en-US" i="1" dirty="0" smtClean="0">
                <a:latin typeface="Arial" panose="020B0604020202020204" pitchFamily="34" charset="0"/>
                <a:ea typeface="ＭＳ Ｐゴシック"/>
                <a:cs typeface="Arial" panose="020B0604020202020204" pitchFamily="34" charset="0"/>
              </a:rPr>
              <a:t>Use for cases with Level One outsourcing.</a:t>
            </a:r>
            <a:r>
              <a:rPr lang="en-US" dirty="0" smtClean="0">
                <a:latin typeface="Arial" panose="020B0604020202020204" pitchFamily="34" charset="0"/>
                <a:ea typeface="ＭＳ Ｐゴシック"/>
                <a:cs typeface="Arial" panose="020B0604020202020204" pitchFamily="34" charset="0"/>
              </a:rPr>
              <a:t>] You can update your beneficiary designation with us</a:t>
            </a:r>
            <a:r>
              <a:rPr lang="en-US" baseline="0" dirty="0" smtClean="0">
                <a:latin typeface="Arial" panose="020B0604020202020204" pitchFamily="34" charset="0"/>
                <a:ea typeface="ＭＳ Ｐゴシック"/>
                <a:cs typeface="Arial" panose="020B0604020202020204" pitchFamily="34" charset="0"/>
              </a:rPr>
              <a:t> </a:t>
            </a:r>
            <a:r>
              <a:rPr lang="en-US" dirty="0" smtClean="0">
                <a:latin typeface="Arial" panose="020B0604020202020204" pitchFamily="34" charset="0"/>
                <a:ea typeface="ＭＳ Ｐゴシック"/>
                <a:cs typeface="Arial" panose="020B0604020202020204" pitchFamily="34" charset="0"/>
              </a:rPr>
              <a:t>once the transition is complete. Just fill out a form, which you can get from [</a:t>
            </a:r>
            <a:r>
              <a:rPr lang="en-US" i="1" dirty="0" smtClean="0">
                <a:latin typeface="Arial" panose="020B0604020202020204" pitchFamily="34" charset="0"/>
                <a:ea typeface="ＭＳ Ｐゴシック"/>
                <a:cs typeface="Arial" panose="020B0604020202020204" pitchFamily="34" charset="0"/>
              </a:rPr>
              <a:t>your employer</a:t>
            </a:r>
            <a:r>
              <a:rPr lang="en-US" dirty="0" smtClean="0">
                <a:latin typeface="Arial" panose="020B0604020202020204" pitchFamily="34" charset="0"/>
                <a:ea typeface="ＭＳ Ｐゴシック"/>
                <a:cs typeface="Arial" panose="020B0604020202020204" pitchFamily="34" charset="0"/>
              </a:rPr>
              <a:t>] or by calling 800-755-5801. Keep in mind that if you’re married and want to designate someone other than your spouse as a primary beneficiary, your spouse may need to provide consent.</a:t>
            </a:r>
          </a:p>
          <a:p>
            <a:pPr eaLnBrk="1" hangingPunct="1"/>
            <a:endParaRPr lang="en-US" dirty="0" smtClean="0">
              <a:latin typeface="Arial" panose="020B0604020202020204" pitchFamily="34" charset="0"/>
              <a:ea typeface="ＭＳ Ｐゴシック"/>
              <a:cs typeface="Arial" panose="020B0604020202020204" pitchFamily="34" charset="0"/>
            </a:endParaRPr>
          </a:p>
          <a:p>
            <a:pPr eaLnBrk="1" hangingPunct="1"/>
            <a:r>
              <a:rPr lang="en-US" dirty="0" smtClean="0">
                <a:latin typeface="Arial" panose="020B0604020202020204" pitchFamily="34" charset="0"/>
                <a:ea typeface="ＭＳ Ｐゴシック"/>
                <a:cs typeface="Arial" panose="020B0604020202020204" pitchFamily="34" charset="0"/>
              </a:rPr>
              <a:t>[</a:t>
            </a:r>
            <a:r>
              <a:rPr lang="en-US" i="1" dirty="0" smtClean="0">
                <a:latin typeface="Arial" panose="020B0604020202020204" pitchFamily="34" charset="0"/>
                <a:ea typeface="ＭＳ Ｐゴシック"/>
                <a:cs typeface="Arial" panose="020B0604020202020204" pitchFamily="34" charset="0"/>
              </a:rPr>
              <a:t>Use for cases with Level Two or Three outsourcing.</a:t>
            </a:r>
            <a:r>
              <a:rPr lang="en-US" dirty="0" smtClean="0">
                <a:latin typeface="Arial" panose="020B0604020202020204" pitchFamily="34" charset="0"/>
                <a:ea typeface="ＭＳ Ｐゴシック"/>
                <a:cs typeface="Arial" panose="020B0604020202020204" pitchFamily="34" charset="0"/>
              </a:rPr>
              <a:t>] You can update your beneficiary designation with us</a:t>
            </a:r>
            <a:r>
              <a:rPr lang="en-US" baseline="0" dirty="0" smtClean="0">
                <a:latin typeface="Arial" panose="020B0604020202020204" pitchFamily="34" charset="0"/>
                <a:ea typeface="ＭＳ Ｐゴシック"/>
                <a:cs typeface="Arial" panose="020B0604020202020204" pitchFamily="34" charset="0"/>
              </a:rPr>
              <a:t> </a:t>
            </a:r>
            <a:r>
              <a:rPr lang="en-US" dirty="0" smtClean="0">
                <a:latin typeface="Arial" panose="020B0604020202020204" pitchFamily="34" charset="0"/>
                <a:ea typeface="ＭＳ Ｐゴシック"/>
                <a:cs typeface="Arial" panose="020B0604020202020204" pitchFamily="34" charset="0"/>
              </a:rPr>
              <a:t>once the transition is complete by visiting my.trsretire.com. Keep in mind that if you’re married and want to designate someone other than your spouse as a primary beneficiary, your spouse may need to provide consent.</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CFF8E56-15DF-47AB-A9E3-F44ADACDA18A}" type="slidenum">
              <a:rPr lang="en-US" smtClean="0"/>
              <a:pPr/>
              <a:t>11</a:t>
            </a:fld>
            <a:endParaRPr lang="en-US" dirty="0"/>
          </a:p>
        </p:txBody>
      </p:sp>
    </p:spTree>
    <p:extLst>
      <p:ext uri="{BB962C8B-B14F-4D97-AF65-F5344CB8AC3E}">
        <p14:creationId xmlns:p14="http://schemas.microsoft.com/office/powerpoint/2010/main" val="2416050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05073">
              <a:defRPr/>
            </a:pPr>
            <a:r>
              <a:rPr lang="en-US" sz="800" b="1" dirty="0">
                <a:latin typeface="Arial" panose="020B0604020202020204" pitchFamily="34" charset="0"/>
                <a:cs typeface="Arial" panose="020B0604020202020204" pitchFamily="34" charset="0"/>
              </a:rPr>
              <a:t>PICK ONE – SLIDE 11 or 12</a:t>
            </a:r>
            <a:r>
              <a:rPr lang="en-US" sz="800" dirty="0">
                <a:latin typeface="Arial" panose="020B0604020202020204" pitchFamily="34" charset="0"/>
                <a:ea typeface="ＭＳ Ｐゴシック"/>
                <a:cs typeface="Arial" panose="020B0604020202020204" pitchFamily="34" charset="0"/>
              </a:rPr>
              <a:t> – </a:t>
            </a:r>
            <a:r>
              <a:rPr lang="en-US" sz="800" b="1" dirty="0" smtClean="0">
                <a:latin typeface="Arial" panose="020B0604020202020204" pitchFamily="34" charset="0"/>
                <a:ea typeface="ＭＳ Ｐゴシック"/>
                <a:cs typeface="Arial" panose="020B0604020202020204" pitchFamily="34" charset="0"/>
              </a:rPr>
              <a:t>IF BENEFICIARIES WERE NOT TRANSFERED</a:t>
            </a:r>
          </a:p>
          <a:p>
            <a:pPr eaLnBrk="1" hangingPunct="1"/>
            <a:endParaRPr lang="en-US" sz="800" dirty="0" smtClean="0">
              <a:latin typeface="Arial" panose="020B0604020202020204" pitchFamily="34" charset="0"/>
              <a:ea typeface="ＭＳ Ｐゴシック"/>
              <a:cs typeface="Arial" panose="020B0604020202020204" pitchFamily="34" charset="0"/>
            </a:endParaRPr>
          </a:p>
          <a:p>
            <a:pPr eaLnBrk="1" hangingPunct="1"/>
            <a:r>
              <a:rPr lang="en-US" sz="800" dirty="0" smtClean="0">
                <a:latin typeface="Arial" panose="020B0604020202020204" pitchFamily="34" charset="0"/>
                <a:ea typeface="ＭＳ Ｐゴシック"/>
                <a:cs typeface="Arial" panose="020B0604020202020204" pitchFamily="34" charset="0"/>
              </a:rPr>
              <a:t>In addition to your money – your existing</a:t>
            </a:r>
            <a:r>
              <a:rPr lang="en-US" sz="800" baseline="0" dirty="0" smtClean="0">
                <a:latin typeface="Arial" panose="020B0604020202020204" pitchFamily="34" charset="0"/>
                <a:ea typeface="ＭＳ Ｐゴシック"/>
                <a:cs typeface="Arial" panose="020B0604020202020204" pitchFamily="34" charset="0"/>
              </a:rPr>
              <a:t> account balance, your contributions and your investments – you also need to consider your designated beneficiaries. </a:t>
            </a:r>
            <a:endParaRPr lang="en-US" sz="800" dirty="0" smtClean="0">
              <a:latin typeface="Arial" panose="020B0604020202020204" pitchFamily="34" charset="0"/>
              <a:ea typeface="ＭＳ Ｐゴシック"/>
              <a:cs typeface="Arial" panose="020B0604020202020204" pitchFamily="34" charset="0"/>
            </a:endParaRPr>
          </a:p>
          <a:p>
            <a:pPr eaLnBrk="1" hangingPunct="1"/>
            <a:endParaRPr lang="en-US" sz="800" dirty="0" smtClean="0">
              <a:latin typeface="Arial" panose="020B0604020202020204" pitchFamily="34" charset="0"/>
              <a:ea typeface="ＭＳ Ｐゴシック"/>
              <a:cs typeface="Arial" panose="020B0604020202020204" pitchFamily="34" charset="0"/>
            </a:endParaRPr>
          </a:p>
          <a:p>
            <a:pPr eaLnBrk="1" hangingPunct="1"/>
            <a:r>
              <a:rPr lang="en-US" sz="800" dirty="0" smtClean="0">
                <a:latin typeface="Arial" panose="020B0604020202020204" pitchFamily="34" charset="0"/>
                <a:ea typeface="ＭＳ Ｐゴシック"/>
                <a:cs typeface="Arial" panose="020B0604020202020204" pitchFamily="34" charset="0"/>
              </a:rPr>
              <a:t>Your</a:t>
            </a:r>
            <a:r>
              <a:rPr lang="en-US" sz="800" baseline="0" dirty="0" smtClean="0">
                <a:latin typeface="Arial" panose="020B0604020202020204" pitchFamily="34" charset="0"/>
                <a:ea typeface="ＭＳ Ｐゴシック"/>
                <a:cs typeface="Arial" panose="020B0604020202020204" pitchFamily="34" charset="0"/>
              </a:rPr>
              <a:t> former beneficiaries were </a:t>
            </a:r>
            <a:r>
              <a:rPr lang="en-US" sz="800" b="1" baseline="0" dirty="0" smtClean="0">
                <a:latin typeface="Arial" panose="020B0604020202020204" pitchFamily="34" charset="0"/>
                <a:ea typeface="ＭＳ Ｐゴシック"/>
                <a:cs typeface="Arial" panose="020B0604020202020204" pitchFamily="34" charset="0"/>
              </a:rPr>
              <a:t>not </a:t>
            </a:r>
            <a:r>
              <a:rPr lang="en-US" sz="800" baseline="0" dirty="0" smtClean="0">
                <a:latin typeface="Arial" panose="020B0604020202020204" pitchFamily="34" charset="0"/>
                <a:ea typeface="ＭＳ Ｐゴシック"/>
                <a:cs typeface="Arial" panose="020B0604020202020204" pitchFamily="34" charset="0"/>
              </a:rPr>
              <a:t>transferred to your new account, so you will have to provide their information.</a:t>
            </a:r>
          </a:p>
          <a:p>
            <a:pPr eaLnBrk="1" hangingPunct="1"/>
            <a:endParaRPr lang="en-US" sz="800" baseline="0" dirty="0" smtClean="0">
              <a:latin typeface="Arial" panose="020B0604020202020204" pitchFamily="34" charset="0"/>
              <a:ea typeface="ＭＳ Ｐゴシック"/>
              <a:cs typeface="Arial" panose="020B0604020202020204" pitchFamily="34" charset="0"/>
            </a:endParaRPr>
          </a:p>
          <a:p>
            <a:pPr eaLnBrk="1" hangingPunct="1"/>
            <a:r>
              <a:rPr lang="en-US" sz="800" dirty="0" smtClean="0">
                <a:latin typeface="Arial" panose="020B0604020202020204" pitchFamily="34" charset="0"/>
                <a:ea typeface="ＭＳ Ｐゴシック"/>
                <a:cs typeface="Arial" panose="020B0604020202020204" pitchFamily="34" charset="0"/>
              </a:rPr>
              <a:t>Remember, even if you’ve outlined in your will what will happen to your assets after your death, your retirement plan beneficiary designation, made in accordance with the plan’s terms, will</a:t>
            </a:r>
            <a:r>
              <a:rPr lang="en-US" sz="800" baseline="0" dirty="0" smtClean="0">
                <a:latin typeface="Arial" panose="020B0604020202020204" pitchFamily="34" charset="0"/>
                <a:ea typeface="ＭＳ Ｐゴシック"/>
                <a:cs typeface="Arial" panose="020B0604020202020204" pitchFamily="34" charset="0"/>
              </a:rPr>
              <a:t> dictate what happens</a:t>
            </a:r>
            <a:r>
              <a:rPr lang="en-US" sz="800" dirty="0" smtClean="0">
                <a:latin typeface="Arial" panose="020B0604020202020204" pitchFamily="34" charset="0"/>
                <a:ea typeface="ＭＳ Ｐゴシック"/>
                <a:cs typeface="Arial" panose="020B0604020202020204" pitchFamily="34" charset="0"/>
              </a:rPr>
              <a:t> to your retirement plan assets, </a:t>
            </a:r>
            <a:r>
              <a:rPr lang="en-US" sz="800" b="1" u="sng" dirty="0" smtClean="0">
                <a:latin typeface="Arial" panose="020B0604020202020204" pitchFamily="34" charset="0"/>
                <a:ea typeface="ＭＳ Ｐゴシック"/>
                <a:cs typeface="Arial" panose="020B0604020202020204" pitchFamily="34" charset="0"/>
              </a:rPr>
              <a:t>not</a:t>
            </a:r>
            <a:r>
              <a:rPr lang="en-US" sz="800" dirty="0" smtClean="0">
                <a:latin typeface="Arial" panose="020B0604020202020204" pitchFamily="34" charset="0"/>
                <a:ea typeface="ＭＳ Ｐゴシック"/>
                <a:cs typeface="Arial" panose="020B0604020202020204" pitchFamily="34" charset="0"/>
              </a:rPr>
              <a:t> your will. And if you don’t have a designation on file, your retirement plan account will be distributed according to the provisions of the plan — so make sure your designation is up to date, and review it on a regular basis.</a:t>
            </a:r>
            <a:endParaRPr lang="en-US" sz="800" dirty="0" smtClean="0">
              <a:latin typeface="Arial" panose="020B0604020202020204" pitchFamily="34" charset="0"/>
              <a:cs typeface="Arial" panose="020B0604020202020204" pitchFamily="34" charset="0"/>
            </a:endParaRPr>
          </a:p>
          <a:p>
            <a:pPr eaLnBrk="1" hangingPunct="1"/>
            <a:endParaRPr lang="en-US" sz="800" dirty="0" smtClean="0">
              <a:latin typeface="Arial" panose="020B0604020202020204" pitchFamily="34" charset="0"/>
              <a:ea typeface="ＭＳ Ｐゴシック"/>
              <a:cs typeface="Arial" panose="020B0604020202020204" pitchFamily="34" charset="0"/>
            </a:endParaRPr>
          </a:p>
          <a:p>
            <a:pPr eaLnBrk="1" hangingPunct="1"/>
            <a:r>
              <a:rPr lang="en-US" sz="800" b="1" dirty="0" smtClean="0">
                <a:latin typeface="Arial" panose="020B0604020202020204" pitchFamily="34" charset="0"/>
                <a:ea typeface="ＭＳ Ｐゴシック"/>
                <a:cs typeface="Arial" panose="020B0604020202020204" pitchFamily="34" charset="0"/>
              </a:rPr>
              <a:t>[</a:t>
            </a:r>
            <a:r>
              <a:rPr lang="en-US" sz="800" b="1" i="1" dirty="0" smtClean="0">
                <a:latin typeface="Arial" panose="020B0604020202020204" pitchFamily="34" charset="0"/>
                <a:ea typeface="ＭＳ Ｐゴシック"/>
                <a:cs typeface="Arial" panose="020B0604020202020204" pitchFamily="34" charset="0"/>
              </a:rPr>
              <a:t>Use for cases with Level One outsourcing.</a:t>
            </a:r>
            <a:r>
              <a:rPr lang="en-US" sz="800" b="1" dirty="0" smtClean="0">
                <a:latin typeface="Arial" panose="020B0604020202020204" pitchFamily="34" charset="0"/>
                <a:ea typeface="ＭＳ Ｐゴシック"/>
                <a:cs typeface="Arial" panose="020B0604020202020204" pitchFamily="34" charset="0"/>
              </a:rPr>
              <a:t>] </a:t>
            </a:r>
            <a:r>
              <a:rPr lang="en-US" sz="800" dirty="0" smtClean="0">
                <a:latin typeface="Arial" panose="020B0604020202020204" pitchFamily="34" charset="0"/>
                <a:ea typeface="ＭＳ Ｐゴシック"/>
                <a:cs typeface="Arial" panose="020B0604020202020204" pitchFamily="34" charset="0"/>
              </a:rPr>
              <a:t>You can update your beneficiary designation with us</a:t>
            </a:r>
            <a:r>
              <a:rPr lang="en-US" sz="800" baseline="0" dirty="0" smtClean="0">
                <a:latin typeface="Arial" panose="020B0604020202020204" pitchFamily="34" charset="0"/>
                <a:ea typeface="ＭＳ Ｐゴシック"/>
                <a:cs typeface="Arial" panose="020B0604020202020204" pitchFamily="34" charset="0"/>
              </a:rPr>
              <a:t> </a:t>
            </a:r>
            <a:r>
              <a:rPr lang="en-US" sz="800" dirty="0" smtClean="0">
                <a:latin typeface="Arial" panose="020B0604020202020204" pitchFamily="34" charset="0"/>
                <a:ea typeface="ＭＳ Ｐゴシック"/>
                <a:cs typeface="Arial" panose="020B0604020202020204" pitchFamily="34" charset="0"/>
              </a:rPr>
              <a:t>once the transition is complete. Just fill out a form, which you can get from [</a:t>
            </a:r>
            <a:r>
              <a:rPr lang="en-US" sz="800" i="1" dirty="0" smtClean="0">
                <a:latin typeface="Arial" panose="020B0604020202020204" pitchFamily="34" charset="0"/>
                <a:ea typeface="ＭＳ Ｐゴシック"/>
                <a:cs typeface="Arial" panose="020B0604020202020204" pitchFamily="34" charset="0"/>
              </a:rPr>
              <a:t>your employer</a:t>
            </a:r>
            <a:r>
              <a:rPr lang="en-US" sz="800" dirty="0" smtClean="0">
                <a:latin typeface="Arial" panose="020B0604020202020204" pitchFamily="34" charset="0"/>
                <a:ea typeface="ＭＳ Ｐゴシック"/>
                <a:cs typeface="Arial" panose="020B0604020202020204" pitchFamily="34" charset="0"/>
              </a:rPr>
              <a:t>] or by calling 800-755-5801. Keep in mind that if you’re married and want to designate someone other than your spouse as a primary beneficiary, your spouse may need to provide consent.</a:t>
            </a:r>
          </a:p>
          <a:p>
            <a:pPr eaLnBrk="1" hangingPunct="1"/>
            <a:endParaRPr lang="en-US" sz="800" dirty="0" smtClean="0">
              <a:latin typeface="Arial" panose="020B0604020202020204" pitchFamily="34" charset="0"/>
              <a:ea typeface="ＭＳ Ｐゴシック"/>
              <a:cs typeface="Arial" panose="020B0604020202020204" pitchFamily="34" charset="0"/>
            </a:endParaRPr>
          </a:p>
          <a:p>
            <a:pPr eaLnBrk="1" hangingPunct="1"/>
            <a:r>
              <a:rPr lang="en-US" sz="800" b="1" dirty="0" smtClean="0">
                <a:latin typeface="Arial" panose="020B0604020202020204" pitchFamily="34" charset="0"/>
                <a:ea typeface="ＭＳ Ｐゴシック"/>
                <a:cs typeface="Arial" panose="020B0604020202020204" pitchFamily="34" charset="0"/>
              </a:rPr>
              <a:t>[</a:t>
            </a:r>
            <a:r>
              <a:rPr lang="en-US" sz="800" b="1" i="1" dirty="0" smtClean="0">
                <a:latin typeface="Arial" panose="020B0604020202020204" pitchFamily="34" charset="0"/>
                <a:ea typeface="ＭＳ Ｐゴシック"/>
                <a:cs typeface="Arial" panose="020B0604020202020204" pitchFamily="34" charset="0"/>
              </a:rPr>
              <a:t>Use for cases with Level Two or Three outsourcing.</a:t>
            </a:r>
            <a:r>
              <a:rPr lang="en-US" sz="800" b="1" dirty="0" smtClean="0">
                <a:latin typeface="Arial" panose="020B0604020202020204" pitchFamily="34" charset="0"/>
                <a:ea typeface="ＭＳ Ｐゴシック"/>
                <a:cs typeface="Arial" panose="020B0604020202020204" pitchFamily="34" charset="0"/>
              </a:rPr>
              <a:t>] </a:t>
            </a:r>
            <a:r>
              <a:rPr lang="en-US" sz="800" dirty="0" smtClean="0">
                <a:latin typeface="Arial" panose="020B0604020202020204" pitchFamily="34" charset="0"/>
                <a:ea typeface="ＭＳ Ｐゴシック"/>
                <a:cs typeface="Arial" panose="020B0604020202020204" pitchFamily="34" charset="0"/>
              </a:rPr>
              <a:t>You can update your beneficiary designation with us</a:t>
            </a:r>
            <a:r>
              <a:rPr lang="en-US" sz="800" baseline="0" dirty="0" smtClean="0">
                <a:latin typeface="Arial" panose="020B0604020202020204" pitchFamily="34" charset="0"/>
                <a:ea typeface="ＭＳ Ｐゴシック"/>
                <a:cs typeface="Arial" panose="020B0604020202020204" pitchFamily="34" charset="0"/>
              </a:rPr>
              <a:t> </a:t>
            </a:r>
            <a:r>
              <a:rPr lang="en-US" sz="800" dirty="0" smtClean="0">
                <a:latin typeface="Arial" panose="020B0604020202020204" pitchFamily="34" charset="0"/>
                <a:ea typeface="ＭＳ Ｐゴシック"/>
                <a:cs typeface="Arial" panose="020B0604020202020204" pitchFamily="34" charset="0"/>
              </a:rPr>
              <a:t>once the transition is complete by visiting my.trsretire.com. Keep in mind that if you’re married and want to designate someone other than your spouse as a primary beneficiary, your spouse may need to provide consent.</a:t>
            </a:r>
          </a:p>
          <a:p>
            <a:endParaRPr lang="en-US" sz="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CFF8E56-15DF-47AB-A9E3-F44ADACDA18A}" type="slidenum">
              <a:rPr lang="en-US" smtClean="0"/>
              <a:pPr/>
              <a:t>12</a:t>
            </a:fld>
            <a:endParaRPr lang="en-US" dirty="0"/>
          </a:p>
        </p:txBody>
      </p:sp>
    </p:spTree>
    <p:extLst>
      <p:ext uri="{BB962C8B-B14F-4D97-AF65-F5344CB8AC3E}">
        <p14:creationId xmlns:p14="http://schemas.microsoft.com/office/powerpoint/2010/main" val="24160508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05073">
              <a:defRPr/>
            </a:pPr>
            <a:r>
              <a:rPr lang="en-US" sz="800" b="1" dirty="0">
                <a:latin typeface="Arial" panose="020B0604020202020204" pitchFamily="34" charset="0"/>
                <a:cs typeface="Arial" panose="020B0604020202020204" pitchFamily="34" charset="0"/>
              </a:rPr>
              <a:t>PICK ONE – SLIDE 13 or 14</a:t>
            </a:r>
            <a:r>
              <a:rPr lang="en-US" sz="800" dirty="0">
                <a:latin typeface="Arial" panose="020B0604020202020204" pitchFamily="34" charset="0"/>
                <a:ea typeface="ＭＳ Ｐゴシック"/>
                <a:cs typeface="Arial" panose="020B0604020202020204" pitchFamily="34" charset="0"/>
              </a:rPr>
              <a:t> – </a:t>
            </a:r>
            <a:r>
              <a:rPr lang="en-US" sz="800" b="1" dirty="0" smtClean="0">
                <a:latin typeface="Arial" panose="020B0604020202020204" pitchFamily="34" charset="0"/>
                <a:ea typeface="ＭＳ Ｐゴシック"/>
                <a:cs typeface="Arial" panose="020B0604020202020204" pitchFamily="34" charset="0"/>
              </a:rPr>
              <a:t>IF LOAN BALANCE MOVED</a:t>
            </a:r>
            <a:r>
              <a:rPr lang="en-US" sz="800" b="1" baseline="0" dirty="0" smtClean="0">
                <a:latin typeface="Arial" panose="020B0604020202020204" pitchFamily="34" charset="0"/>
                <a:ea typeface="ＭＳ Ｐゴシック"/>
                <a:cs typeface="Arial" panose="020B0604020202020204" pitchFamily="34" charset="0"/>
              </a:rPr>
              <a:t> TO TRANSAMERICA</a:t>
            </a:r>
            <a:endParaRPr lang="en-US" sz="800" b="1" dirty="0" smtClean="0">
              <a:latin typeface="Arial" panose="020B0604020202020204" pitchFamily="34" charset="0"/>
              <a:ea typeface="ＭＳ Ｐゴシック"/>
              <a:cs typeface="Arial" panose="020B0604020202020204" pitchFamily="34" charset="0"/>
            </a:endParaRPr>
          </a:p>
          <a:p>
            <a:pPr eaLnBrk="1" hangingPunct="1"/>
            <a:endParaRPr lang="en-US" sz="800" dirty="0" smtClean="0">
              <a:latin typeface="Arial" panose="020B0604020202020204" pitchFamily="34" charset="0"/>
              <a:ea typeface="ＭＳ Ｐゴシック"/>
              <a:cs typeface="Arial" panose="020B0604020202020204" pitchFamily="34" charset="0"/>
            </a:endParaRPr>
          </a:p>
          <a:p>
            <a:r>
              <a:rPr lang="en-US" sz="800" dirty="0" smtClean="0">
                <a:latin typeface="Arial" panose="020B0604020202020204" pitchFamily="34" charset="0"/>
                <a:ea typeface="ＭＳ Ｐゴシック"/>
                <a:cs typeface="Arial" panose="020B0604020202020204" pitchFamily="34" charset="0"/>
              </a:rPr>
              <a:t>Any</a:t>
            </a:r>
            <a:r>
              <a:rPr lang="en-US" sz="800" baseline="0" dirty="0" smtClean="0">
                <a:latin typeface="Arial" panose="020B0604020202020204" pitchFamily="34" charset="0"/>
                <a:ea typeface="ＭＳ Ｐゴシック"/>
                <a:cs typeface="Arial" panose="020B0604020202020204" pitchFamily="34" charset="0"/>
              </a:rPr>
              <a:t> </a:t>
            </a:r>
            <a:r>
              <a:rPr lang="en-US" sz="800" dirty="0" smtClean="0">
                <a:latin typeface="Arial" panose="020B0604020202020204" pitchFamily="34" charset="0"/>
                <a:ea typeface="ＭＳ Ｐゴシック"/>
                <a:cs typeface="Arial" panose="020B0604020202020204" pitchFamily="34" charset="0"/>
              </a:rPr>
              <a:t>loans you have against your account</a:t>
            </a:r>
            <a:r>
              <a:rPr lang="en-US" sz="800" baseline="0" dirty="0" smtClean="0">
                <a:latin typeface="Arial" panose="020B0604020202020204" pitchFamily="34" charset="0"/>
                <a:ea typeface="ＭＳ Ｐゴシック"/>
                <a:cs typeface="Arial" panose="020B0604020202020204" pitchFamily="34" charset="0"/>
              </a:rPr>
              <a:t> </a:t>
            </a:r>
            <a:r>
              <a:rPr lang="en-US" sz="800" dirty="0" smtClean="0">
                <a:latin typeface="Arial" panose="020B0604020202020204" pitchFamily="34" charset="0"/>
                <a:ea typeface="ＭＳ Ｐゴシック"/>
                <a:cs typeface="Arial" panose="020B0604020202020204" pitchFamily="34" charset="0"/>
              </a:rPr>
              <a:t>also transferred to us when the </a:t>
            </a:r>
            <a:r>
              <a:rPr lang="en-US" sz="800" baseline="0" dirty="0" smtClean="0">
                <a:latin typeface="Arial" panose="020B0604020202020204" pitchFamily="34" charset="0"/>
                <a:ea typeface="ＭＳ Ｐゴシック"/>
                <a:cs typeface="Arial" panose="020B0604020202020204" pitchFamily="34" charset="0"/>
              </a:rPr>
              <a:t>plan did, and nothing else about them changed—your repayment schedule, payment amounts, and the way you make your payments are still the same. </a:t>
            </a:r>
          </a:p>
          <a:p>
            <a:endParaRPr lang="en-US" sz="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CFF8E56-15DF-47AB-A9E3-F44ADACDA18A}" type="slidenum">
              <a:rPr lang="en-US" smtClean="0"/>
              <a:t>13</a:t>
            </a:fld>
            <a:endParaRPr lang="en-US" dirty="0"/>
          </a:p>
        </p:txBody>
      </p:sp>
    </p:spTree>
    <p:extLst>
      <p:ext uri="{BB962C8B-B14F-4D97-AF65-F5344CB8AC3E}">
        <p14:creationId xmlns:p14="http://schemas.microsoft.com/office/powerpoint/2010/main" val="3957020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05073">
              <a:defRPr/>
            </a:pPr>
            <a:r>
              <a:rPr lang="en-US" sz="800" b="1" dirty="0">
                <a:latin typeface="Arial" panose="020B0604020202020204" pitchFamily="34" charset="0"/>
                <a:cs typeface="Arial" panose="020B0604020202020204" pitchFamily="34" charset="0"/>
              </a:rPr>
              <a:t>PICK ONE – SLIDE 13 or 14</a:t>
            </a:r>
            <a:r>
              <a:rPr lang="en-US" sz="800" dirty="0">
                <a:latin typeface="Arial" panose="020B0604020202020204" pitchFamily="34" charset="0"/>
                <a:ea typeface="ＭＳ Ｐゴシック"/>
                <a:cs typeface="Arial" panose="020B0604020202020204" pitchFamily="34" charset="0"/>
              </a:rPr>
              <a:t> – </a:t>
            </a:r>
            <a:r>
              <a:rPr lang="en-US" sz="800" b="1" dirty="0">
                <a:latin typeface="Arial" panose="020B0604020202020204" pitchFamily="34" charset="0"/>
                <a:ea typeface="ＭＳ Ｐゴシック"/>
                <a:cs typeface="Arial" panose="020B0604020202020204" pitchFamily="34" charset="0"/>
              </a:rPr>
              <a:t>IF LOAN BALANCE </a:t>
            </a:r>
            <a:r>
              <a:rPr lang="en-US" sz="800" b="1" dirty="0" smtClean="0">
                <a:latin typeface="Arial" panose="020B0604020202020204" pitchFamily="34" charset="0"/>
                <a:ea typeface="ＭＳ Ｐゴシック"/>
                <a:cs typeface="Arial" panose="020B0604020202020204" pitchFamily="34" charset="0"/>
              </a:rPr>
              <a:t>DID</a:t>
            </a:r>
            <a:r>
              <a:rPr lang="en-US" sz="800" b="1" baseline="0" dirty="0" smtClean="0">
                <a:latin typeface="Arial" panose="020B0604020202020204" pitchFamily="34" charset="0"/>
                <a:ea typeface="ＭＳ Ｐゴシック"/>
                <a:cs typeface="Arial" panose="020B0604020202020204" pitchFamily="34" charset="0"/>
              </a:rPr>
              <a:t> NOT MOVE</a:t>
            </a:r>
            <a:r>
              <a:rPr lang="en-US" sz="800" b="1" dirty="0" smtClean="0">
                <a:latin typeface="Arial" panose="020B0604020202020204" pitchFamily="34" charset="0"/>
                <a:ea typeface="ＭＳ Ｐゴシック"/>
                <a:cs typeface="Arial" panose="020B0604020202020204" pitchFamily="34" charset="0"/>
              </a:rPr>
              <a:t> </a:t>
            </a:r>
            <a:r>
              <a:rPr lang="en-US" sz="800" b="1" dirty="0">
                <a:latin typeface="Arial" panose="020B0604020202020204" pitchFamily="34" charset="0"/>
                <a:ea typeface="ＭＳ Ｐゴシック"/>
                <a:cs typeface="Arial" panose="020B0604020202020204" pitchFamily="34" charset="0"/>
              </a:rPr>
              <a:t>TO TRANSAMERICA</a:t>
            </a:r>
          </a:p>
          <a:p>
            <a:pPr eaLnBrk="1" hangingPunct="1"/>
            <a:endParaRPr lang="en-US" sz="800" baseline="0" dirty="0" smtClean="0">
              <a:latin typeface="Arial" panose="020B0604020202020204" pitchFamily="34" charset="0"/>
              <a:ea typeface="ＭＳ Ｐゴシック"/>
              <a:cs typeface="Arial" panose="020B0604020202020204" pitchFamily="34" charset="0"/>
            </a:endParaRPr>
          </a:p>
          <a:p>
            <a:pPr eaLnBrk="1" hangingPunct="1"/>
            <a:r>
              <a:rPr lang="en-US" sz="800" dirty="0" smtClean="0">
                <a:latin typeface="Arial" panose="020B0604020202020204" pitchFamily="34" charset="0"/>
                <a:ea typeface="ＭＳ Ｐゴシック"/>
                <a:cs typeface="Arial" panose="020B0604020202020204" pitchFamily="34" charset="0"/>
              </a:rPr>
              <a:t>If you </a:t>
            </a:r>
            <a:r>
              <a:rPr lang="en-US" sz="800" baseline="0" dirty="0" smtClean="0">
                <a:latin typeface="Arial" panose="020B0604020202020204" pitchFamily="34" charset="0"/>
                <a:ea typeface="ＭＳ Ｐゴシック"/>
                <a:cs typeface="Arial" panose="020B0604020202020204" pitchFamily="34" charset="0"/>
              </a:rPr>
              <a:t>had a loan against your account that you haven’t paid off yet, you should have received information about it before the plan moved to Transamerica. But in case you didn’t, two things </a:t>
            </a:r>
            <a:r>
              <a:rPr lang="en-US" sz="800" dirty="0" smtClean="0">
                <a:latin typeface="Arial" panose="020B0604020202020204" pitchFamily="34" charset="0"/>
                <a:ea typeface="ＭＳ Ｐゴシック"/>
                <a:cs typeface="Arial" panose="020B0604020202020204" pitchFamily="34" charset="0"/>
              </a:rPr>
              <a:t>you should know: </a:t>
            </a:r>
          </a:p>
          <a:p>
            <a:pPr eaLnBrk="1" hangingPunct="1"/>
            <a:endParaRPr lang="en-US" sz="800" dirty="0" smtClean="0">
              <a:latin typeface="Arial" panose="020B0604020202020204" pitchFamily="34" charset="0"/>
              <a:ea typeface="ＭＳ Ｐゴシック"/>
              <a:cs typeface="Arial" panose="020B0604020202020204" pitchFamily="34" charset="0"/>
            </a:endParaRPr>
          </a:p>
          <a:p>
            <a:pPr eaLnBrk="1" hangingPunct="1"/>
            <a:r>
              <a:rPr lang="en-US" sz="800" dirty="0" smtClean="0">
                <a:latin typeface="Arial" panose="020B0604020202020204" pitchFamily="34" charset="0"/>
                <a:ea typeface="ＭＳ Ｐゴシック"/>
                <a:cs typeface="Arial" panose="020B0604020202020204" pitchFamily="34" charset="0"/>
              </a:rPr>
              <a:t>First, </a:t>
            </a:r>
            <a:r>
              <a:rPr lang="en-US" sz="800" baseline="0" dirty="0" smtClean="0">
                <a:latin typeface="Arial" panose="020B0604020202020204" pitchFamily="34" charset="0"/>
                <a:ea typeface="ＭＳ Ｐゴシック"/>
                <a:cs typeface="Arial" panose="020B0604020202020204" pitchFamily="34" charset="0"/>
              </a:rPr>
              <a:t>your former plan provider requires that any outstanding loan stays with them. This means you’ll have to keep sending your payments to them … and if you used to do that through payroll deduction, you’ll have to arrange a new payment plan. So, contact your old provider for details.</a:t>
            </a:r>
            <a:r>
              <a:rPr lang="en-US" sz="800" dirty="0" smtClean="0">
                <a:latin typeface="Arial" panose="020B0604020202020204" pitchFamily="34" charset="0"/>
                <a:ea typeface="ＭＳ Ｐゴシック"/>
                <a:cs typeface="Arial" panose="020B0604020202020204" pitchFamily="34" charset="0"/>
              </a:rPr>
              <a:t> </a:t>
            </a:r>
          </a:p>
          <a:p>
            <a:pPr eaLnBrk="1" hangingPunct="1"/>
            <a:endParaRPr lang="en-US" sz="800" dirty="0" smtClean="0">
              <a:latin typeface="Arial" panose="020B0604020202020204" pitchFamily="34" charset="0"/>
              <a:ea typeface="ＭＳ Ｐゴシック"/>
              <a:cs typeface="Arial" panose="020B0604020202020204" pitchFamily="34" charset="0"/>
            </a:endParaRPr>
          </a:p>
          <a:p>
            <a:pPr eaLnBrk="1" hangingPunct="1"/>
            <a:r>
              <a:rPr lang="en-US" sz="800" dirty="0" smtClean="0">
                <a:latin typeface="Arial" panose="020B0604020202020204" pitchFamily="34" charset="0"/>
                <a:ea typeface="ＭＳ Ｐゴシック"/>
                <a:cs typeface="Arial" panose="020B0604020202020204" pitchFamily="34" charset="0"/>
              </a:rPr>
              <a:t>Second, your old account balance did not transfer to Transamerica</a:t>
            </a:r>
            <a:r>
              <a:rPr lang="en-US" sz="800" i="0" baseline="0" dirty="0" smtClean="0">
                <a:latin typeface="Arial" panose="020B0604020202020204" pitchFamily="34" charset="0"/>
                <a:cs typeface="Arial" panose="020B0604020202020204" pitchFamily="34" charset="0"/>
              </a:rPr>
              <a:t>—</a:t>
            </a:r>
            <a:r>
              <a:rPr lang="en-US" sz="800" dirty="0" smtClean="0">
                <a:latin typeface="Arial" panose="020B0604020202020204" pitchFamily="34" charset="0"/>
                <a:ea typeface="ＭＳ Ｐゴシック"/>
                <a:cs typeface="Arial" panose="020B0604020202020204" pitchFamily="34" charset="0"/>
              </a:rPr>
              <a:t>and it can’t until</a:t>
            </a:r>
            <a:r>
              <a:rPr lang="en-US" sz="800" baseline="0" dirty="0" smtClean="0">
                <a:latin typeface="Arial" panose="020B0604020202020204" pitchFamily="34" charset="0"/>
                <a:ea typeface="ＭＳ Ｐゴシック"/>
                <a:cs typeface="Arial" panose="020B0604020202020204" pitchFamily="34" charset="0"/>
              </a:rPr>
              <a:t> your loan is paid off in full. Now, this doesn’t mean you can’t start saving with us and taking advantage of everything we offer</a:t>
            </a:r>
            <a:r>
              <a:rPr lang="en-US" sz="800" i="0" baseline="0" dirty="0" smtClean="0">
                <a:latin typeface="Arial" panose="020B0604020202020204" pitchFamily="34" charset="0"/>
                <a:cs typeface="Arial" panose="020B0604020202020204" pitchFamily="34" charset="0"/>
              </a:rPr>
              <a:t>—</a:t>
            </a:r>
            <a:r>
              <a:rPr lang="en-US" sz="800" baseline="0" dirty="0" smtClean="0">
                <a:latin typeface="Arial" panose="020B0604020202020204" pitchFamily="34" charset="0"/>
                <a:ea typeface="ＭＳ Ｐゴシック"/>
                <a:cs typeface="Arial" panose="020B0604020202020204" pitchFamily="34" charset="0"/>
              </a:rPr>
              <a:t>you absolutely can, and you definitely should. But don’t be surprised when you set up your Transamerica account and it looks like you’re starting from scratch. Once you pay off your loan, </a:t>
            </a:r>
            <a:r>
              <a:rPr lang="en-US" sz="800" b="1" baseline="0" dirty="0" smtClean="0">
                <a:latin typeface="Arial" panose="020B0604020202020204" pitchFamily="34" charset="0"/>
                <a:ea typeface="ＭＳ Ｐゴシック"/>
                <a:cs typeface="Arial" panose="020B0604020202020204" pitchFamily="34" charset="0"/>
              </a:rPr>
              <a:t>PICK ONE: </a:t>
            </a:r>
            <a:r>
              <a:rPr lang="en-US" sz="800" baseline="0" dirty="0" smtClean="0">
                <a:latin typeface="Arial" panose="020B0604020202020204" pitchFamily="34" charset="0"/>
                <a:ea typeface="ＭＳ Ｐゴシック"/>
                <a:cs typeface="Arial" panose="020B0604020202020204" pitchFamily="34" charset="0"/>
              </a:rPr>
              <a:t>[all your old money will move into your new account automatically.][you can move all your old money into your new account. Simply call us at 800-755-5801, and our representatives will be happy to help.] </a:t>
            </a:r>
            <a:endParaRPr lang="en-US" sz="800" dirty="0" smtClean="0">
              <a:latin typeface="Arial" panose="020B0604020202020204" pitchFamily="34" charset="0"/>
              <a:ea typeface="ＭＳ Ｐゴシック"/>
              <a:cs typeface="Arial" panose="020B0604020202020204" pitchFamily="34" charset="0"/>
            </a:endParaRPr>
          </a:p>
        </p:txBody>
      </p:sp>
      <p:sp>
        <p:nvSpPr>
          <p:cNvPr id="4" name="Slide Number Placeholder 3"/>
          <p:cNvSpPr>
            <a:spLocks noGrp="1"/>
          </p:cNvSpPr>
          <p:nvPr>
            <p:ph type="sldNum" sz="quarter" idx="10"/>
          </p:nvPr>
        </p:nvSpPr>
        <p:spPr/>
        <p:txBody>
          <a:bodyPr/>
          <a:lstStyle/>
          <a:p>
            <a:fld id="{7CFF8E56-15DF-47AB-A9E3-F44ADACDA18A}" type="slidenum">
              <a:rPr lang="en-US" smtClean="0"/>
              <a:t>14</a:t>
            </a:fld>
            <a:endParaRPr lang="en-US" dirty="0"/>
          </a:p>
        </p:txBody>
      </p:sp>
    </p:spTree>
    <p:extLst>
      <p:ext uri="{BB962C8B-B14F-4D97-AF65-F5344CB8AC3E}">
        <p14:creationId xmlns:p14="http://schemas.microsoft.com/office/powerpoint/2010/main" val="3957020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22">
              <a:defRPr/>
            </a:pPr>
            <a:r>
              <a:rPr lang="en-US" i="0" dirty="0" smtClean="0"/>
              <a:t>Now let’s talk</a:t>
            </a:r>
            <a:r>
              <a:rPr lang="en-US" i="0" baseline="0" dirty="0" smtClean="0"/>
              <a:t> about some of your plan’s key provisions … that is, the basic features and rules that govern what you and your plan sponsor can or must do, and when. </a:t>
            </a:r>
          </a:p>
        </p:txBody>
      </p:sp>
      <p:sp>
        <p:nvSpPr>
          <p:cNvPr id="4" name="Slide Number Placeholder 3"/>
          <p:cNvSpPr>
            <a:spLocks noGrp="1"/>
          </p:cNvSpPr>
          <p:nvPr>
            <p:ph type="sldNum" sz="quarter" idx="10"/>
          </p:nvPr>
        </p:nvSpPr>
        <p:spPr/>
        <p:txBody>
          <a:bodyPr/>
          <a:lstStyle/>
          <a:p>
            <a:fld id="{7CFF8E56-15DF-47AB-A9E3-F44ADACDA18A}" type="slidenum">
              <a:rPr lang="en-US" smtClean="0"/>
              <a:t>15</a:t>
            </a:fld>
            <a:endParaRPr lang="en-US" dirty="0"/>
          </a:p>
        </p:txBody>
      </p:sp>
    </p:spTree>
    <p:extLst>
      <p:ext uri="{BB962C8B-B14F-4D97-AF65-F5344CB8AC3E}">
        <p14:creationId xmlns:p14="http://schemas.microsoft.com/office/powerpoint/2010/main" val="1915361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r>
              <a:rPr lang="en-US" b="1" i="0" dirty="0" smtClean="0"/>
              <a:t>USE</a:t>
            </a:r>
            <a:r>
              <a:rPr lang="en-US" b="1" i="0" baseline="0" dirty="0" smtClean="0"/>
              <a:t> </a:t>
            </a:r>
            <a:r>
              <a:rPr lang="en-US" b="1" i="0" dirty="0" smtClean="0"/>
              <a:t>IF </a:t>
            </a:r>
            <a:r>
              <a:rPr lang="en-US" b="1" i="0" dirty="0"/>
              <a:t>EMPLOYER OFFERS A </a:t>
            </a:r>
            <a:r>
              <a:rPr lang="en-US" b="1" i="0" dirty="0" smtClean="0"/>
              <a:t>MATCH; edit</a:t>
            </a:r>
            <a:r>
              <a:rPr lang="en-US" b="1" i="0" baseline="0" dirty="0" smtClean="0"/>
              <a:t> second bullet if known, delete if unknown</a:t>
            </a:r>
            <a:endParaRPr lang="en-US" b="1" i="0" dirty="0"/>
          </a:p>
          <a:p>
            <a:pPr defTabSz="914305">
              <a:defRPr/>
            </a:pPr>
            <a:endParaRPr lang="en-US" b="1" dirty="0"/>
          </a:p>
          <a:p>
            <a:pPr defTabSz="914305">
              <a:defRPr/>
            </a:pPr>
            <a:r>
              <a:rPr lang="en-US" b="0" dirty="0" smtClean="0"/>
              <a:t>Your plan includes a company match, which is a benefit</a:t>
            </a:r>
            <a:r>
              <a:rPr lang="en-US" b="0" baseline="0" dirty="0" smtClean="0"/>
              <a:t> that many employers do not offer – you could think of this as </a:t>
            </a:r>
            <a:r>
              <a:rPr lang="en-US" b="1" baseline="0" dirty="0" smtClean="0"/>
              <a:t>part of your overall compensation package</a:t>
            </a:r>
            <a:r>
              <a:rPr lang="en-US" b="0" dirty="0" smtClean="0"/>
              <a:t>. </a:t>
            </a:r>
          </a:p>
          <a:p>
            <a:pPr defTabSz="914305">
              <a:defRPr/>
            </a:pPr>
            <a:endParaRPr lang="en-US" b="0" dirty="0" smtClean="0"/>
          </a:p>
          <a:p>
            <a:pPr defTabSz="914305">
              <a:defRPr/>
            </a:pPr>
            <a:r>
              <a:rPr lang="en-US" b="0" dirty="0" smtClean="0"/>
              <a:t>How it works:</a:t>
            </a:r>
            <a:r>
              <a:rPr lang="en-US" b="0" baseline="0" dirty="0" smtClean="0"/>
              <a:t> </a:t>
            </a:r>
            <a:r>
              <a:rPr lang="en-US" b="0" dirty="0" smtClean="0"/>
              <a:t>Your</a:t>
            </a:r>
            <a:r>
              <a:rPr lang="en-US" b="0" baseline="0" dirty="0" smtClean="0"/>
              <a:t> employer</a:t>
            </a:r>
            <a:r>
              <a:rPr lang="en-US" b="0" dirty="0" smtClean="0"/>
              <a:t> </a:t>
            </a:r>
            <a:r>
              <a:rPr lang="en-US" b="0" baseline="0" dirty="0" smtClean="0"/>
              <a:t>will match some of the contributions you make to your account with deposits of their own.  [IF RPC KNOWS THE FORMULA] Your employer will match the first</a:t>
            </a:r>
            <a:r>
              <a:rPr lang="en-US" b="1" baseline="0" dirty="0" smtClean="0"/>
              <a:t> [X%] </a:t>
            </a:r>
            <a:r>
              <a:rPr lang="en-US" b="0" baseline="0" dirty="0" smtClean="0"/>
              <a:t>that you contribute from your paycheck. So if you contribute at least </a:t>
            </a:r>
            <a:r>
              <a:rPr lang="en-US" b="1" baseline="0" dirty="0" smtClean="0"/>
              <a:t>[X%]</a:t>
            </a:r>
            <a:r>
              <a:rPr lang="en-US" b="0" baseline="0" dirty="0" smtClean="0"/>
              <a:t>, your company is going to GIVE YOU the same amount! If you contribute less than what they’re willing to match, they’ll only match you at that lower percentage. </a:t>
            </a:r>
          </a:p>
          <a:p>
            <a:pPr defTabSz="914305">
              <a:defRPr/>
            </a:pPr>
            <a:endParaRPr lang="en-US" b="0" baseline="0" dirty="0" smtClean="0"/>
          </a:p>
          <a:p>
            <a:pPr defTabSz="914305">
              <a:defRPr/>
            </a:pPr>
            <a:r>
              <a:rPr lang="en-US" b="0" baseline="0" dirty="0" smtClean="0"/>
              <a:t>I cannot stress enough the importance of electing a savings rate that allows you to get the full match of what your company is offering. This is a benefit you can’t afford to overlook. </a:t>
            </a:r>
            <a:r>
              <a:rPr lang="en-US" b="1" baseline="0" dirty="0" smtClean="0"/>
              <a:t>Speaking of your savings rate… </a:t>
            </a:r>
            <a:endParaRPr lang="en-US" b="1" dirty="0"/>
          </a:p>
          <a:p>
            <a:pPr defTabSz="914305">
              <a:defRPr/>
            </a:pPr>
            <a:endParaRPr lang="en-US" dirty="0"/>
          </a:p>
          <a:p>
            <a:endParaRPr lang="en-US" baseline="0" dirty="0" smtClean="0"/>
          </a:p>
        </p:txBody>
      </p:sp>
      <p:sp>
        <p:nvSpPr>
          <p:cNvPr id="4" name="Slide Number Placeholder 3"/>
          <p:cNvSpPr>
            <a:spLocks noGrp="1"/>
          </p:cNvSpPr>
          <p:nvPr>
            <p:ph type="sldNum" sz="quarter" idx="10"/>
          </p:nvPr>
        </p:nvSpPr>
        <p:spPr/>
        <p:txBody>
          <a:bodyPr/>
          <a:lstStyle/>
          <a:p>
            <a:fld id="{7CFF8E56-15DF-47AB-A9E3-F44ADACDA18A}" type="slidenum">
              <a:rPr lang="en-US" smtClean="0"/>
              <a:pPr/>
              <a:t>16</a:t>
            </a:fld>
            <a:endParaRPr lang="en-US" dirty="0"/>
          </a:p>
        </p:txBody>
      </p:sp>
    </p:spTree>
    <p:extLst>
      <p:ext uri="{BB962C8B-B14F-4D97-AF65-F5344CB8AC3E}">
        <p14:creationId xmlns:p14="http://schemas.microsoft.com/office/powerpoint/2010/main" val="2439057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6582">
              <a:defRPr/>
            </a:pPr>
            <a:r>
              <a:rPr lang="en-US" b="1" i="0" dirty="0" smtClean="0">
                <a:solidFill>
                  <a:schemeClr val="tx1"/>
                </a:solidFill>
                <a:latin typeface="Arial" panose="020B0604020202020204" pitchFamily="34" charset="0"/>
                <a:ea typeface="Times" pitchFamily="-60" charset="0"/>
                <a:cs typeface="Arial" panose="020B0604020202020204" pitchFamily="34" charset="0"/>
              </a:rPr>
              <a:t>USE</a:t>
            </a:r>
            <a:r>
              <a:rPr lang="en-US" b="1" i="0" baseline="0" dirty="0" smtClean="0">
                <a:solidFill>
                  <a:schemeClr val="tx1"/>
                </a:solidFill>
                <a:latin typeface="Arial" panose="020B0604020202020204" pitchFamily="34" charset="0"/>
                <a:ea typeface="Times" pitchFamily="-60" charset="0"/>
                <a:cs typeface="Arial" panose="020B0604020202020204" pitchFamily="34" charset="0"/>
              </a:rPr>
              <a:t> </a:t>
            </a:r>
            <a:r>
              <a:rPr lang="en-US" b="1" i="0" dirty="0" smtClean="0">
                <a:solidFill>
                  <a:schemeClr val="tx1"/>
                </a:solidFill>
                <a:latin typeface="Arial" panose="020B0604020202020204" pitchFamily="34" charset="0"/>
                <a:ea typeface="Times" pitchFamily="-60" charset="0"/>
                <a:cs typeface="Arial" panose="020B0604020202020204" pitchFamily="34" charset="0"/>
              </a:rPr>
              <a:t>IF EMPLOYER OFFERS A MATCH </a:t>
            </a:r>
          </a:p>
          <a:p>
            <a:pPr defTabSz="996582">
              <a:defRPr/>
            </a:pPr>
            <a:endParaRPr lang="en-US" i="1" dirty="0" smtClean="0">
              <a:solidFill>
                <a:srgbClr val="FF0000"/>
              </a:solidFill>
              <a:latin typeface="Arial" panose="020B0604020202020204" pitchFamily="34" charset="0"/>
              <a:ea typeface="Times" pitchFamily="-60" charset="0"/>
              <a:cs typeface="Arial" panose="020B0604020202020204" pitchFamily="34" charset="0"/>
            </a:endParaRPr>
          </a:p>
          <a:p>
            <a:r>
              <a:rPr lang="en-US" dirty="0" smtClean="0">
                <a:latin typeface="Arial" panose="020B0604020202020204" pitchFamily="34" charset="0"/>
                <a:cs typeface="Arial" panose="020B0604020202020204" pitchFamily="34" charset="0"/>
              </a:rPr>
              <a:t>Keeping the match</a:t>
            </a:r>
            <a:r>
              <a:rPr lang="en-US" baseline="0" dirty="0" smtClean="0">
                <a:latin typeface="Arial" panose="020B0604020202020204" pitchFamily="34" charset="0"/>
                <a:cs typeface="Arial" panose="020B0604020202020204" pitchFamily="34" charset="0"/>
              </a:rPr>
              <a:t> in mind</a:t>
            </a:r>
            <a:r>
              <a:rPr lang="en-US" dirty="0" smtClean="0">
                <a:latin typeface="Arial" panose="020B0604020202020204" pitchFamily="34" charset="0"/>
                <a:cs typeface="Arial" panose="020B0604020202020204" pitchFamily="34" charset="0"/>
              </a:rPr>
              <a:t>, the first thing you’ll need to decide is how much</a:t>
            </a:r>
            <a:r>
              <a:rPr lang="en-US" baseline="0" dirty="0" smtClean="0">
                <a:latin typeface="Arial" panose="020B0604020202020204" pitchFamily="34" charset="0"/>
                <a:cs typeface="Arial" panose="020B0604020202020204" pitchFamily="34" charset="0"/>
              </a:rPr>
              <a:t> of your paycheck you can set aside for retirement.  But ho</a:t>
            </a:r>
            <a:r>
              <a:rPr lang="en-US" dirty="0" smtClean="0">
                <a:latin typeface="Arial" panose="020B0604020202020204" pitchFamily="34" charset="0"/>
                <a:cs typeface="Arial" panose="020B0604020202020204" pitchFamily="34" charset="0"/>
              </a:rPr>
              <a:t>w do you decide what savings rate is right for you? </a:t>
            </a:r>
            <a:r>
              <a:rPr lang="en-US" baseline="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Like I said earlier, this</a:t>
            </a:r>
            <a:r>
              <a:rPr lang="en-US" baseline="0" dirty="0" smtClean="0">
                <a:latin typeface="Arial" panose="020B0604020202020204" pitchFamily="34" charset="0"/>
                <a:cs typeface="Arial" panose="020B0604020202020204" pitchFamily="34" charset="0"/>
              </a:rPr>
              <a:t> is an ideal time to reevaluate your retirement saving strategy.</a:t>
            </a:r>
          </a:p>
          <a:p>
            <a:endParaRPr lang="en-US" baseline="0" dirty="0" smtClean="0">
              <a:latin typeface="Arial" panose="020B0604020202020204" pitchFamily="34" charset="0"/>
              <a:cs typeface="Arial" panose="020B0604020202020204" pitchFamily="34" charset="0"/>
            </a:endParaRPr>
          </a:p>
          <a:p>
            <a:r>
              <a:rPr lang="en-US" baseline="0" dirty="0" smtClean="0">
                <a:latin typeface="Arial" panose="020B0604020202020204" pitchFamily="34" charset="0"/>
                <a:cs typeface="Arial" panose="020B0604020202020204" pitchFamily="34" charset="0"/>
              </a:rPr>
              <a:t>While everyone’s situation is a little different, there are three goals that are easy to remember and worth aiming for:</a:t>
            </a:r>
          </a:p>
          <a:p>
            <a:endParaRPr lang="en-US" baseline="0" dirty="0" smtClean="0">
              <a:latin typeface="Arial" panose="020B0604020202020204" pitchFamily="34" charset="0"/>
              <a:cs typeface="Arial" panose="020B0604020202020204" pitchFamily="34" charset="0"/>
            </a:endParaRPr>
          </a:p>
          <a:p>
            <a:pPr marL="186858" indent="-186858">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First, consider contributing at least enough to get the maximum match from your employer. </a:t>
            </a:r>
            <a:r>
              <a:rPr lang="en-US" b="1" i="1" baseline="0" dirty="0" smtClean="0">
                <a:latin typeface="Arial" panose="020B0604020202020204" pitchFamily="34" charset="0"/>
                <a:cs typeface="Arial" panose="020B0604020202020204" pitchFamily="34" charset="0"/>
              </a:rPr>
              <a:t>[And who can tell me what the company match is? It was just in the last slide!]</a:t>
            </a:r>
            <a:endParaRPr lang="en-US" i="1" baseline="0" dirty="0" smtClean="0">
              <a:latin typeface="Arial" panose="020B0604020202020204" pitchFamily="34" charset="0"/>
              <a:cs typeface="Arial" panose="020B0604020202020204" pitchFamily="34" charset="0"/>
            </a:endParaRPr>
          </a:p>
          <a:p>
            <a:pPr marL="186858" indent="-186858">
              <a:buFont typeface="Arial" panose="020B0604020202020204" pitchFamily="34" charset="0"/>
              <a:buChar char="•"/>
            </a:pPr>
            <a:r>
              <a:rPr lang="en-US" i="0" baseline="0" dirty="0" smtClean="0">
                <a:latin typeface="Arial" panose="020B0604020202020204" pitchFamily="34" charset="0"/>
                <a:cs typeface="Arial" panose="020B0604020202020204" pitchFamily="34" charset="0"/>
              </a:rPr>
              <a:t>Once </a:t>
            </a:r>
            <a:r>
              <a:rPr lang="en-US" sz="800" kern="1200" dirty="0" smtClean="0">
                <a:solidFill>
                  <a:schemeClr val="tx1"/>
                </a:solidFill>
                <a:latin typeface="Arial" panose="020B0604020202020204" pitchFamily="34" charset="0"/>
                <a:ea typeface="+mn-ea"/>
                <a:cs typeface="Arial" panose="020B0604020202020204" pitchFamily="34" charset="0"/>
              </a:rPr>
              <a:t>you're</a:t>
            </a:r>
            <a:r>
              <a:rPr lang="en-US" i="0" baseline="0" dirty="0" smtClean="0">
                <a:latin typeface="Arial" panose="020B0604020202020204" pitchFamily="34" charset="0"/>
                <a:cs typeface="Arial" panose="020B0604020202020204" pitchFamily="34" charset="0"/>
              </a:rPr>
              <a:t> saving at least that much, think about  saving more – you may want to aim to contribute at least 10% of your pay. Many retirement planning specialists consider this a rule of thumb for putting aside today’s money for tomorrow’s expenses.</a:t>
            </a:r>
          </a:p>
          <a:p>
            <a:pPr marL="186858" indent="-186858">
              <a:buFont typeface="Arial" panose="020B0604020202020204" pitchFamily="34" charset="0"/>
              <a:buChar char="•"/>
            </a:pPr>
            <a:r>
              <a:rPr lang="en-US" i="0" baseline="0" dirty="0" smtClean="0">
                <a:latin typeface="Arial" panose="020B0604020202020204" pitchFamily="34" charset="0"/>
                <a:cs typeface="Arial" panose="020B0604020202020204" pitchFamily="34" charset="0"/>
              </a:rPr>
              <a:t>The last step would be to shoot for saving up to your plan’s maximum contribution amount</a:t>
            </a:r>
            <a:r>
              <a:rPr lang="en-US" baseline="0" dirty="0" smtClean="0">
                <a:latin typeface="Arial" panose="020B0604020202020204" pitchFamily="34" charset="0"/>
                <a:cs typeface="Arial" panose="020B0604020202020204" pitchFamily="34" charset="0"/>
              </a:rPr>
              <a:t>–</a:t>
            </a:r>
            <a:r>
              <a:rPr lang="en-US" i="0" baseline="0" dirty="0" smtClean="0">
                <a:latin typeface="Arial" panose="020B0604020202020204" pitchFamily="34" charset="0"/>
                <a:cs typeface="Arial" panose="020B0604020202020204" pitchFamily="34" charset="0"/>
              </a:rPr>
              <a:t>$18, 000 this year, $24,000 if you’re 50 or older. That will put you on the path toward a brighter retirement.</a:t>
            </a:r>
          </a:p>
          <a:p>
            <a:endParaRPr lang="en-US" i="0" baseline="0" dirty="0" smtClean="0">
              <a:latin typeface="Arial" panose="020B0604020202020204" pitchFamily="34" charset="0"/>
              <a:cs typeface="Arial" panose="020B0604020202020204" pitchFamily="34" charset="0"/>
            </a:endParaRPr>
          </a:p>
          <a:p>
            <a:r>
              <a:rPr lang="en-US" i="0" baseline="0" dirty="0" smtClean="0">
                <a:latin typeface="Arial" panose="020B0604020202020204" pitchFamily="34" charset="0"/>
                <a:cs typeface="Arial" panose="020B0604020202020204" pitchFamily="34" charset="0"/>
              </a:rPr>
              <a:t>No matter where you start or how far you need to go, keep these goals in mind and push yourself to the next highest goal over time</a:t>
            </a:r>
            <a:r>
              <a:rPr lang="en-US" baseline="0" dirty="0" smtClean="0">
                <a:latin typeface="Arial" panose="020B0604020202020204" pitchFamily="34" charset="0"/>
                <a:cs typeface="Arial" panose="020B0604020202020204" pitchFamily="34" charset="0"/>
              </a:rPr>
              <a:t>–</a:t>
            </a:r>
            <a:r>
              <a:rPr lang="en-US" i="0" baseline="0" dirty="0" smtClean="0">
                <a:latin typeface="Arial" panose="020B0604020202020204" pitchFamily="34" charset="0"/>
                <a:cs typeface="Arial" panose="020B0604020202020204" pitchFamily="34" charset="0"/>
              </a:rPr>
              <a:t>the sooner the better.</a:t>
            </a:r>
            <a:endParaRPr lang="en-US" i="0"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CFF8E56-15DF-47AB-A9E3-F44ADACDA18A}" type="slidenum">
              <a:rPr lang="en-US" smtClean="0"/>
              <a:pPr/>
              <a:t>17</a:t>
            </a:fld>
            <a:endParaRPr lang="en-US" dirty="0"/>
          </a:p>
        </p:txBody>
      </p:sp>
    </p:spTree>
    <p:extLst>
      <p:ext uri="{BB962C8B-B14F-4D97-AF65-F5344CB8AC3E}">
        <p14:creationId xmlns:p14="http://schemas.microsoft.com/office/powerpoint/2010/main" val="16191357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6582">
              <a:defRPr/>
            </a:pPr>
            <a:r>
              <a:rPr lang="en-US" b="1" i="0" dirty="0" smtClean="0">
                <a:latin typeface="Arial" panose="020B0604020202020204" pitchFamily="34" charset="0"/>
                <a:ea typeface="Times" pitchFamily="-60" charset="0"/>
                <a:cs typeface="Arial" panose="020B0604020202020204" pitchFamily="34" charset="0"/>
              </a:rPr>
              <a:t>USE</a:t>
            </a:r>
            <a:r>
              <a:rPr lang="en-US" b="1" i="0" baseline="0" dirty="0" smtClean="0">
                <a:latin typeface="Arial" panose="020B0604020202020204" pitchFamily="34" charset="0"/>
                <a:ea typeface="Times" pitchFamily="-60" charset="0"/>
                <a:cs typeface="Arial" panose="020B0604020202020204" pitchFamily="34" charset="0"/>
              </a:rPr>
              <a:t> </a:t>
            </a:r>
            <a:r>
              <a:rPr lang="en-US" b="1" i="0" dirty="0" smtClean="0">
                <a:latin typeface="Arial" panose="020B0604020202020204" pitchFamily="34" charset="0"/>
                <a:ea typeface="Times" pitchFamily="-60" charset="0"/>
                <a:cs typeface="Arial" panose="020B0604020202020204" pitchFamily="34" charset="0"/>
              </a:rPr>
              <a:t>IF EMPLOYER  DOES</a:t>
            </a:r>
            <a:r>
              <a:rPr lang="en-US" b="1" i="0" baseline="0" dirty="0" smtClean="0">
                <a:latin typeface="Arial" panose="020B0604020202020204" pitchFamily="34" charset="0"/>
                <a:ea typeface="Times" pitchFamily="-60" charset="0"/>
                <a:cs typeface="Arial" panose="020B0604020202020204" pitchFamily="34" charset="0"/>
              </a:rPr>
              <a:t> NOT</a:t>
            </a:r>
            <a:r>
              <a:rPr lang="en-US" b="1" i="0" dirty="0" smtClean="0">
                <a:latin typeface="Arial" panose="020B0604020202020204" pitchFamily="34" charset="0"/>
                <a:ea typeface="Times" pitchFamily="-60" charset="0"/>
                <a:cs typeface="Arial" panose="020B0604020202020204" pitchFamily="34" charset="0"/>
              </a:rPr>
              <a:t> OFFER A MATCH </a:t>
            </a:r>
          </a:p>
          <a:p>
            <a:pPr defTabSz="996582">
              <a:defRPr/>
            </a:pPr>
            <a:endParaRPr lang="en-US" i="1" dirty="0" smtClean="0">
              <a:latin typeface="Arial" panose="020B0604020202020204" pitchFamily="34" charset="0"/>
              <a:ea typeface="Times" pitchFamily="-60" charset="0"/>
              <a:cs typeface="Arial" panose="020B0604020202020204" pitchFamily="34" charset="0"/>
            </a:endParaRPr>
          </a:p>
          <a:p>
            <a:r>
              <a:rPr lang="en-US" dirty="0" smtClean="0">
                <a:latin typeface="Arial" panose="020B0604020202020204" pitchFamily="34" charset="0"/>
                <a:cs typeface="Arial" panose="020B0604020202020204" pitchFamily="34" charset="0"/>
              </a:rPr>
              <a:t>Now is an ideal time</a:t>
            </a:r>
            <a:r>
              <a:rPr lang="en-US" baseline="0" dirty="0" smtClean="0">
                <a:latin typeface="Arial" panose="020B0604020202020204" pitchFamily="34" charset="0"/>
                <a:cs typeface="Arial" panose="020B0604020202020204" pitchFamily="34" charset="0"/>
              </a:rPr>
              <a:t> to reevaluate your retirement saving strategy.  But ho</a:t>
            </a:r>
            <a:r>
              <a:rPr lang="en-US" dirty="0" smtClean="0">
                <a:latin typeface="Arial" panose="020B0604020202020204" pitchFamily="34" charset="0"/>
                <a:cs typeface="Arial" panose="020B0604020202020204" pitchFamily="34" charset="0"/>
              </a:rPr>
              <a:t>w do you decide what savings rate is right for you? </a:t>
            </a:r>
            <a:r>
              <a:rPr lang="en-US" baseline="0" dirty="0" smtClean="0">
                <a:latin typeface="Arial" panose="020B0604020202020204" pitchFamily="34" charset="0"/>
                <a:cs typeface="Arial" panose="020B0604020202020204" pitchFamily="34" charset="0"/>
              </a:rPr>
              <a:t> While everyone’s situation is a little different, there are three goals that should be easy to remember and worth aiming for. </a:t>
            </a:r>
          </a:p>
          <a:p>
            <a:endParaRPr lang="en-US" baseline="0" dirty="0" smtClean="0">
              <a:latin typeface="Arial" panose="020B0604020202020204" pitchFamily="34" charset="0"/>
              <a:cs typeface="Arial" panose="020B0604020202020204" pitchFamily="34" charset="0"/>
            </a:endParaRPr>
          </a:p>
          <a:p>
            <a:pPr marL="186858" indent="-186858">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First, consider contributing at least 5% of your current pay to get started. </a:t>
            </a:r>
            <a:endParaRPr lang="en-US" i="1" baseline="0" dirty="0" smtClean="0">
              <a:latin typeface="Arial" panose="020B0604020202020204" pitchFamily="34" charset="0"/>
              <a:cs typeface="Arial" panose="020B0604020202020204" pitchFamily="34" charset="0"/>
            </a:endParaRPr>
          </a:p>
          <a:p>
            <a:pPr marL="186858" indent="-186858">
              <a:buFont typeface="Arial" panose="020B0604020202020204" pitchFamily="34" charset="0"/>
              <a:buChar char="•"/>
            </a:pPr>
            <a:r>
              <a:rPr lang="en-US" i="0" baseline="0" dirty="0" smtClean="0">
                <a:latin typeface="Arial" panose="020B0604020202020204" pitchFamily="34" charset="0"/>
                <a:cs typeface="Arial" panose="020B0604020202020204" pitchFamily="34" charset="0"/>
              </a:rPr>
              <a:t>Once you reach that goal, or if you’re already thinking of saving more, you may want to aim to contribute at least 10% of your pay. Many retirement planning specialists consider this a rule of thumb for putting aside today’s money for tomorrow’s expenses.</a:t>
            </a:r>
          </a:p>
          <a:p>
            <a:pPr marL="186858" indent="-186858">
              <a:buFont typeface="Arial" panose="020B0604020202020204" pitchFamily="34" charset="0"/>
              <a:buChar char="•"/>
            </a:pPr>
            <a:r>
              <a:rPr lang="en-US" i="0" baseline="0" dirty="0" smtClean="0">
                <a:latin typeface="Arial" panose="020B0604020202020204" pitchFamily="34" charset="0"/>
                <a:cs typeface="Arial" panose="020B0604020202020204" pitchFamily="34" charset="0"/>
              </a:rPr>
              <a:t>The last step would be to shoot for saving up to your plan’s maximum contribution amount</a:t>
            </a:r>
            <a:r>
              <a:rPr lang="en-US" baseline="0" dirty="0" smtClean="0">
                <a:latin typeface="Arial" panose="020B0604020202020204" pitchFamily="34" charset="0"/>
                <a:cs typeface="Arial" panose="020B0604020202020204" pitchFamily="34" charset="0"/>
              </a:rPr>
              <a:t>–</a:t>
            </a:r>
            <a:r>
              <a:rPr lang="en-US" i="0" baseline="0" dirty="0" smtClean="0">
                <a:latin typeface="Arial" panose="020B0604020202020204" pitchFamily="34" charset="0"/>
                <a:cs typeface="Arial" panose="020B0604020202020204" pitchFamily="34" charset="0"/>
              </a:rPr>
              <a:t>$18,000 this year, $24,000 if you’re 50 or older. That will put you on the path toward a brighter retirement.</a:t>
            </a:r>
          </a:p>
          <a:p>
            <a:endParaRPr lang="en-US" i="0" baseline="0" dirty="0" smtClean="0">
              <a:latin typeface="Arial" panose="020B0604020202020204" pitchFamily="34" charset="0"/>
              <a:cs typeface="Arial" panose="020B0604020202020204" pitchFamily="34" charset="0"/>
            </a:endParaRPr>
          </a:p>
          <a:p>
            <a:r>
              <a:rPr lang="en-US" i="0" baseline="0" dirty="0" smtClean="0">
                <a:latin typeface="Arial" panose="020B0604020202020204" pitchFamily="34" charset="0"/>
                <a:cs typeface="Arial" panose="020B0604020202020204" pitchFamily="34" charset="0"/>
              </a:rPr>
              <a:t>No matter where you start or how far you go, keep these goals in mind and push yourself to the next highest goal over time</a:t>
            </a:r>
            <a:r>
              <a:rPr lang="en-US" baseline="0" dirty="0" smtClean="0">
                <a:latin typeface="Arial" panose="020B0604020202020204" pitchFamily="34" charset="0"/>
                <a:cs typeface="Arial" panose="020B0604020202020204" pitchFamily="34" charset="0"/>
              </a:rPr>
              <a:t>–</a:t>
            </a:r>
            <a:r>
              <a:rPr lang="en-US" i="0" baseline="0" dirty="0" smtClean="0">
                <a:latin typeface="Arial" panose="020B0604020202020204" pitchFamily="34" charset="0"/>
                <a:cs typeface="Arial" panose="020B0604020202020204" pitchFamily="34" charset="0"/>
              </a:rPr>
              <a:t>the sooner the better.</a:t>
            </a:r>
            <a:endParaRPr lang="en-US" i="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CFF8E56-15DF-47AB-A9E3-F44ADACDA18A}" type="slidenum">
              <a:rPr lang="en-US" smtClean="0"/>
              <a:pPr/>
              <a:t>18</a:t>
            </a:fld>
            <a:endParaRPr lang="en-US" dirty="0"/>
          </a:p>
        </p:txBody>
      </p:sp>
    </p:spTree>
    <p:extLst>
      <p:ext uri="{BB962C8B-B14F-4D97-AF65-F5344CB8AC3E}">
        <p14:creationId xmlns:p14="http://schemas.microsoft.com/office/powerpoint/2010/main" val="3563751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smtClean="0"/>
              <a:t>USE</a:t>
            </a:r>
            <a:r>
              <a:rPr lang="en-US" b="1" i="0" baseline="0" dirty="0" smtClean="0"/>
              <a:t> </a:t>
            </a:r>
            <a:r>
              <a:rPr lang="en-US" b="1" i="0" dirty="0" smtClean="0"/>
              <a:t>IF PLAN INCLUDES</a:t>
            </a:r>
            <a:r>
              <a:rPr lang="en-US" b="1" i="0" baseline="0" dirty="0" smtClean="0"/>
              <a:t> </a:t>
            </a:r>
            <a:r>
              <a:rPr lang="en-US" b="1" i="0" dirty="0" smtClean="0"/>
              <a:t>EMPLOYER NONDISCRETIONARY CONTRIBUTIONS</a:t>
            </a:r>
          </a:p>
          <a:p>
            <a:endParaRPr lang="en-US" baseline="0" dirty="0" smtClean="0"/>
          </a:p>
          <a:p>
            <a:r>
              <a:rPr lang="en-US" b="0" baseline="0" dirty="0" smtClean="0"/>
              <a:t>Your company decided to include an employer contribution as one of its extra benefits in the plan.  This is a very rare – and very amazing – perk. Your employer will contribute to your account on your behalf, without any required action on your part! However, to make the most of these contributions and take advantage of all of the investment options and tools, we strongly suggest you - say it with me now – Join the Plan.  </a:t>
            </a:r>
          </a:p>
          <a:p>
            <a:endParaRPr lang="en-US" b="0" baseline="0" dirty="0" smtClean="0"/>
          </a:p>
          <a:p>
            <a:r>
              <a:rPr lang="en-US" b="0" baseline="0" dirty="0" smtClean="0"/>
              <a:t>Your employer will contribute </a:t>
            </a:r>
            <a:r>
              <a:rPr lang="en-US" dirty="0" smtClean="0">
                <a:solidFill>
                  <a:srgbClr val="FFFFFF"/>
                </a:solidFill>
                <a:latin typeface="Arial" panose="020B0604020202020204" pitchFamily="34" charset="0"/>
                <a:cs typeface="Arial" panose="020B0604020202020204" pitchFamily="34" charset="0"/>
              </a:rPr>
              <a:t>[$X or X%], [varies by year].  </a:t>
            </a:r>
            <a:endParaRPr lang="en-US" b="0" baseline="0" dirty="0" smtClean="0"/>
          </a:p>
          <a:p>
            <a:endParaRPr lang="en-US" b="0" baseline="0" dirty="0" smtClean="0"/>
          </a:p>
          <a:p>
            <a:endParaRPr lang="en-US" b="0" baseline="0" dirty="0" smtClean="0"/>
          </a:p>
          <a:p>
            <a:endParaRPr lang="en-US" b="1" i="1" strike="sngStrike"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CFF8E56-15DF-47AB-A9E3-F44ADACDA18A}" type="slidenum">
              <a:rPr lang="en-US" smtClean="0"/>
              <a:pPr/>
              <a:t>19</a:t>
            </a:fld>
            <a:endParaRPr lang="en-US" dirty="0"/>
          </a:p>
        </p:txBody>
      </p:sp>
    </p:spTree>
    <p:extLst>
      <p:ext uri="{BB962C8B-B14F-4D97-AF65-F5344CB8AC3E}">
        <p14:creationId xmlns:p14="http://schemas.microsoft.com/office/powerpoint/2010/main" val="2439057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goals today are pretty simple. I’m here to:</a:t>
            </a:r>
          </a:p>
          <a:p>
            <a:pPr marL="183088" indent="-183088">
              <a:buFont typeface="Arial" panose="020B0604020202020204" pitchFamily="34" charset="0"/>
              <a:buChar char="•"/>
            </a:pPr>
            <a:r>
              <a:rPr lang="en-US" baseline="0" dirty="0" smtClean="0"/>
              <a:t>Tell you a bit about Transamerica</a:t>
            </a:r>
          </a:p>
          <a:p>
            <a:pPr marL="183088" indent="-183088">
              <a:buFont typeface="Arial" panose="020B0604020202020204" pitchFamily="34" charset="0"/>
              <a:buChar char="•"/>
            </a:pPr>
            <a:r>
              <a:rPr lang="en-US" baseline="0" dirty="0" smtClean="0"/>
              <a:t>I’ll provide an overview of what the transition means for your retirement savings strategy </a:t>
            </a:r>
          </a:p>
          <a:p>
            <a:pPr marL="183088" indent="-183088">
              <a:buFont typeface="Arial" panose="020B0604020202020204" pitchFamily="34" charset="0"/>
              <a:buChar char="•"/>
            </a:pPr>
            <a:r>
              <a:rPr lang="en-US" baseline="0" dirty="0" smtClean="0"/>
              <a:t>I’ll introduce you to some great tools and resources that can make it easier to set </a:t>
            </a:r>
            <a:r>
              <a:rPr lang="en-US" b="1" baseline="0" dirty="0" smtClean="0"/>
              <a:t>and</a:t>
            </a:r>
            <a:r>
              <a:rPr lang="en-US" baseline="0" dirty="0" smtClean="0"/>
              <a:t> reach your goals.</a:t>
            </a:r>
          </a:p>
          <a:p>
            <a:pPr marL="183088" indent="-183088">
              <a:buFont typeface="Arial" panose="020B0604020202020204" pitchFamily="34" charset="0"/>
              <a:buChar char="•"/>
            </a:pPr>
            <a:r>
              <a:rPr lang="en-US" baseline="0" dirty="0" smtClean="0"/>
              <a:t>Finally, I’ll make sure you understand what you should do next.</a:t>
            </a:r>
            <a:endParaRPr lang="en-US" dirty="0" smtClean="0"/>
          </a:p>
          <a:p>
            <a:endParaRPr lang="en-US" dirty="0"/>
          </a:p>
        </p:txBody>
      </p:sp>
      <p:sp>
        <p:nvSpPr>
          <p:cNvPr id="4" name="Slide Number Placeholder 3"/>
          <p:cNvSpPr>
            <a:spLocks noGrp="1"/>
          </p:cNvSpPr>
          <p:nvPr>
            <p:ph type="sldNum" sz="quarter" idx="10"/>
          </p:nvPr>
        </p:nvSpPr>
        <p:spPr/>
        <p:txBody>
          <a:bodyPr/>
          <a:lstStyle/>
          <a:p>
            <a:fld id="{7CFF8E56-15DF-47AB-A9E3-F44ADACDA18A}" type="slidenum">
              <a:rPr lang="en-US" smtClean="0"/>
              <a:pPr/>
              <a:t>2</a:t>
            </a:fld>
            <a:endParaRPr lang="en-US" dirty="0"/>
          </a:p>
        </p:txBody>
      </p:sp>
    </p:spTree>
    <p:extLst>
      <p:ext uri="{BB962C8B-B14F-4D97-AF65-F5344CB8AC3E}">
        <p14:creationId xmlns:p14="http://schemas.microsoft.com/office/powerpoint/2010/main" val="24390575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txBox="1">
            <a:spLocks noGrp="1" noChangeArrowheads="1"/>
          </p:cNvSpPr>
          <p:nvPr/>
        </p:nvSpPr>
        <p:spPr bwMode="auto">
          <a:xfrm>
            <a:off x="3929065" y="8772527"/>
            <a:ext cx="3005136" cy="460375"/>
          </a:xfrm>
          <a:prstGeom prst="rect">
            <a:avLst/>
          </a:prstGeom>
          <a:noFill/>
          <a:ln w="9525">
            <a:noFill/>
            <a:miter lim="800000"/>
            <a:headEnd/>
            <a:tailEnd/>
          </a:ln>
        </p:spPr>
        <p:txBody>
          <a:bodyPr lIns="92340" tIns="46169" rIns="92340" bIns="46169" anchor="b">
            <a:prstTxWarp prst="textNoShape">
              <a:avLst/>
            </a:prstTxWarp>
          </a:bodyPr>
          <a:lstStyle/>
          <a:p>
            <a:pPr algn="r" defTabSz="923686" eaLnBrk="0" hangingPunct="0"/>
            <a:fld id="{F6875EE5-7D96-4539-86DB-75E93710847D}" type="slidenum">
              <a:rPr lang="en-US" sz="1100">
                <a:solidFill>
                  <a:prstClr val="black"/>
                </a:solidFill>
                <a:latin typeface="Calibri"/>
              </a:rPr>
              <a:pPr algn="r" defTabSz="923686" eaLnBrk="0" hangingPunct="0"/>
              <a:t>20</a:t>
            </a:fld>
            <a:endParaRPr lang="en-US" sz="1100" dirty="0">
              <a:solidFill>
                <a:prstClr val="black"/>
              </a:solidFill>
              <a:latin typeface="Calibri"/>
            </a:endParaRPr>
          </a:p>
        </p:txBody>
      </p:sp>
      <p:sp>
        <p:nvSpPr>
          <p:cNvPr id="17410" name="Rectangle 2"/>
          <p:cNvSpPr>
            <a:spLocks noGrp="1" noRot="1" noChangeAspect="1" noChangeArrowheads="1" noTextEdit="1"/>
          </p:cNvSpPr>
          <p:nvPr>
            <p:ph type="sldImg"/>
          </p:nvPr>
        </p:nvSpPr>
        <p:spPr>
          <a:solidFill>
            <a:srgbClr val="FFFFFF"/>
          </a:solidFill>
          <a:ln/>
        </p:spPr>
      </p:sp>
      <p:sp>
        <p:nvSpPr>
          <p:cNvPr id="17411" name="Notes Placeholder 2"/>
          <p:cNvSpPr>
            <a:spLocks noGrp="1"/>
          </p:cNvSpPr>
          <p:nvPr>
            <p:ph type="body" sz="quarter" idx="10"/>
          </p:nvPr>
        </p:nvSpPr>
        <p:spPr>
          <a:noFill/>
          <a:ln/>
        </p:spPr>
        <p:txBody>
          <a:bodyPr/>
          <a:lstStyle/>
          <a:p>
            <a:pPr eaLnBrk="1" hangingPunct="1">
              <a:spcBef>
                <a:spcPct val="0"/>
              </a:spcBef>
            </a:pPr>
            <a:r>
              <a:rPr lang="en-US" b="0" dirty="0" smtClean="0">
                <a:latin typeface="Arial" panose="020B0604020202020204" pitchFamily="34" charset="0"/>
                <a:ea typeface="Times" pitchFamily="-60" charset="0"/>
                <a:cs typeface="Arial" panose="020B0604020202020204" pitchFamily="34" charset="0"/>
              </a:rPr>
              <a:t>[In</a:t>
            </a:r>
            <a:r>
              <a:rPr lang="en-US" b="0" baseline="0" dirty="0" smtClean="0">
                <a:latin typeface="Arial" panose="020B0604020202020204" pitchFamily="34" charset="0"/>
                <a:ea typeface="Times" pitchFamily="-60" charset="0"/>
                <a:cs typeface="Arial" panose="020B0604020202020204" pitchFamily="34" charset="0"/>
              </a:rPr>
              <a:t> addition to these benefits,] There are [also] tax benefits to joining the plan. </a:t>
            </a:r>
            <a:r>
              <a:rPr lang="en-US" b="0" i="0" baseline="0" dirty="0" smtClean="0">
                <a:latin typeface="Arial" panose="020B0604020202020204" pitchFamily="34" charset="0"/>
                <a:ea typeface="Times" pitchFamily="-60" charset="0"/>
                <a:cs typeface="Arial" panose="020B0604020202020204" pitchFamily="34" charset="0"/>
              </a:rPr>
              <a:t>T</a:t>
            </a:r>
            <a:r>
              <a:rPr lang="en-US" dirty="0" smtClean="0">
                <a:latin typeface="Arial" panose="020B0604020202020204" pitchFamily="34" charset="0"/>
                <a:ea typeface="Times" pitchFamily="-60" charset="0"/>
                <a:cs typeface="Arial" panose="020B0604020202020204" pitchFamily="34" charset="0"/>
              </a:rPr>
              <a:t>he federal government offers tax advantages to encourage people to save for retirement through their employer’s plan. </a:t>
            </a:r>
          </a:p>
          <a:p>
            <a:pPr eaLnBrk="1" hangingPunct="1">
              <a:spcBef>
                <a:spcPct val="0"/>
              </a:spcBef>
            </a:pPr>
            <a:endParaRPr lang="en-US" dirty="0" smtClean="0">
              <a:latin typeface="Arial" panose="020B0604020202020204" pitchFamily="34" charset="0"/>
              <a:ea typeface="Times" pitchFamily="-60" charset="0"/>
              <a:cs typeface="Arial" panose="020B0604020202020204" pitchFamily="34" charset="0"/>
            </a:endParaRPr>
          </a:p>
          <a:p>
            <a:pPr eaLnBrk="1" hangingPunct="1">
              <a:spcBef>
                <a:spcPct val="0"/>
              </a:spcBef>
            </a:pPr>
            <a:r>
              <a:rPr lang="en-US" dirty="0" smtClean="0">
                <a:latin typeface="Arial" panose="020B0604020202020204" pitchFamily="34" charset="0"/>
                <a:ea typeface="Times" pitchFamily="-60" charset="0"/>
                <a:cs typeface="Arial" panose="020B0604020202020204" pitchFamily="34" charset="0"/>
              </a:rPr>
              <a:t>Remember I said that your savings would be deducted from your pay automatically?</a:t>
            </a:r>
            <a:r>
              <a:rPr lang="en-US" baseline="0" dirty="0" smtClean="0">
                <a:latin typeface="Arial" panose="020B0604020202020204" pitchFamily="34" charset="0"/>
                <a:ea typeface="Times" pitchFamily="-60" charset="0"/>
                <a:cs typeface="Arial" panose="020B0604020202020204" pitchFamily="34" charset="0"/>
              </a:rPr>
              <a:t> </a:t>
            </a:r>
            <a:r>
              <a:rPr lang="en-US" strike="noStrike" dirty="0" smtClean="0">
                <a:latin typeface="Arial" panose="020B0604020202020204" pitchFamily="34" charset="0"/>
                <a:ea typeface="Times" pitchFamily="-60" charset="0"/>
                <a:cs typeface="Arial" panose="020B0604020202020204" pitchFamily="34" charset="0"/>
              </a:rPr>
              <a:t>T</a:t>
            </a:r>
            <a:r>
              <a:rPr lang="en-US" dirty="0" smtClean="0">
                <a:latin typeface="Arial" panose="020B0604020202020204" pitchFamily="34" charset="0"/>
                <a:ea typeface="Times" pitchFamily="-60" charset="0"/>
                <a:cs typeface="Arial" panose="020B0604020202020204" pitchFamily="34" charset="0"/>
              </a:rPr>
              <a:t>hose savings usually go from payroll to your plan account </a:t>
            </a:r>
            <a:r>
              <a:rPr lang="en-US" i="1" dirty="0" smtClean="0">
                <a:latin typeface="Arial" panose="020B0604020202020204" pitchFamily="34" charset="0"/>
                <a:ea typeface="Times" pitchFamily="-60" charset="0"/>
                <a:cs typeface="Arial" panose="020B0604020202020204" pitchFamily="34" charset="0"/>
              </a:rPr>
              <a:t>before </a:t>
            </a:r>
            <a:r>
              <a:rPr lang="en-US" dirty="0" smtClean="0">
                <a:latin typeface="Arial" panose="020B0604020202020204" pitchFamily="34" charset="0"/>
                <a:ea typeface="Times" pitchFamily="-60" charset="0"/>
                <a:cs typeface="Arial" panose="020B0604020202020204" pitchFamily="34" charset="0"/>
              </a:rPr>
              <a:t>taxes are calculated. That means you’ll be taxed on a lower amount of income. For example, say you earn $35,000 a year, and put aside 5 percent of that in your plan. Take away that 5 percent—$1,750 in this case---and you’ll be taxed as if you earn just $33,250. So depending on your financial situation, that could save you in taxes right up front.</a:t>
            </a:r>
          </a:p>
          <a:p>
            <a:pPr eaLnBrk="1" hangingPunct="1">
              <a:spcBef>
                <a:spcPct val="0"/>
              </a:spcBef>
            </a:pPr>
            <a:endParaRPr lang="en-US" dirty="0" smtClean="0">
              <a:latin typeface="Arial" panose="020B0604020202020204" pitchFamily="34" charset="0"/>
              <a:ea typeface="Times" pitchFamily="-60" charset="0"/>
              <a:cs typeface="Arial" panose="020B0604020202020204" pitchFamily="34" charset="0"/>
            </a:endParaRPr>
          </a:p>
          <a:p>
            <a:r>
              <a:rPr lang="en-US" i="0" baseline="0" dirty="0" smtClean="0">
                <a:latin typeface="Arial" panose="020B0604020202020204" pitchFamily="34" charset="0"/>
                <a:cs typeface="Arial" panose="020B0604020202020204" pitchFamily="34" charset="0"/>
              </a:rPr>
              <a:t>I also want to note that this advantage continues as long as your savings stay in the plan. </a:t>
            </a:r>
          </a:p>
          <a:p>
            <a:endParaRPr lang="en-US" i="0" baseline="0" dirty="0" smtClean="0">
              <a:latin typeface="Arial" panose="020B0604020202020204" pitchFamily="34" charset="0"/>
              <a:cs typeface="Arial" panose="020B0604020202020204" pitchFamily="34" charset="0"/>
            </a:endParaRPr>
          </a:p>
          <a:p>
            <a:r>
              <a:rPr lang="en-US" i="0" baseline="0" dirty="0" smtClean="0">
                <a:latin typeface="Arial" panose="020B0604020202020204" pitchFamily="34" charset="0"/>
                <a:cs typeface="Arial" panose="020B0604020202020204" pitchFamily="34" charset="0"/>
              </a:rPr>
              <a:t>As they say in commercials: But wait—there’s more!</a:t>
            </a:r>
            <a:r>
              <a:rPr lang="en-US" b="1" i="0" baseline="0" dirty="0" smtClean="0">
                <a:latin typeface="Arial" panose="020B0604020202020204" pitchFamily="34" charset="0"/>
                <a:cs typeface="Arial" panose="020B0604020202020204" pitchFamily="34" charset="0"/>
              </a:rPr>
              <a:t> </a:t>
            </a:r>
            <a:r>
              <a:rPr lang="en-US" i="0" strike="noStrike" baseline="0" dirty="0" smtClean="0">
                <a:latin typeface="Arial" panose="020B0604020202020204" pitchFamily="34" charset="0"/>
                <a:cs typeface="Arial" panose="020B0604020202020204" pitchFamily="34" charset="0"/>
              </a:rPr>
              <a:t>How many of you have ever received a 1099 form for interest on savings accounts? That interest has to be reported to the IRS and is taxed as regular income each year. </a:t>
            </a:r>
            <a:r>
              <a:rPr lang="en-US" i="0" baseline="0" dirty="0" smtClean="0">
                <a:latin typeface="Arial" panose="020B0604020202020204" pitchFamily="34" charset="0"/>
                <a:cs typeface="Arial" panose="020B0604020202020204" pitchFamily="34" charset="0"/>
              </a:rPr>
              <a:t>But within your retirement plan, your earnings avoid taxes until you withdraw them </a:t>
            </a:r>
            <a:r>
              <a:rPr lang="en-US" b="1" i="0" baseline="0" dirty="0" smtClean="0">
                <a:latin typeface="Arial" panose="020B0604020202020204" pitchFamily="34" charset="0"/>
                <a:cs typeface="Arial" panose="020B0604020202020204" pitchFamily="34" charset="0"/>
              </a:rPr>
              <a:t>at retirement</a:t>
            </a:r>
            <a:r>
              <a:rPr lang="en-US" i="0" baseline="0" dirty="0" smtClean="0">
                <a:latin typeface="Arial" panose="020B0604020202020204" pitchFamily="34" charset="0"/>
                <a:cs typeface="Arial" panose="020B0604020202020204" pitchFamily="34" charset="0"/>
              </a:rPr>
              <a:t>-- so more money keeps working for you year after year. This is known as tax-deferred compounding—your earnings get earnings of their own, all untouched by Uncle Sam. </a:t>
            </a:r>
          </a:p>
        </p:txBody>
      </p:sp>
    </p:spTree>
    <p:extLst>
      <p:ext uri="{BB962C8B-B14F-4D97-AF65-F5344CB8AC3E}">
        <p14:creationId xmlns:p14="http://schemas.microsoft.com/office/powerpoint/2010/main" val="2257850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smtClean="0"/>
              <a:t>USE IF PLAN HAS ROTH OPTION</a:t>
            </a:r>
          </a:p>
          <a:p>
            <a:endParaRPr lang="en-US" i="0" baseline="0" dirty="0" smtClean="0"/>
          </a:p>
          <a:p>
            <a:r>
              <a:rPr lang="en-US" i="0" baseline="0" dirty="0" smtClean="0"/>
              <a:t>Your plan also gives you some flexibility as to when to take advantage of these tax benefits. </a:t>
            </a:r>
          </a:p>
          <a:p>
            <a:endParaRPr lang="en-US" i="0" dirty="0" smtClean="0"/>
          </a:p>
          <a:p>
            <a:r>
              <a:rPr lang="en-US" b="0" i="0" baseline="0" dirty="0" smtClean="0"/>
              <a:t>Your plan includes something called a Roth option. With a Roth Plan, you can choose to make some or all of your contributions into the Roth account. Taxes on Roth Contributions are paid in the current year. People tend to make Roth contributions if they think they’ll be in a higher tax bracket when they’re older (and would have to pay more taxes). If you choose Roth and pay the taxes on your contributions now, you’re done; when you’re ready to retire and start withdrawing your retirement savings – you’ll get it tax free! I’m happy to explain the Roth option in more detail to anyone interested.</a:t>
            </a:r>
          </a:p>
          <a:p>
            <a:endParaRPr lang="en-US" b="1" i="0" baseline="0" dirty="0" smtClean="0"/>
          </a:p>
          <a:p>
            <a:r>
              <a:rPr lang="en-US" b="0" i="0" baseline="0" dirty="0" smtClean="0"/>
              <a:t>In the traditional plan, your contributions go into the plan tax-deferred, but then when you’re ready to withdraw the money at retirement, you’ll have to pay taxes.  </a:t>
            </a:r>
          </a:p>
          <a:p>
            <a:endParaRPr lang="en-US" b="1" i="0" baseline="0" dirty="0" smtClean="0"/>
          </a:p>
        </p:txBody>
      </p:sp>
      <p:sp>
        <p:nvSpPr>
          <p:cNvPr id="4" name="Slide Number Placeholder 3"/>
          <p:cNvSpPr>
            <a:spLocks noGrp="1"/>
          </p:cNvSpPr>
          <p:nvPr>
            <p:ph type="sldNum" sz="quarter" idx="10"/>
          </p:nvPr>
        </p:nvSpPr>
        <p:spPr/>
        <p:txBody>
          <a:bodyPr/>
          <a:lstStyle/>
          <a:p>
            <a:fld id="{7CFF8E56-15DF-47AB-A9E3-F44ADACDA18A}" type="slidenum">
              <a:rPr lang="en-US" smtClean="0"/>
              <a:pPr/>
              <a:t>21</a:t>
            </a:fld>
            <a:endParaRPr lang="en-US" dirty="0"/>
          </a:p>
        </p:txBody>
      </p:sp>
    </p:spTree>
    <p:extLst>
      <p:ext uri="{BB962C8B-B14F-4D97-AF65-F5344CB8AC3E}">
        <p14:creationId xmlns:p14="http://schemas.microsoft.com/office/powerpoint/2010/main" val="2774043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22">
              <a:defRPr/>
            </a:pPr>
            <a:r>
              <a:rPr lang="en-US" b="0" i="0" baseline="0" dirty="0" smtClean="0"/>
              <a:t>Now let’s talk investments – prior to moving to Transamerica, your money was either invested in a default investment strategy, or you were able to pick and choose your investments. What investment choices will you have now with Transamerica?  </a:t>
            </a:r>
            <a:r>
              <a:rPr lang="en-US" b="1" i="1" baseline="0" dirty="0" smtClean="0"/>
              <a:t>[RPC: reiterate if funds were mapped, or if they’ll have to select entirely new funds]</a:t>
            </a:r>
            <a:endParaRPr lang="en-US" b="0" i="0" baseline="0" dirty="0" smtClean="0"/>
          </a:p>
        </p:txBody>
      </p:sp>
      <p:sp>
        <p:nvSpPr>
          <p:cNvPr id="4" name="Slide Number Placeholder 3"/>
          <p:cNvSpPr>
            <a:spLocks noGrp="1"/>
          </p:cNvSpPr>
          <p:nvPr>
            <p:ph type="sldNum" sz="quarter" idx="10"/>
          </p:nvPr>
        </p:nvSpPr>
        <p:spPr/>
        <p:txBody>
          <a:bodyPr/>
          <a:lstStyle/>
          <a:p>
            <a:fld id="{7CFF8E56-15DF-47AB-A9E3-F44ADACDA18A}" type="slidenum">
              <a:rPr lang="en-US" smtClean="0"/>
              <a:t>22</a:t>
            </a:fld>
            <a:endParaRPr lang="en-US" dirty="0"/>
          </a:p>
        </p:txBody>
      </p:sp>
    </p:spTree>
    <p:extLst>
      <p:ext uri="{BB962C8B-B14F-4D97-AF65-F5344CB8AC3E}">
        <p14:creationId xmlns:p14="http://schemas.microsoft.com/office/powerpoint/2010/main" val="1915361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22">
              <a:defRPr/>
            </a:pPr>
            <a:r>
              <a:rPr lang="en-US" sz="800" b="1" i="1" dirty="0" smtClean="0"/>
              <a:t>RPC:</a:t>
            </a:r>
            <a:r>
              <a:rPr lang="en-US" sz="800" b="1" i="1" baseline="0" dirty="0" smtClean="0"/>
              <a:t> remove bullets and script notes that do not apply to this plan. </a:t>
            </a:r>
            <a:r>
              <a:rPr lang="en-US" sz="800" b="1" i="1" u="sng" baseline="0" dirty="0" smtClean="0"/>
              <a:t>Add in disclosures </a:t>
            </a:r>
            <a:r>
              <a:rPr lang="en-US" sz="800" b="1" i="1" baseline="0" dirty="0" smtClean="0"/>
              <a:t>found on slide 26. </a:t>
            </a:r>
          </a:p>
          <a:p>
            <a:pPr defTabSz="923722">
              <a:defRPr/>
            </a:pPr>
            <a:endParaRPr lang="en-US" sz="800" b="1" dirty="0"/>
          </a:p>
          <a:p>
            <a:r>
              <a:rPr lang="en-US" sz="800" dirty="0" smtClean="0"/>
              <a:t>No </a:t>
            </a:r>
            <a:r>
              <a:rPr lang="en-US" sz="800" dirty="0"/>
              <a:t>matter what kind of investor you </a:t>
            </a:r>
            <a:r>
              <a:rPr lang="en-US" sz="800" dirty="0" smtClean="0"/>
              <a:t>are</a:t>
            </a:r>
            <a:r>
              <a:rPr lang="en-US" sz="800" baseline="0" dirty="0" smtClean="0"/>
              <a:t> – or want to be! – </a:t>
            </a:r>
            <a:r>
              <a:rPr lang="en-US" sz="800" dirty="0" smtClean="0"/>
              <a:t>we </a:t>
            </a:r>
            <a:r>
              <a:rPr lang="en-US" sz="800" dirty="0"/>
              <a:t>have an answer for </a:t>
            </a:r>
            <a:r>
              <a:rPr lang="en-US" sz="800" dirty="0" smtClean="0"/>
              <a:t>you.</a:t>
            </a:r>
            <a:r>
              <a:rPr lang="en-US" sz="800" baseline="0" dirty="0" smtClean="0"/>
              <a:t> </a:t>
            </a:r>
            <a:r>
              <a:rPr lang="en-US" sz="800" dirty="0" smtClean="0"/>
              <a:t>It </a:t>
            </a:r>
            <a:r>
              <a:rPr lang="en-US" sz="800" dirty="0"/>
              <a:t>starts with the type of approach you want to take–you can choose a professionally managed, one-step solution…or do it yourself.</a:t>
            </a:r>
          </a:p>
          <a:p>
            <a:pPr defTabSz="905073">
              <a:defRPr/>
            </a:pPr>
            <a:r>
              <a:rPr lang="en-US" sz="800" dirty="0" smtClean="0"/>
              <a:t>Let's start with the professionally managed, one-step choices</a:t>
            </a:r>
            <a:r>
              <a:rPr lang="en-US" sz="800" baseline="0" dirty="0" smtClean="0"/>
              <a:t> you have</a:t>
            </a:r>
            <a:r>
              <a:rPr lang="en-US" sz="800" dirty="0" smtClean="0"/>
              <a:t>. </a:t>
            </a:r>
          </a:p>
          <a:p>
            <a:pPr defTabSz="905073">
              <a:defRPr/>
            </a:pPr>
            <a:endParaRPr lang="en-US" sz="800" b="1" dirty="0" smtClean="0">
              <a:ea typeface="ＭＳ Ｐゴシック" charset="-128"/>
            </a:endParaRPr>
          </a:p>
          <a:p>
            <a:pPr defTabSz="905073">
              <a:defRPr/>
            </a:pPr>
            <a:r>
              <a:rPr lang="en-US" sz="800" b="1" i="1" kern="1200" dirty="0" smtClean="0">
                <a:solidFill>
                  <a:schemeClr val="tx1"/>
                </a:solidFill>
                <a:latin typeface="Arial" panose="020B0604020202020204" pitchFamily="34" charset="0"/>
                <a:ea typeface="+mn-ea"/>
                <a:cs typeface="Arial" panose="020B0604020202020204" pitchFamily="34" charset="0"/>
              </a:rPr>
              <a:t>PortfolioXpress</a:t>
            </a:r>
            <a:r>
              <a:rPr lang="en-US" sz="800" b="1" i="0" kern="1200" baseline="30000" dirty="0" smtClean="0">
                <a:solidFill>
                  <a:schemeClr val="tx1"/>
                </a:solidFill>
                <a:latin typeface="Arial" panose="020B0604020202020204" pitchFamily="34" charset="0"/>
                <a:ea typeface="+mn-ea"/>
                <a:cs typeface="Arial" panose="020B0604020202020204" pitchFamily="34" charset="0"/>
              </a:rPr>
              <a:t>®</a:t>
            </a:r>
            <a:r>
              <a:rPr lang="en-US" sz="800" b="1" i="0" kern="1200" baseline="0" dirty="0" smtClean="0">
                <a:solidFill>
                  <a:schemeClr val="tx1"/>
                </a:solidFill>
                <a:latin typeface="Arial" panose="020B0604020202020204" pitchFamily="34" charset="0"/>
                <a:ea typeface="+mn-ea"/>
                <a:cs typeface="Arial" panose="020B0604020202020204" pitchFamily="34" charset="0"/>
              </a:rPr>
              <a:t>:</a:t>
            </a:r>
            <a:r>
              <a:rPr lang="en-US" sz="800" dirty="0" smtClean="0">
                <a:ea typeface="ＭＳ Ｐゴシック" charset="-128"/>
              </a:rPr>
              <a:t>Uses the funds available in your plan to provide a diversified investment mix based on the year you expect to retire [and the level of risk you’re most comfortable with].  It shows you an investment allocation for today and a schedule of changes, or glide path, for tomorrow . If you agree, the service automatically rebalances your current holdings and new contributions to reflect your target mix, rebalances your portfolio each quarter to maintain your mix, and gradually adjusts your mix to become more conservative as you approach retirement.</a:t>
            </a:r>
            <a:r>
              <a:rPr lang="en-US" sz="800" baseline="0" dirty="0" smtClean="0">
                <a:ea typeface="ＭＳ Ｐゴシック" charset="-128"/>
              </a:rPr>
              <a:t> P</a:t>
            </a:r>
            <a:r>
              <a:rPr lang="en-US" sz="800" dirty="0" smtClean="0"/>
              <a:t>lease read the next slide for some important information about </a:t>
            </a:r>
            <a:r>
              <a:rPr lang="en-US" sz="800" i="1" dirty="0" smtClean="0"/>
              <a:t>PortfolioXpress</a:t>
            </a:r>
            <a:r>
              <a:rPr lang="en-US" sz="800" baseline="30000" dirty="0" smtClean="0">
                <a:ea typeface="ＭＳ Ｐゴシック" charset="-128"/>
              </a:rPr>
              <a:t>®</a:t>
            </a:r>
            <a:r>
              <a:rPr lang="en-US" sz="800" dirty="0" smtClean="0"/>
              <a:t>.</a:t>
            </a:r>
          </a:p>
          <a:p>
            <a:endParaRPr lang="en-US" sz="800" dirty="0" smtClean="0"/>
          </a:p>
          <a:p>
            <a:pPr defTabSz="905073">
              <a:defRPr/>
            </a:pPr>
            <a:r>
              <a:rPr lang="en-US" sz="800" b="1" i="1" baseline="0" dirty="0" smtClean="0"/>
              <a:t>SecurePath for Life</a:t>
            </a:r>
            <a:r>
              <a:rPr lang="en-US" sz="800" b="1" kern="1200" baseline="30000" dirty="0" smtClean="0">
                <a:solidFill>
                  <a:schemeClr val="tx1"/>
                </a:solidFill>
                <a:latin typeface="Arial" panose="020B0604020202020204" pitchFamily="34" charset="0"/>
                <a:ea typeface="+mn-ea"/>
                <a:cs typeface="Arial" panose="020B0604020202020204" pitchFamily="34" charset="0"/>
              </a:rPr>
              <a:t>®</a:t>
            </a:r>
            <a:r>
              <a:rPr lang="en-US" sz="800" b="1" baseline="0" dirty="0" smtClean="0"/>
              <a:t>: </a:t>
            </a:r>
            <a:r>
              <a:rPr lang="en-US" sz="800" baseline="0" dirty="0" smtClean="0"/>
              <a:t>And if you’re at least age 50 or will be this year, there’s also an option called </a:t>
            </a:r>
            <a:r>
              <a:rPr lang="en-US" sz="800" i="1" baseline="0" dirty="0" smtClean="0"/>
              <a:t>SecurePath</a:t>
            </a:r>
            <a:r>
              <a:rPr lang="en-US" sz="800" b="1" kern="1200" baseline="30000" dirty="0" smtClean="0">
                <a:solidFill>
                  <a:schemeClr val="tx1"/>
                </a:solidFill>
                <a:latin typeface="Arial" panose="020B0604020202020204" pitchFamily="34" charset="0"/>
                <a:ea typeface="+mn-ea"/>
                <a:cs typeface="Arial" panose="020B0604020202020204" pitchFamily="34" charset="0"/>
              </a:rPr>
              <a:t>® </a:t>
            </a:r>
            <a:r>
              <a:rPr lang="en-US" sz="800" baseline="0" dirty="0" smtClean="0"/>
              <a:t> for </a:t>
            </a:r>
            <a:r>
              <a:rPr lang="en-US" sz="800" b="0" i="0" u="none" baseline="0" dirty="0" smtClean="0"/>
              <a:t>Life. This diversified investment h</a:t>
            </a:r>
            <a:r>
              <a:rPr lang="en-US" sz="800" b="0" i="0" u="none" dirty="0" smtClean="0"/>
              <a:t>as optional features that can provide protection of income, </a:t>
            </a:r>
            <a:r>
              <a:rPr lang="en-US" sz="800" b="0" i="0" u="none" baseline="0" dirty="0" smtClean="0"/>
              <a:t>take advantage of market gains and, most important, provide guaranteed income for life. You can find out the details on your plan website, but please read the information on the next slide as well</a:t>
            </a:r>
            <a:r>
              <a:rPr lang="en-US" sz="800" baseline="0" dirty="0" smtClean="0"/>
              <a:t>.</a:t>
            </a:r>
          </a:p>
          <a:p>
            <a:endParaRPr lang="en-US" sz="800" b="1" dirty="0" smtClean="0"/>
          </a:p>
          <a:p>
            <a:r>
              <a:rPr lang="en-US" sz="800" b="1" dirty="0" smtClean="0"/>
              <a:t>Custom </a:t>
            </a:r>
            <a:r>
              <a:rPr lang="en-US" sz="800" b="1" dirty="0"/>
              <a:t>model </a:t>
            </a:r>
            <a:r>
              <a:rPr lang="en-US" sz="800" b="1" dirty="0" smtClean="0"/>
              <a:t>portfolios: </a:t>
            </a:r>
            <a:r>
              <a:rPr lang="en-US" sz="800" dirty="0" smtClean="0"/>
              <a:t>Your </a:t>
            </a:r>
            <a:r>
              <a:rPr lang="en-US" sz="800" dirty="0"/>
              <a:t>plan sponsor </a:t>
            </a:r>
            <a:r>
              <a:rPr lang="en-US" sz="800" dirty="0" smtClean="0"/>
              <a:t>[and </a:t>
            </a:r>
            <a:r>
              <a:rPr lang="en-US" sz="800" dirty="0"/>
              <a:t>the plan’s </a:t>
            </a:r>
            <a:r>
              <a:rPr lang="en-US" sz="800" dirty="0" smtClean="0"/>
              <a:t>advisor] has/have </a:t>
            </a:r>
            <a:r>
              <a:rPr lang="en-US" sz="800" dirty="0"/>
              <a:t>created a series of custom portfolios that make it easy to diversify among the mutual funds in your plan. Here’s how it works: You choose your risk tolerance or a certain risk-versus-reward target. The service establishes a portfolio, or investment mix, based on that choice. Then it rebalances your account to match the portfolio you chose, and automatically rebalances it over time to maintain your target mix. Now, you should consider your whole financial picture when you use this service for your retirement account.  So first review the details on your plan website to make sure it’s the right choice for you</a:t>
            </a:r>
            <a:r>
              <a:rPr lang="en-US" sz="800" dirty="0" smtClean="0"/>
              <a:t>.</a:t>
            </a:r>
          </a:p>
          <a:p>
            <a:endParaRPr lang="en-US" sz="800" b="1" dirty="0" smtClean="0"/>
          </a:p>
          <a:p>
            <a:pPr defTabSz="905073">
              <a:defRPr/>
            </a:pPr>
            <a:r>
              <a:rPr lang="en-US" sz="800" b="1" dirty="0" smtClean="0"/>
              <a:t>Transamerica Managed Account:</a:t>
            </a:r>
            <a:r>
              <a:rPr lang="en-US" sz="800" b="1" baseline="0" dirty="0" smtClean="0"/>
              <a:t> </a:t>
            </a:r>
            <a:r>
              <a:rPr lang="en-US" sz="800" dirty="0" smtClean="0">
                <a:ea typeface="Times" pitchFamily="-60" charset="0"/>
              </a:rPr>
              <a:t>This service may be right for you if you have more retirement savings outside the plan. Using the funds in your plan, the Managed Account </a:t>
            </a:r>
            <a:r>
              <a:rPr lang="en-US" sz="800" dirty="0" smtClean="0">
                <a:ea typeface="ＭＳ Ｐゴシック" pitchFamily="-60" charset="-128"/>
              </a:rPr>
              <a:t>allocates your plan assets based on your goals, what you’ve saved inside and outside your account, and your time horizon … all while using money management services from Ibbotson Associates, one of the nation’s leading independent allocation specialists. </a:t>
            </a:r>
          </a:p>
          <a:p>
            <a:endParaRPr lang="en-US" sz="800" dirty="0" smtClean="0"/>
          </a:p>
          <a:p>
            <a:pPr defTabSz="905073">
              <a:defRPr/>
            </a:pPr>
            <a:r>
              <a:rPr lang="en-US" sz="800" b="1" dirty="0" smtClean="0"/>
              <a:t>Target Date</a:t>
            </a:r>
            <a:r>
              <a:rPr lang="en-US" sz="800" b="1" baseline="0" dirty="0" smtClean="0"/>
              <a:t> Funds: </a:t>
            </a:r>
            <a:r>
              <a:rPr lang="en-US" sz="800" b="0" baseline="0" dirty="0" smtClean="0"/>
              <a:t>Your plan includes a family of target date funds, each one designed with a target retirement year as its “end goal”. </a:t>
            </a:r>
            <a:r>
              <a:rPr lang="en-US" sz="800" baseline="0" dirty="0" smtClean="0"/>
              <a:t>The mix of stocks and bonds in each fund grow more conservative as the target year approaches, so you simply choose the fund whose target is closest to the year you expect to retire. </a:t>
            </a:r>
          </a:p>
          <a:p>
            <a:pPr defTabSz="905073">
              <a:defRPr/>
            </a:pPr>
            <a:endParaRPr lang="en-US" sz="800" baseline="0" dirty="0" smtClean="0"/>
          </a:p>
          <a:p>
            <a:pPr defTabSz="923722">
              <a:defRPr/>
            </a:pPr>
            <a:r>
              <a:rPr lang="en-US" sz="800" b="1" baseline="0" dirty="0" smtClean="0"/>
              <a:t>Asset Allocation Funds: </a:t>
            </a:r>
            <a:r>
              <a:rPr lang="en-US" sz="800" b="0" baseline="0" dirty="0" smtClean="0"/>
              <a:t>Y</a:t>
            </a:r>
            <a:r>
              <a:rPr lang="en-US" sz="800" baseline="0" dirty="0" smtClean="0"/>
              <a:t>our individual options also include asset-allocation, or balanced, funds. These hold a mix of stocks and bonds based on risk, and they maintain that same mix over time. So if you choose one, you may want to revisit it down the road as your situation changes.</a:t>
            </a:r>
          </a:p>
          <a:p>
            <a:pPr defTabSz="905073">
              <a:defRPr/>
            </a:pPr>
            <a:endParaRPr lang="en-US" sz="800" b="1" baseline="0" dirty="0" smtClean="0"/>
          </a:p>
          <a:p>
            <a:pPr defTabSz="905073">
              <a:defRPr/>
            </a:pPr>
            <a:endParaRPr lang="en-US" sz="800" b="1" dirty="0" smtClean="0"/>
          </a:p>
          <a:p>
            <a:endParaRPr lang="en-US" sz="800" dirty="0"/>
          </a:p>
        </p:txBody>
      </p:sp>
      <p:sp>
        <p:nvSpPr>
          <p:cNvPr id="4" name="Slide Number Placeholder 3"/>
          <p:cNvSpPr>
            <a:spLocks noGrp="1"/>
          </p:cNvSpPr>
          <p:nvPr>
            <p:ph type="sldNum" sz="quarter" idx="10"/>
          </p:nvPr>
        </p:nvSpPr>
        <p:spPr/>
        <p:txBody>
          <a:bodyPr/>
          <a:lstStyle/>
          <a:p>
            <a:fld id="{7CFF8E56-15DF-47AB-A9E3-F44ADACDA18A}" type="slidenum">
              <a:rPr lang="en-US" smtClean="0"/>
              <a:pPr/>
              <a:t>23</a:t>
            </a:fld>
            <a:endParaRPr lang="en-US" dirty="0"/>
          </a:p>
        </p:txBody>
      </p:sp>
    </p:spTree>
    <p:extLst>
      <p:ext uri="{BB962C8B-B14F-4D97-AF65-F5344CB8AC3E}">
        <p14:creationId xmlns:p14="http://schemas.microsoft.com/office/powerpoint/2010/main" val="1915361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22">
              <a:lnSpc>
                <a:spcPct val="95000"/>
              </a:lnSpc>
              <a:defRPr/>
            </a:pPr>
            <a:r>
              <a:rPr lang="en-US" i="1" dirty="0">
                <a:ea typeface="ＭＳ Ｐゴシック" charset="-128"/>
              </a:rPr>
              <a:t>[Use if PX is offered]</a:t>
            </a:r>
          </a:p>
          <a:p>
            <a:pPr>
              <a:lnSpc>
                <a:spcPct val="95000"/>
              </a:lnSpc>
            </a:pPr>
            <a:endParaRPr lang="en-US" sz="1200" dirty="0">
              <a:latin typeface="Times" pitchFamily="18" charset="0"/>
              <a:ea typeface="ＭＳ Ｐゴシック" charset="-128"/>
              <a:cs typeface="Times" pitchFamily="18" charset="0"/>
            </a:endParaRPr>
          </a:p>
        </p:txBody>
      </p:sp>
      <p:sp>
        <p:nvSpPr>
          <p:cNvPr id="4" name="Slide Number Placeholder 3"/>
          <p:cNvSpPr>
            <a:spLocks noGrp="1"/>
          </p:cNvSpPr>
          <p:nvPr>
            <p:ph type="sldNum" sz="quarter" idx="10"/>
          </p:nvPr>
        </p:nvSpPr>
        <p:spPr/>
        <p:txBody>
          <a:bodyPr/>
          <a:lstStyle/>
          <a:p>
            <a:fld id="{7CFF8E56-15DF-47AB-A9E3-F44ADACDA18A}" type="slidenum">
              <a:rPr lang="en-US" smtClean="0"/>
              <a:pPr/>
              <a:t>24</a:t>
            </a:fld>
            <a:endParaRPr lang="en-US" dirty="0"/>
          </a:p>
        </p:txBody>
      </p:sp>
    </p:spTree>
    <p:extLst>
      <p:ext uri="{BB962C8B-B14F-4D97-AF65-F5344CB8AC3E}">
        <p14:creationId xmlns:p14="http://schemas.microsoft.com/office/powerpoint/2010/main" val="37677243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22">
              <a:lnSpc>
                <a:spcPct val="95000"/>
              </a:lnSpc>
              <a:defRPr/>
            </a:pPr>
            <a:r>
              <a:rPr lang="en-US" i="1" dirty="0">
                <a:ea typeface="ＭＳ Ｐゴシック" charset="-128"/>
              </a:rPr>
              <a:t>[Use if  SPL is offered]</a:t>
            </a:r>
          </a:p>
          <a:p>
            <a:pPr defTabSz="923722">
              <a:lnSpc>
                <a:spcPct val="95000"/>
              </a:lnSpc>
              <a:defRPr/>
            </a:pPr>
            <a:endParaRPr lang="en-US" i="1" dirty="0">
              <a:ea typeface="ＭＳ Ｐゴシック" charset="-128"/>
            </a:endParaRPr>
          </a:p>
          <a:p>
            <a:pPr defTabSz="923722">
              <a:lnSpc>
                <a:spcPct val="95000"/>
              </a:lnSpc>
              <a:defRPr/>
            </a:pPr>
            <a:endParaRPr lang="en-US" dirty="0">
              <a:ea typeface="ＭＳ Ｐゴシック" charset="-128"/>
            </a:endParaRPr>
          </a:p>
        </p:txBody>
      </p:sp>
      <p:sp>
        <p:nvSpPr>
          <p:cNvPr id="4" name="Slide Number Placeholder 3"/>
          <p:cNvSpPr>
            <a:spLocks noGrp="1"/>
          </p:cNvSpPr>
          <p:nvPr>
            <p:ph type="sldNum" sz="quarter" idx="10"/>
          </p:nvPr>
        </p:nvSpPr>
        <p:spPr/>
        <p:txBody>
          <a:bodyPr/>
          <a:lstStyle/>
          <a:p>
            <a:fld id="{7CFF8E56-15DF-47AB-A9E3-F44ADACDA18A}" type="slidenum">
              <a:rPr lang="en-US" smtClean="0"/>
              <a:pPr/>
              <a:t>25</a:t>
            </a:fld>
            <a:endParaRPr lang="en-US" dirty="0"/>
          </a:p>
        </p:txBody>
      </p:sp>
    </p:spTree>
    <p:extLst>
      <p:ext uri="{BB962C8B-B14F-4D97-AF65-F5344CB8AC3E}">
        <p14:creationId xmlns:p14="http://schemas.microsoft.com/office/powerpoint/2010/main" val="3767724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22">
              <a:lnSpc>
                <a:spcPct val="95000"/>
              </a:lnSpc>
              <a:defRPr/>
            </a:pPr>
            <a:r>
              <a:rPr lang="en-US" i="1" dirty="0" smtClean="0">
                <a:ea typeface="ＭＳ Ｐゴシック" charset="-128"/>
              </a:rPr>
              <a:t>[Insert these disclosures</a:t>
            </a:r>
            <a:r>
              <a:rPr lang="en-US" i="1" baseline="0" dirty="0" smtClean="0">
                <a:ea typeface="ＭＳ Ｐゴシック" charset="-128"/>
              </a:rPr>
              <a:t> into slide 23 as needed.]</a:t>
            </a:r>
            <a:endParaRPr lang="en-US" i="1" dirty="0">
              <a:ea typeface="ＭＳ Ｐゴシック" charset="-128"/>
            </a:endParaRPr>
          </a:p>
          <a:p>
            <a:pPr>
              <a:lnSpc>
                <a:spcPct val="95000"/>
              </a:lnSpc>
            </a:pPr>
            <a:endParaRPr lang="en-US" sz="1200" dirty="0">
              <a:latin typeface="Times" pitchFamily="18" charset="0"/>
              <a:ea typeface="ＭＳ Ｐゴシック" charset="-128"/>
              <a:cs typeface="Times" pitchFamily="18" charset="0"/>
            </a:endParaRPr>
          </a:p>
        </p:txBody>
      </p:sp>
      <p:sp>
        <p:nvSpPr>
          <p:cNvPr id="4" name="Slide Number Placeholder 3"/>
          <p:cNvSpPr>
            <a:spLocks noGrp="1"/>
          </p:cNvSpPr>
          <p:nvPr>
            <p:ph type="sldNum" sz="quarter" idx="10"/>
          </p:nvPr>
        </p:nvSpPr>
        <p:spPr/>
        <p:txBody>
          <a:bodyPr/>
          <a:lstStyle/>
          <a:p>
            <a:fld id="{7CFF8E56-15DF-47AB-A9E3-F44ADACDA18A}" type="slidenum">
              <a:rPr lang="en-US" smtClean="0"/>
              <a:pPr/>
              <a:t>26</a:t>
            </a:fld>
            <a:endParaRPr lang="en-US" dirty="0"/>
          </a:p>
        </p:txBody>
      </p:sp>
    </p:spTree>
    <p:extLst>
      <p:ext uri="{BB962C8B-B14F-4D97-AF65-F5344CB8AC3E}">
        <p14:creationId xmlns:p14="http://schemas.microsoft.com/office/powerpoint/2010/main" val="37677243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22">
              <a:defRPr/>
            </a:pPr>
            <a:r>
              <a:rPr lang="en-US" b="1" i="1" dirty="0" smtClean="0"/>
              <a:t>RPC:</a:t>
            </a:r>
            <a:r>
              <a:rPr lang="en-US" b="1" i="1" baseline="0" dirty="0" smtClean="0"/>
              <a:t> remove bullets and script notes that do not apply to this plan. </a:t>
            </a:r>
            <a:endParaRPr lang="en-US" b="1" baseline="0" dirty="0" smtClean="0"/>
          </a:p>
          <a:p>
            <a:pPr defTabSz="923722">
              <a:defRPr/>
            </a:pPr>
            <a:endParaRPr lang="en-US" baseline="0" dirty="0" smtClean="0"/>
          </a:p>
          <a:p>
            <a:pPr defTabSz="923722">
              <a:defRPr/>
            </a:pPr>
            <a:r>
              <a:rPr lang="en-US" dirty="0"/>
              <a:t>On the other hand, </a:t>
            </a:r>
            <a:r>
              <a:rPr lang="en-US" baseline="0" dirty="0" smtClean="0"/>
              <a:t>if you’re experienced, know how you want to build your portfolio, or just prefer a hands-on approach, you can choose among a range of investment choices options screened by your employer. You’ll probably want to diversify your investments based on your time horizon and risk tolerance. If you do, you should rebalance your portfolio periodically to make sure your investment mix continues to match your situation. Our free auto-rebalance service makes that easy to do too.</a:t>
            </a:r>
          </a:p>
          <a:p>
            <a:pPr defTabSz="923722">
              <a:defRPr/>
            </a:pPr>
            <a:endParaRPr lang="en-US" b="0" i="0" baseline="0" dirty="0" smtClean="0"/>
          </a:p>
          <a:p>
            <a:pPr defTabSz="923722">
              <a:defRPr/>
            </a:pPr>
            <a:r>
              <a:rPr lang="en-US" baseline="0" dirty="0" smtClean="0"/>
              <a:t>What’s more, you’re not even limited to the funds in your plan. You can also invest through a Schwab Personal Choice </a:t>
            </a:r>
            <a:r>
              <a:rPr lang="en-US" sz="800" kern="1200" dirty="0" smtClean="0">
                <a:solidFill>
                  <a:schemeClr val="tx1"/>
                </a:solidFill>
                <a:latin typeface="Arial" panose="020B0604020202020204" pitchFamily="34" charset="0"/>
                <a:ea typeface="+mn-ea"/>
                <a:cs typeface="Arial" panose="020B0604020202020204" pitchFamily="34" charset="0"/>
              </a:rPr>
              <a:t>Retirement Account</a:t>
            </a:r>
            <a:r>
              <a:rPr lang="en-US" baseline="0" dirty="0" smtClean="0"/>
              <a:t>—PCRA for short. This self-directed brokerage account gives you access to thousands of other investment options. There’s a separate sign-up and an annual fee, along with trading costs you could incur, but you’ll be able to track your PCRA balance on your </a:t>
            </a:r>
            <a:r>
              <a:rPr lang="en-US" dirty="0"/>
              <a:t>[</a:t>
            </a:r>
            <a:r>
              <a:rPr lang="en-US" i="1" dirty="0"/>
              <a:t>INSERT PLAN NAME</a:t>
            </a:r>
            <a:r>
              <a:rPr lang="en-US" dirty="0"/>
              <a:t>] </a:t>
            </a:r>
            <a:r>
              <a:rPr lang="en-US" baseline="0" dirty="0" smtClean="0"/>
              <a:t>website along with the rest of your Transamerica account.</a:t>
            </a:r>
            <a:endParaRPr lang="en-US" b="0" i="0" baseline="0" dirty="0" smtClean="0"/>
          </a:p>
          <a:p>
            <a:pPr defTabSz="923722">
              <a:defRPr/>
            </a:pPr>
            <a:endParaRPr lang="en-US" b="0" i="0" baseline="0" dirty="0" smtClean="0"/>
          </a:p>
        </p:txBody>
      </p:sp>
      <p:sp>
        <p:nvSpPr>
          <p:cNvPr id="4" name="Slide Number Placeholder 3"/>
          <p:cNvSpPr>
            <a:spLocks noGrp="1"/>
          </p:cNvSpPr>
          <p:nvPr>
            <p:ph type="sldNum" sz="quarter" idx="10"/>
          </p:nvPr>
        </p:nvSpPr>
        <p:spPr/>
        <p:txBody>
          <a:bodyPr/>
          <a:lstStyle/>
          <a:p>
            <a:fld id="{7CFF8E56-15DF-47AB-A9E3-F44ADACDA18A}" type="slidenum">
              <a:rPr lang="en-US" smtClean="0"/>
              <a:pPr/>
              <a:t>27</a:t>
            </a:fld>
            <a:endParaRPr lang="en-US" dirty="0"/>
          </a:p>
        </p:txBody>
      </p:sp>
    </p:spTree>
    <p:extLst>
      <p:ext uri="{BB962C8B-B14F-4D97-AF65-F5344CB8AC3E}">
        <p14:creationId xmlns:p14="http://schemas.microsoft.com/office/powerpoint/2010/main" val="1915361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r>
              <a:rPr lang="en-US" b="1" dirty="0" smtClean="0"/>
              <a:t>FOR</a:t>
            </a:r>
            <a:r>
              <a:rPr lang="en-US" b="1" baseline="0" dirty="0" smtClean="0"/>
              <a:t> P3 PLANS</a:t>
            </a:r>
            <a:endParaRPr lang="en-US" b="1" dirty="0" smtClean="0"/>
          </a:p>
          <a:p>
            <a:pPr defTabSz="914305">
              <a:defRPr/>
            </a:pPr>
            <a:endParaRPr lang="en-US" dirty="0"/>
          </a:p>
          <a:p>
            <a:r>
              <a:rPr lang="en-US" dirty="0" smtClean="0"/>
              <a:t>I think you’ll find that Transamerica makes it easy</a:t>
            </a:r>
            <a:r>
              <a:rPr lang="en-US" baseline="0" dirty="0" smtClean="0"/>
              <a:t> for you to track and manage your account online.  </a:t>
            </a:r>
          </a:p>
        </p:txBody>
      </p:sp>
      <p:sp>
        <p:nvSpPr>
          <p:cNvPr id="4" name="Slide Number Placeholder 3"/>
          <p:cNvSpPr>
            <a:spLocks noGrp="1"/>
          </p:cNvSpPr>
          <p:nvPr>
            <p:ph type="sldNum" sz="quarter" idx="10"/>
          </p:nvPr>
        </p:nvSpPr>
        <p:spPr/>
        <p:txBody>
          <a:bodyPr/>
          <a:lstStyle/>
          <a:p>
            <a:fld id="{7CFF8E56-15DF-47AB-A9E3-F44ADACDA18A}" type="slidenum">
              <a:rPr lang="en-US" smtClean="0"/>
              <a:t>28</a:t>
            </a:fld>
            <a:endParaRPr lang="en-US" dirty="0"/>
          </a:p>
        </p:txBody>
      </p:sp>
    </p:spTree>
    <p:extLst>
      <p:ext uri="{BB962C8B-B14F-4D97-AF65-F5344CB8AC3E}">
        <p14:creationId xmlns:p14="http://schemas.microsoft.com/office/powerpoint/2010/main" val="19153610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5">
              <a:defRPr/>
            </a:pPr>
            <a:r>
              <a:rPr lang="en-US" b="1" dirty="0" smtClean="0"/>
              <a:t>FOR EM PLANS NOT ON P3</a:t>
            </a:r>
          </a:p>
          <a:p>
            <a:pPr defTabSz="914305">
              <a:defRPr/>
            </a:pPr>
            <a:endParaRPr lang="en-US" b="1" dirty="0"/>
          </a:p>
          <a:p>
            <a:pPr defTabSz="914305">
              <a:defRPr/>
            </a:pPr>
            <a:r>
              <a:rPr lang="en-US" dirty="0" smtClean="0"/>
              <a:t>I think you’ll find that Transamerica makes it easy</a:t>
            </a:r>
            <a:r>
              <a:rPr lang="en-US" baseline="0" dirty="0" smtClean="0"/>
              <a:t> for you to track and manage your account online.  </a:t>
            </a:r>
          </a:p>
        </p:txBody>
      </p:sp>
      <p:sp>
        <p:nvSpPr>
          <p:cNvPr id="4" name="Slide Number Placeholder 3"/>
          <p:cNvSpPr>
            <a:spLocks noGrp="1"/>
          </p:cNvSpPr>
          <p:nvPr>
            <p:ph type="sldNum" sz="quarter" idx="10"/>
          </p:nvPr>
        </p:nvSpPr>
        <p:spPr/>
        <p:txBody>
          <a:bodyPr/>
          <a:lstStyle/>
          <a:p>
            <a:fld id="{7CFF8E56-15DF-47AB-A9E3-F44ADACDA18A}" type="slidenum">
              <a:rPr lang="en-US" smtClean="0"/>
              <a:t>29</a:t>
            </a:fld>
            <a:endParaRPr lang="en-US" dirty="0"/>
          </a:p>
        </p:txBody>
      </p:sp>
    </p:spTree>
    <p:extLst>
      <p:ext uri="{BB962C8B-B14F-4D97-AF65-F5344CB8AC3E}">
        <p14:creationId xmlns:p14="http://schemas.microsoft.com/office/powerpoint/2010/main" val="1915361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22">
              <a:defRPr/>
            </a:pPr>
            <a:r>
              <a:rPr lang="en-US" dirty="0" smtClean="0">
                <a:ea typeface="Segoe UI" panose="020B0502040204020203" pitchFamily="34" charset="0"/>
              </a:rPr>
              <a:t>First,</a:t>
            </a:r>
            <a:r>
              <a:rPr lang="en-US" baseline="0" dirty="0" smtClean="0">
                <a:ea typeface="Segoe UI" panose="020B0502040204020203" pitchFamily="34" charset="0"/>
              </a:rPr>
              <a:t> why did your employer decide to bring your retirement plan over to Transamerica? </a:t>
            </a:r>
            <a:r>
              <a:rPr lang="en-US" dirty="0" smtClean="0">
                <a:ea typeface="Segoe UI" panose="020B0502040204020203" pitchFamily="34" charset="0"/>
              </a:rPr>
              <a:t>After </a:t>
            </a:r>
            <a:r>
              <a:rPr lang="en-US" dirty="0">
                <a:ea typeface="Segoe UI" panose="020B0502040204020203" pitchFamily="34" charset="0"/>
              </a:rPr>
              <a:t>an extensive </a:t>
            </a:r>
            <a:r>
              <a:rPr lang="en-US" dirty="0" smtClean="0">
                <a:ea typeface="Segoe UI" panose="020B0502040204020203" pitchFamily="34" charset="0"/>
              </a:rPr>
              <a:t>review</a:t>
            </a:r>
            <a:r>
              <a:rPr lang="en-US" baseline="0" dirty="0" smtClean="0">
                <a:ea typeface="Segoe UI" panose="020B0502040204020203" pitchFamily="34" charset="0"/>
              </a:rPr>
              <a:t> process</a:t>
            </a:r>
            <a:r>
              <a:rPr lang="en-US" dirty="0" smtClean="0">
                <a:ea typeface="Segoe UI" panose="020B0502040204020203" pitchFamily="34" charset="0"/>
              </a:rPr>
              <a:t>, your</a:t>
            </a:r>
            <a:r>
              <a:rPr lang="en-US" baseline="0" dirty="0" smtClean="0">
                <a:ea typeface="Segoe UI" panose="020B0502040204020203" pitchFamily="34" charset="0"/>
              </a:rPr>
              <a:t> employer </a:t>
            </a:r>
            <a:r>
              <a:rPr lang="en-US" dirty="0" smtClean="0">
                <a:ea typeface="Segoe UI" panose="020B0502040204020203" pitchFamily="34" charset="0"/>
              </a:rPr>
              <a:t>chose </a:t>
            </a:r>
            <a:r>
              <a:rPr lang="en-US" dirty="0">
                <a:ea typeface="Segoe UI" panose="020B0502040204020203" pitchFamily="34" charset="0"/>
              </a:rPr>
              <a:t>us because of two things: our experience and our expertise. At Transamerica Retirement Solutions, retirement plans are our main focus, and we have more than </a:t>
            </a:r>
            <a:r>
              <a:rPr lang="en-US" b="1" dirty="0">
                <a:ea typeface="Segoe UI" panose="020B0502040204020203" pitchFamily="34" charset="0"/>
              </a:rPr>
              <a:t>75 years </a:t>
            </a:r>
            <a:r>
              <a:rPr lang="en-US" dirty="0">
                <a:ea typeface="Segoe UI" panose="020B0502040204020203" pitchFamily="34" charset="0"/>
              </a:rPr>
              <a:t>of retirement plan experience. We’re known for making planning easy to understand and easy to do for the more than three million plan participants we serve across the country. And when you have a question, our award-winning customer service representatives will make sure you get the right answer for your situation. </a:t>
            </a:r>
          </a:p>
          <a:p>
            <a:endParaRPr lang="en-US" dirty="0">
              <a:latin typeface="Arial" panose="020B0604020202020204" pitchFamily="34" charset="0"/>
              <a:ea typeface="Segoe UI" panose="020B0502040204020203"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CFF8E56-15DF-47AB-A9E3-F44ADACDA18A}" type="slidenum">
              <a:rPr lang="en-US" smtClean="0"/>
              <a:t>3</a:t>
            </a:fld>
            <a:endParaRPr lang="en-US" dirty="0"/>
          </a:p>
        </p:txBody>
      </p:sp>
    </p:spTree>
    <p:extLst>
      <p:ext uri="{BB962C8B-B14F-4D97-AF65-F5344CB8AC3E}">
        <p14:creationId xmlns:p14="http://schemas.microsoft.com/office/powerpoint/2010/main" val="30344707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Arguably</a:t>
            </a:r>
            <a:r>
              <a:rPr lang="en-US" i="0" baseline="0" dirty="0" smtClean="0"/>
              <a:t> the most valuable tool at your disposal is </a:t>
            </a:r>
            <a:r>
              <a:rPr lang="en-US" i="1" dirty="0" smtClean="0"/>
              <a:t>Your Retirement Outlook</a:t>
            </a:r>
            <a:r>
              <a:rPr lang="en-US" i="0" baseline="30000" dirty="0" smtClean="0"/>
              <a:t>SM</a:t>
            </a:r>
            <a:r>
              <a:rPr lang="en-US" i="1" dirty="0" smtClean="0"/>
              <a:t>…</a:t>
            </a:r>
            <a:r>
              <a:rPr lang="en-US" i="1" baseline="0" dirty="0" smtClean="0"/>
              <a:t> </a:t>
            </a:r>
            <a:r>
              <a:rPr lang="en-US" dirty="0" smtClean="0"/>
              <a:t>a quick, personalized way to gauge your savings progress in real time. It can even alert you to take action when or if you’re falling behind.</a:t>
            </a:r>
          </a:p>
          <a:p>
            <a:endParaRPr lang="en-US" dirty="0" smtClean="0"/>
          </a:p>
          <a:p>
            <a:r>
              <a:rPr lang="en-US" dirty="0" smtClean="0"/>
              <a:t>Specifically, </a:t>
            </a:r>
            <a:r>
              <a:rPr lang="en-US" i="1" dirty="0"/>
              <a:t>Your Retirement Outlook</a:t>
            </a:r>
            <a:r>
              <a:rPr lang="en-US" i="0" baseline="30000" dirty="0"/>
              <a:t>SM</a:t>
            </a:r>
            <a:r>
              <a:rPr lang="en-US" i="1" dirty="0"/>
              <a:t> </a:t>
            </a:r>
            <a:r>
              <a:rPr lang="en-US" dirty="0" smtClean="0"/>
              <a:t>is our name for the gap between your retirement income goal and how much income your current strategy is likely to produce when you retire. You can learn it when you set up your account online by answering a few simple questions about your retirement savings. Once you do, you’ll see one of these four weather icons – rainy, cloudy, partly sunny, or sunny. Each one represents how much of your goal your current strategy is likely to reach. </a:t>
            </a:r>
          </a:p>
          <a:p>
            <a:endParaRPr lang="en-US" dirty="0" smtClean="0"/>
          </a:p>
          <a:p>
            <a:r>
              <a:rPr lang="en-US" dirty="0" smtClean="0"/>
              <a:t>Obviously, you want your forecast to be sunny. But don’t worry if it’s not. </a:t>
            </a:r>
            <a:r>
              <a:rPr lang="en-US" i="1" dirty="0"/>
              <a:t>Your Retirement Outlook</a:t>
            </a:r>
            <a:r>
              <a:rPr lang="en-US" i="0" baseline="30000" dirty="0"/>
              <a:t>SM</a:t>
            </a:r>
            <a:r>
              <a:rPr lang="en-US" i="1" baseline="30000" dirty="0"/>
              <a:t> </a:t>
            </a:r>
            <a:r>
              <a:rPr lang="en-US" dirty="0" smtClean="0"/>
              <a:t>is a real-time gap analysis…a snapshot of where you stand versus your goal–right now. You create it by using our powerful </a:t>
            </a:r>
            <a:r>
              <a:rPr lang="en-US" i="1" dirty="0"/>
              <a:t>OnTrack</a:t>
            </a:r>
            <a:r>
              <a:rPr lang="en-US" i="0" baseline="30000" dirty="0"/>
              <a:t>®</a:t>
            </a:r>
            <a:r>
              <a:rPr lang="en-US" dirty="0" smtClean="0"/>
              <a:t> planning tool. But </a:t>
            </a:r>
            <a:r>
              <a:rPr lang="en-US" i="1" dirty="0"/>
              <a:t>OnTrack</a:t>
            </a:r>
            <a:r>
              <a:rPr lang="en-US" i="0" baseline="30000" dirty="0"/>
              <a:t>®</a:t>
            </a:r>
            <a:r>
              <a:rPr lang="en-US" dirty="0" smtClean="0"/>
              <a:t> doesn’t just show you your current forecast; it also shows you </a:t>
            </a:r>
            <a:r>
              <a:rPr lang="en-US" dirty="0"/>
              <a:t>how you </a:t>
            </a:r>
            <a:r>
              <a:rPr lang="en-US" dirty="0" smtClean="0"/>
              <a:t>may </a:t>
            </a:r>
            <a:r>
              <a:rPr lang="en-US" dirty="0"/>
              <a:t>potentially </a:t>
            </a:r>
            <a:r>
              <a:rPr lang="en-US" i="1" dirty="0" smtClean="0"/>
              <a:t>improve</a:t>
            </a:r>
            <a:r>
              <a:rPr lang="en-US" dirty="0" smtClean="0"/>
              <a:t> it. That could mean you need to save more … or maybe you just need to </a:t>
            </a:r>
            <a:r>
              <a:rPr lang="en-US" i="1" dirty="0" smtClean="0"/>
              <a:t>say</a:t>
            </a:r>
            <a:r>
              <a:rPr lang="en-US" dirty="0" smtClean="0"/>
              <a:t> more. That’s because the more information you provide about your retirement savings – including any outside accounts, income or expenses you expect for both yourself and your spouse or partner – the more comprehensive </a:t>
            </a:r>
            <a:r>
              <a:rPr lang="en-US" i="1" dirty="0"/>
              <a:t>Your Retirement Outlook</a:t>
            </a:r>
            <a:r>
              <a:rPr lang="en-US" i="0" baseline="30000" dirty="0"/>
              <a:t>SM</a:t>
            </a:r>
            <a:r>
              <a:rPr lang="en-US" i="1" baseline="30000" dirty="0"/>
              <a:t> </a:t>
            </a:r>
            <a:r>
              <a:rPr lang="en-US" dirty="0" smtClean="0"/>
              <a:t>will be. What’s more, your forecast updates automatically every time you sign in to your account.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CFF8E56-15DF-47AB-A9E3-F44ADACDA18A}" type="slidenum">
              <a:rPr lang="en-US" smtClean="0"/>
              <a:pPr/>
              <a:t>30</a:t>
            </a:fld>
            <a:endParaRPr lang="en-US" dirty="0"/>
          </a:p>
        </p:txBody>
      </p:sp>
    </p:spTree>
    <p:extLst>
      <p:ext uri="{BB962C8B-B14F-4D97-AF65-F5344CB8AC3E}">
        <p14:creationId xmlns:p14="http://schemas.microsoft.com/office/powerpoint/2010/main" val="37332967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latin typeface="Arial" panose="020B0604020202020204" pitchFamily="34" charset="0"/>
                <a:cs typeface="Arial" panose="020B0604020202020204" pitchFamily="34" charset="0"/>
              </a:rPr>
              <a:t>FOR</a:t>
            </a:r>
            <a:r>
              <a:rPr lang="en-US" b="1" baseline="0" dirty="0" smtClean="0">
                <a:latin typeface="Arial" panose="020B0604020202020204" pitchFamily="34" charset="0"/>
                <a:cs typeface="Arial" panose="020B0604020202020204" pitchFamily="34" charset="0"/>
              </a:rPr>
              <a:t> </a:t>
            </a:r>
            <a:r>
              <a:rPr lang="en-US" b="1" dirty="0" smtClean="0">
                <a:latin typeface="Arial" panose="020B0604020202020204" pitchFamily="34" charset="0"/>
                <a:cs typeface="Arial" panose="020B0604020202020204" pitchFamily="34" charset="0"/>
              </a:rPr>
              <a:t>P3 PLANS</a:t>
            </a:r>
            <a:endParaRPr lang="en-US" b="1" dirty="0">
              <a:latin typeface="Arial" panose="020B0604020202020204" pitchFamily="34" charset="0"/>
              <a:cs typeface="Arial" panose="020B0604020202020204" pitchFamily="34" charset="0"/>
            </a:endParaRPr>
          </a:p>
          <a:p>
            <a:pPr eaLnBrk="1" hangingPunct="1"/>
            <a:endParaRPr lang="en-US" dirty="0" smtClean="0">
              <a:latin typeface="Arial" panose="020B0604020202020204" pitchFamily="34" charset="0"/>
              <a:ea typeface="ＭＳ Ｐゴシック"/>
              <a:cs typeface="Arial" panose="020B0604020202020204" pitchFamily="34" charset="0"/>
            </a:endParaRPr>
          </a:p>
          <a:p>
            <a:pPr eaLnBrk="1" hangingPunct="1"/>
            <a:r>
              <a:rPr lang="en-US" dirty="0" smtClean="0">
                <a:latin typeface="Arial" panose="020B0604020202020204" pitchFamily="34" charset="0"/>
                <a:ea typeface="ＭＳ Ｐゴシック"/>
                <a:cs typeface="Arial" panose="020B0604020202020204" pitchFamily="34" charset="0"/>
              </a:rPr>
              <a:t>If you haven’t already, you’ll receive a final account statement from [</a:t>
            </a:r>
            <a:r>
              <a:rPr lang="en-US" i="1" dirty="0" smtClean="0">
                <a:latin typeface="Arial" panose="020B0604020202020204" pitchFamily="34" charset="0"/>
                <a:ea typeface="ＭＳ Ｐゴシック"/>
                <a:cs typeface="Arial" panose="020B0604020202020204" pitchFamily="34" charset="0"/>
              </a:rPr>
              <a:t>current provider</a:t>
            </a:r>
            <a:r>
              <a:rPr lang="en-US" dirty="0" smtClean="0">
                <a:latin typeface="Arial" panose="020B0604020202020204" pitchFamily="34" charset="0"/>
                <a:ea typeface="ＭＳ Ｐゴシック"/>
                <a:cs typeface="Arial" panose="020B0604020202020204" pitchFamily="34" charset="0"/>
              </a:rPr>
              <a:t>]. Soon you’ll receive a quarterly statement from Transamerica</a:t>
            </a:r>
            <a:r>
              <a:rPr lang="en-US" baseline="0" dirty="0" smtClean="0">
                <a:latin typeface="Arial" panose="020B0604020202020204" pitchFamily="34" charset="0"/>
                <a:ea typeface="ＭＳ Ｐゴシック"/>
                <a:cs typeface="Arial" panose="020B0604020202020204" pitchFamily="34" charset="0"/>
              </a:rPr>
              <a:t> … either by snail mail or, if you sign up for e-documents, through email alerts when your statements are ready online</a:t>
            </a:r>
            <a:r>
              <a:rPr lang="en-US" dirty="0" smtClean="0">
                <a:latin typeface="Arial" panose="020B0604020202020204" pitchFamily="34" charset="0"/>
                <a:ea typeface="ＭＳ Ｐゴシック"/>
                <a:cs typeface="Arial" panose="020B0604020202020204" pitchFamily="34" charset="0"/>
              </a:rPr>
              <a:t>. </a:t>
            </a:r>
          </a:p>
          <a:p>
            <a:pPr eaLnBrk="1" hangingPunct="1"/>
            <a:endParaRPr lang="en-US" dirty="0" smtClean="0">
              <a:latin typeface="Arial" panose="020B0604020202020204" pitchFamily="34" charset="0"/>
              <a:ea typeface="ＭＳ Ｐゴシック"/>
              <a:cs typeface="Arial" panose="020B0604020202020204" pitchFamily="34" charset="0"/>
            </a:endParaRPr>
          </a:p>
          <a:p>
            <a:pPr eaLnBrk="1" hangingPunct="1"/>
            <a:r>
              <a:rPr lang="en-US" dirty="0" smtClean="0">
                <a:latin typeface="Arial" panose="020B0604020202020204" pitchFamily="34" charset="0"/>
                <a:ea typeface="ＭＳ Ｐゴシック"/>
                <a:cs typeface="Arial" panose="020B0604020202020204" pitchFamily="34" charset="0"/>
              </a:rPr>
              <a:t>Now, your statement is designed to make it easy</a:t>
            </a:r>
            <a:r>
              <a:rPr lang="en-US" baseline="0" dirty="0" smtClean="0">
                <a:latin typeface="Arial" panose="020B0604020202020204" pitchFamily="34" charset="0"/>
                <a:ea typeface="ＭＳ Ｐゴシック"/>
                <a:cs typeface="Arial" panose="020B0604020202020204" pitchFamily="34" charset="0"/>
              </a:rPr>
              <a:t> to find the information you want. For example, Money In means just what it sounds like—money that entered your account during the period the statement covers. This includes your contributions as well as any that might have come from your employer. And if you’ve paid back anything you borrowed from your account, or transferred any in from outside, that will show up too. </a:t>
            </a:r>
          </a:p>
          <a:p>
            <a:endParaRPr lang="en-US" baseline="0" dirty="0" smtClean="0">
              <a:latin typeface="Arial" panose="020B0604020202020204" pitchFamily="34" charset="0"/>
              <a:ea typeface="ＭＳ Ｐゴシック"/>
              <a:cs typeface="Arial" panose="020B0604020202020204" pitchFamily="34" charset="0"/>
            </a:endParaRPr>
          </a:p>
          <a:p>
            <a:r>
              <a:rPr lang="en-US" baseline="0" dirty="0" smtClean="0">
                <a:latin typeface="Arial" panose="020B0604020202020204" pitchFamily="34" charset="0"/>
                <a:ea typeface="ＭＳ Ｐゴシック"/>
                <a:cs typeface="Arial" panose="020B0604020202020204" pitchFamily="34" charset="0"/>
              </a:rPr>
              <a:t>Money Out shows the opposite</a:t>
            </a:r>
            <a:r>
              <a:rPr lang="en-US" dirty="0">
                <a:latin typeface="Arial" panose="020B0604020202020204" pitchFamily="34" charset="0"/>
                <a:ea typeface="ＭＳ Ｐゴシック"/>
                <a:cs typeface="Arial" panose="020B0604020202020204" pitchFamily="34" charset="0"/>
              </a:rPr>
              <a:t>—</a:t>
            </a:r>
            <a:r>
              <a:rPr lang="en-US" baseline="0" dirty="0" smtClean="0">
                <a:latin typeface="Arial" panose="020B0604020202020204" pitchFamily="34" charset="0"/>
                <a:ea typeface="ＭＳ Ｐゴシック"/>
                <a:cs typeface="Arial" panose="020B0604020202020204" pitchFamily="34" charset="0"/>
              </a:rPr>
              <a:t>withdrawals, distributions and loans. </a:t>
            </a:r>
          </a:p>
          <a:p>
            <a:endParaRPr lang="en-US" baseline="0" dirty="0" smtClean="0">
              <a:latin typeface="Arial" panose="020B0604020202020204" pitchFamily="34" charset="0"/>
              <a:ea typeface="ＭＳ Ｐゴシック"/>
              <a:cs typeface="Arial" panose="020B0604020202020204" pitchFamily="34" charset="0"/>
            </a:endParaRPr>
          </a:p>
          <a:p>
            <a:r>
              <a:rPr lang="en-US" baseline="0" dirty="0" smtClean="0">
                <a:latin typeface="Arial" panose="020B0604020202020204" pitchFamily="34" charset="0"/>
                <a:ea typeface="ＭＳ Ｐゴシック"/>
                <a:cs typeface="Arial" panose="020B0604020202020204" pitchFamily="34" charset="0"/>
              </a:rPr>
              <a:t>Credits/Fees will appear for certain funds if your plan adjusts them to ensure that all participants cover the same costs to administer the plan.</a:t>
            </a:r>
          </a:p>
          <a:p>
            <a:pPr marL="173198" indent="-173198">
              <a:buFont typeface="Arial" panose="020B0604020202020204" pitchFamily="34" charset="0"/>
              <a:buChar char="•"/>
            </a:pPr>
            <a:endParaRPr lang="en-US" baseline="0" dirty="0" smtClean="0">
              <a:latin typeface="Arial" panose="020B0604020202020204" pitchFamily="34" charset="0"/>
              <a:ea typeface="ＭＳ Ｐゴシック"/>
              <a:cs typeface="Arial" panose="020B0604020202020204" pitchFamily="34" charset="0"/>
            </a:endParaRPr>
          </a:p>
          <a:p>
            <a:r>
              <a:rPr lang="en-US" baseline="0" dirty="0" smtClean="0">
                <a:latin typeface="Arial" panose="020B0604020202020204" pitchFamily="34" charset="0"/>
                <a:ea typeface="ＭＳ Ｐゴシック"/>
                <a:cs typeface="Arial" panose="020B0604020202020204" pitchFamily="34" charset="0"/>
              </a:rPr>
              <a:t>Gain/Loss reflects dividends, capital gains, interest, and change in value during the statement period. But maybe more important is your personalized rate of return. This shows how your investments have actually performed over various periods, not including money that was added to your account.</a:t>
            </a:r>
          </a:p>
          <a:p>
            <a:endParaRPr lang="en-US" baseline="0" dirty="0" smtClean="0">
              <a:latin typeface="Arial" panose="020B0604020202020204" pitchFamily="34" charset="0"/>
              <a:ea typeface="ＭＳ Ｐゴシック"/>
              <a:cs typeface="Arial" panose="020B0604020202020204" pitchFamily="34" charset="0"/>
            </a:endParaRPr>
          </a:p>
          <a:p>
            <a:r>
              <a:rPr lang="en-US" baseline="0" dirty="0" smtClean="0">
                <a:latin typeface="Arial" panose="020B0604020202020204" pitchFamily="34" charset="0"/>
                <a:ea typeface="ＭＳ Ｐゴシック"/>
                <a:cs typeface="Arial" panose="020B0604020202020204" pitchFamily="34" charset="0"/>
              </a:rPr>
              <a:t>Your Investment Allocations shows how your current balances—and new contributions—are divided among the funds in your plan.</a:t>
            </a:r>
          </a:p>
          <a:p>
            <a:endParaRPr lang="en-US" i="1" baseline="0" dirty="0" smtClean="0">
              <a:latin typeface="Arial" panose="020B0604020202020204" pitchFamily="34" charset="0"/>
              <a:ea typeface="ＭＳ Ｐゴシック"/>
              <a:cs typeface="Arial" panose="020B0604020202020204" pitchFamily="34" charset="0"/>
            </a:endParaRPr>
          </a:p>
          <a:p>
            <a:r>
              <a:rPr lang="en-US" i="1" baseline="0" dirty="0" smtClean="0">
                <a:latin typeface="Arial" panose="020B0604020202020204" pitchFamily="34" charset="0"/>
                <a:ea typeface="ＭＳ Ｐゴシック"/>
                <a:cs typeface="Arial" panose="020B0604020202020204" pitchFamily="34" charset="0"/>
              </a:rPr>
              <a:t>Your Retirement Outlook</a:t>
            </a:r>
            <a:r>
              <a:rPr lang="en-US" i="0" baseline="30000" dirty="0" smtClean="0">
                <a:latin typeface="Arial" panose="020B0604020202020204" pitchFamily="34" charset="0"/>
                <a:ea typeface="ＭＳ Ｐゴシック"/>
                <a:cs typeface="Arial" panose="020B0604020202020204" pitchFamily="34" charset="0"/>
              </a:rPr>
              <a:t>SM</a:t>
            </a:r>
            <a:r>
              <a:rPr lang="en-US" dirty="0" smtClean="0">
                <a:latin typeface="Arial" panose="020B0604020202020204" pitchFamily="34" charset="0"/>
                <a:ea typeface="ＭＳ Ｐゴシック"/>
                <a:cs typeface="Arial" panose="020B0604020202020204" pitchFamily="34" charset="0"/>
              </a:rPr>
              <a:t> </a:t>
            </a:r>
            <a:r>
              <a:rPr lang="en-US" dirty="0">
                <a:latin typeface="Arial" panose="020B0604020202020204" pitchFamily="34" charset="0"/>
                <a:ea typeface="ＭＳ Ｐゴシック"/>
                <a:cs typeface="Arial" panose="020B0604020202020204" pitchFamily="34" charset="0"/>
              </a:rPr>
              <a:t>—t</a:t>
            </a:r>
            <a:r>
              <a:rPr lang="en-US" dirty="0" smtClean="0">
                <a:latin typeface="Arial" panose="020B0604020202020204" pitchFamily="34" charset="0"/>
                <a:ea typeface="ＭＳ Ｐゴシック"/>
                <a:cs typeface="Arial" panose="020B0604020202020204" pitchFamily="34" charset="0"/>
              </a:rPr>
              <a:t>hat’s the forecast we talked</a:t>
            </a:r>
            <a:r>
              <a:rPr lang="en-US" baseline="0" dirty="0" smtClean="0">
                <a:latin typeface="Arial" panose="020B0604020202020204" pitchFamily="34" charset="0"/>
                <a:ea typeface="ＭＳ Ｐゴシック"/>
                <a:cs typeface="Arial" panose="020B0604020202020204" pitchFamily="34" charset="0"/>
              </a:rPr>
              <a:t> about a few minutes ago, though it’s a snapshot from the day your statement was generated, not real-time like you’ll find online. </a:t>
            </a:r>
          </a:p>
          <a:p>
            <a:endParaRPr lang="en-US" baseline="0" dirty="0" smtClean="0">
              <a:latin typeface="Arial" panose="020B0604020202020204" pitchFamily="34" charset="0"/>
              <a:ea typeface="ＭＳ Ｐゴシック"/>
              <a:cs typeface="Arial" panose="020B0604020202020204" pitchFamily="34" charset="0"/>
            </a:endParaRPr>
          </a:p>
          <a:p>
            <a:r>
              <a:rPr lang="en-US" baseline="0" dirty="0" smtClean="0">
                <a:latin typeface="Arial" panose="020B0604020202020204" pitchFamily="34" charset="0"/>
                <a:ea typeface="ＭＳ Ｐゴシック"/>
                <a:cs typeface="Arial" panose="020B0604020202020204" pitchFamily="34" charset="0"/>
              </a:rPr>
              <a:t>You also might see special messages from your plan or Transamerica. And if you have a defined-benefit plan with us, you’ll see your projected payouts and vesting information as well.</a:t>
            </a:r>
            <a:endParaRPr lang="en-US" dirty="0" smtClean="0">
              <a:latin typeface="Arial" panose="020B0604020202020204" pitchFamily="34" charset="0"/>
              <a:ea typeface="ＭＳ Ｐゴシック"/>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CFF8E56-15DF-47AB-A9E3-F44ADACDA18A}" type="slidenum">
              <a:rPr lang="en-US" smtClean="0"/>
              <a:pPr/>
              <a:t>31</a:t>
            </a:fld>
            <a:endParaRPr lang="en-US" dirty="0"/>
          </a:p>
        </p:txBody>
      </p:sp>
    </p:spTree>
    <p:extLst>
      <p:ext uri="{BB962C8B-B14F-4D97-AF65-F5344CB8AC3E}">
        <p14:creationId xmlns:p14="http://schemas.microsoft.com/office/powerpoint/2010/main" val="22808791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smtClean="0">
                <a:latin typeface="Arial" panose="020B0604020202020204" pitchFamily="34" charset="0"/>
                <a:cs typeface="Arial" panose="020B0604020202020204" pitchFamily="34" charset="0"/>
              </a:rPr>
              <a:t>FOR</a:t>
            </a:r>
            <a:r>
              <a:rPr lang="en-US" b="1" baseline="0" dirty="0" smtClean="0">
                <a:latin typeface="Arial" panose="020B0604020202020204" pitchFamily="34" charset="0"/>
                <a:cs typeface="Arial" panose="020B0604020202020204" pitchFamily="34" charset="0"/>
              </a:rPr>
              <a:t> EM </a:t>
            </a:r>
            <a:r>
              <a:rPr lang="en-US" b="1" dirty="0" smtClean="0">
                <a:latin typeface="Arial" panose="020B0604020202020204" pitchFamily="34" charset="0"/>
                <a:cs typeface="Arial" panose="020B0604020202020204" pitchFamily="34" charset="0"/>
              </a:rPr>
              <a:t>PLANS NOT ON P3</a:t>
            </a:r>
            <a:endParaRPr lang="en-US" b="1" dirty="0">
              <a:latin typeface="Arial" panose="020B0604020202020204" pitchFamily="34" charset="0"/>
              <a:cs typeface="Arial" panose="020B0604020202020204" pitchFamily="34" charset="0"/>
            </a:endParaRPr>
          </a:p>
          <a:p>
            <a:pPr eaLnBrk="1" hangingPunct="1"/>
            <a:endParaRPr lang="en-US" dirty="0" smtClean="0">
              <a:latin typeface="Arial" panose="020B0604020202020204" pitchFamily="34" charset="0"/>
              <a:ea typeface="ＭＳ Ｐゴシック"/>
              <a:cs typeface="Arial" panose="020B0604020202020204" pitchFamily="34" charset="0"/>
            </a:endParaRPr>
          </a:p>
          <a:p>
            <a:pPr eaLnBrk="1" hangingPunct="1"/>
            <a:r>
              <a:rPr lang="en-US" dirty="0" smtClean="0">
                <a:latin typeface="Arial" panose="020B0604020202020204" pitchFamily="34" charset="0"/>
                <a:ea typeface="ＭＳ Ｐゴシック"/>
                <a:cs typeface="Arial" panose="020B0604020202020204" pitchFamily="34" charset="0"/>
              </a:rPr>
              <a:t>If you haven’t already, you’ll receive a final account statement from [</a:t>
            </a:r>
            <a:r>
              <a:rPr lang="en-US" i="1" dirty="0" smtClean="0">
                <a:latin typeface="Arial" panose="020B0604020202020204" pitchFamily="34" charset="0"/>
                <a:ea typeface="ＭＳ Ｐゴシック"/>
                <a:cs typeface="Arial" panose="020B0604020202020204" pitchFamily="34" charset="0"/>
              </a:rPr>
              <a:t>current provider</a:t>
            </a:r>
            <a:r>
              <a:rPr lang="en-US" dirty="0" smtClean="0">
                <a:latin typeface="Arial" panose="020B0604020202020204" pitchFamily="34" charset="0"/>
                <a:ea typeface="ＭＳ Ｐゴシック"/>
                <a:cs typeface="Arial" panose="020B0604020202020204" pitchFamily="34" charset="0"/>
              </a:rPr>
              <a:t>]. Soon,  you’ll receive a quarterly statement from Transamerica</a:t>
            </a:r>
            <a:r>
              <a:rPr lang="en-US" baseline="0" dirty="0" smtClean="0">
                <a:latin typeface="Arial" panose="020B0604020202020204" pitchFamily="34" charset="0"/>
                <a:ea typeface="ＭＳ Ｐゴシック"/>
                <a:cs typeface="Arial" panose="020B0604020202020204" pitchFamily="34" charset="0"/>
              </a:rPr>
              <a:t> … either by snail mail or, if you sign up for e-documents, through email alerts when your statements are ready online</a:t>
            </a:r>
            <a:r>
              <a:rPr lang="en-US" dirty="0" smtClean="0">
                <a:latin typeface="Arial" panose="020B0604020202020204" pitchFamily="34" charset="0"/>
                <a:ea typeface="ＭＳ Ｐゴシック"/>
                <a:cs typeface="Arial" panose="020B0604020202020204" pitchFamily="34" charset="0"/>
              </a:rPr>
              <a:t>. </a:t>
            </a:r>
          </a:p>
          <a:p>
            <a:pPr eaLnBrk="1" hangingPunct="1"/>
            <a:endParaRPr lang="en-US" dirty="0" smtClean="0">
              <a:latin typeface="Arial" panose="020B0604020202020204" pitchFamily="34" charset="0"/>
              <a:ea typeface="ＭＳ Ｐゴシック"/>
              <a:cs typeface="Arial" panose="020B0604020202020204" pitchFamily="34" charset="0"/>
            </a:endParaRPr>
          </a:p>
          <a:p>
            <a:pPr eaLnBrk="1" hangingPunct="1"/>
            <a:r>
              <a:rPr lang="en-US" dirty="0" smtClean="0">
                <a:latin typeface="Arial" panose="020B0604020202020204" pitchFamily="34" charset="0"/>
                <a:ea typeface="ＭＳ Ｐゴシック"/>
                <a:cs typeface="Arial" panose="020B0604020202020204" pitchFamily="34" charset="0"/>
              </a:rPr>
              <a:t>Now, your statement is designed to make it easy</a:t>
            </a:r>
            <a:r>
              <a:rPr lang="en-US" baseline="0" dirty="0" smtClean="0">
                <a:latin typeface="Arial" panose="020B0604020202020204" pitchFamily="34" charset="0"/>
                <a:ea typeface="ＭＳ Ｐゴシック"/>
                <a:cs typeface="Arial" panose="020B0604020202020204" pitchFamily="34" charset="0"/>
              </a:rPr>
              <a:t> to find the information you want. For example, Money In means just what it sounds like—money that entered your account during the period the statement covers. This includes your contributions as well as any that might have come from your employer. And if you’ve paid back anything you borrowed from your account, or transferred any in from outside, that will show up too. </a:t>
            </a:r>
          </a:p>
          <a:p>
            <a:endParaRPr lang="en-US" baseline="0" dirty="0" smtClean="0">
              <a:latin typeface="Arial" panose="020B0604020202020204" pitchFamily="34" charset="0"/>
              <a:ea typeface="ＭＳ Ｐゴシック"/>
              <a:cs typeface="Arial" panose="020B0604020202020204" pitchFamily="34" charset="0"/>
            </a:endParaRPr>
          </a:p>
          <a:p>
            <a:r>
              <a:rPr lang="en-US" baseline="0" dirty="0" smtClean="0">
                <a:latin typeface="Arial" panose="020B0604020202020204" pitchFamily="34" charset="0"/>
                <a:ea typeface="ＭＳ Ｐゴシック"/>
                <a:cs typeface="Arial" panose="020B0604020202020204" pitchFamily="34" charset="0"/>
              </a:rPr>
              <a:t>Money Out shows the opposite</a:t>
            </a:r>
            <a:r>
              <a:rPr lang="en-US" dirty="0">
                <a:latin typeface="Arial" panose="020B0604020202020204" pitchFamily="34" charset="0"/>
                <a:ea typeface="ＭＳ Ｐゴシック"/>
                <a:cs typeface="Arial" panose="020B0604020202020204" pitchFamily="34" charset="0"/>
              </a:rPr>
              <a:t>—</a:t>
            </a:r>
            <a:r>
              <a:rPr lang="en-US" baseline="0" dirty="0" smtClean="0">
                <a:latin typeface="Arial" panose="020B0604020202020204" pitchFamily="34" charset="0"/>
                <a:ea typeface="ＭＳ Ｐゴシック"/>
                <a:cs typeface="Arial" panose="020B0604020202020204" pitchFamily="34" charset="0"/>
              </a:rPr>
              <a:t>withdrawals, distributions and loans. </a:t>
            </a:r>
          </a:p>
          <a:p>
            <a:endParaRPr lang="en-US" baseline="0" dirty="0" smtClean="0">
              <a:latin typeface="Arial" panose="020B0604020202020204" pitchFamily="34" charset="0"/>
              <a:ea typeface="ＭＳ Ｐゴシック"/>
              <a:cs typeface="Arial" panose="020B0604020202020204" pitchFamily="34" charset="0"/>
            </a:endParaRPr>
          </a:p>
          <a:p>
            <a:r>
              <a:rPr lang="en-US" baseline="0" dirty="0" smtClean="0">
                <a:latin typeface="Arial" panose="020B0604020202020204" pitchFamily="34" charset="0"/>
                <a:ea typeface="ＭＳ Ｐゴシック"/>
                <a:cs typeface="Arial" panose="020B0604020202020204" pitchFamily="34" charset="0"/>
              </a:rPr>
              <a:t>Credits/Fees will appear for certain funds if your plan adjusts them to ensure that all participants cover the same costs to administer the plan.</a:t>
            </a:r>
          </a:p>
          <a:p>
            <a:pPr marL="173198" indent="-173198">
              <a:buFont typeface="Arial" panose="020B0604020202020204" pitchFamily="34" charset="0"/>
              <a:buChar char="•"/>
            </a:pPr>
            <a:endParaRPr lang="en-US" baseline="0" dirty="0" smtClean="0">
              <a:latin typeface="Arial" panose="020B0604020202020204" pitchFamily="34" charset="0"/>
              <a:ea typeface="ＭＳ Ｐゴシック"/>
              <a:cs typeface="Arial" panose="020B0604020202020204" pitchFamily="34" charset="0"/>
            </a:endParaRPr>
          </a:p>
          <a:p>
            <a:r>
              <a:rPr lang="en-US" baseline="0" dirty="0" smtClean="0">
                <a:latin typeface="Arial" panose="020B0604020202020204" pitchFamily="34" charset="0"/>
                <a:ea typeface="ＭＳ Ｐゴシック"/>
                <a:cs typeface="Arial" panose="020B0604020202020204" pitchFamily="34" charset="0"/>
              </a:rPr>
              <a:t>Gain/Loss reflects dividends, capital gains, interest, and change in value during the statement period. But maybe more important is your personalized rate of return. This shows how your investments have actually performed over various periods, not including money that was added to your account.</a:t>
            </a:r>
          </a:p>
          <a:p>
            <a:endParaRPr lang="en-US" baseline="0" dirty="0" smtClean="0">
              <a:latin typeface="Arial" panose="020B0604020202020204" pitchFamily="34" charset="0"/>
              <a:ea typeface="ＭＳ Ｐゴシック"/>
              <a:cs typeface="Arial" panose="020B0604020202020204" pitchFamily="34" charset="0"/>
            </a:endParaRPr>
          </a:p>
          <a:p>
            <a:r>
              <a:rPr lang="en-US" baseline="0" dirty="0" smtClean="0">
                <a:latin typeface="Arial" panose="020B0604020202020204" pitchFamily="34" charset="0"/>
                <a:ea typeface="ＭＳ Ｐゴシック"/>
                <a:cs typeface="Arial" panose="020B0604020202020204" pitchFamily="34" charset="0"/>
              </a:rPr>
              <a:t>Your Investment Allocations shows how your current balances—and new contributions—are divided among the funds in your plan.</a:t>
            </a:r>
          </a:p>
          <a:p>
            <a:endParaRPr lang="en-US" i="1" baseline="0" dirty="0" smtClean="0">
              <a:latin typeface="Arial" panose="020B0604020202020204" pitchFamily="34" charset="0"/>
              <a:ea typeface="ＭＳ Ｐゴシック"/>
              <a:cs typeface="Arial" panose="020B0604020202020204" pitchFamily="34" charset="0"/>
            </a:endParaRPr>
          </a:p>
          <a:p>
            <a:r>
              <a:rPr lang="en-US" i="1" baseline="0" dirty="0" smtClean="0">
                <a:latin typeface="Arial" panose="020B0604020202020204" pitchFamily="34" charset="0"/>
                <a:ea typeface="ＭＳ Ｐゴシック"/>
                <a:cs typeface="Arial" panose="020B0604020202020204" pitchFamily="34" charset="0"/>
              </a:rPr>
              <a:t>Your Retirement Outlook</a:t>
            </a:r>
            <a:r>
              <a:rPr lang="en-US" i="0" baseline="30000" dirty="0" smtClean="0">
                <a:latin typeface="Arial" panose="020B0604020202020204" pitchFamily="34" charset="0"/>
                <a:ea typeface="ＭＳ Ｐゴシック"/>
                <a:cs typeface="Arial" panose="020B0604020202020204" pitchFamily="34" charset="0"/>
              </a:rPr>
              <a:t>SM</a:t>
            </a:r>
            <a:r>
              <a:rPr lang="en-US" dirty="0" smtClean="0">
                <a:latin typeface="Arial" panose="020B0604020202020204" pitchFamily="34" charset="0"/>
                <a:ea typeface="ＭＳ Ｐゴシック"/>
                <a:cs typeface="Arial" panose="020B0604020202020204" pitchFamily="34" charset="0"/>
              </a:rPr>
              <a:t> </a:t>
            </a:r>
            <a:r>
              <a:rPr lang="en-US" dirty="0">
                <a:latin typeface="Arial" panose="020B0604020202020204" pitchFamily="34" charset="0"/>
                <a:ea typeface="ＭＳ Ｐゴシック"/>
                <a:cs typeface="Arial" panose="020B0604020202020204" pitchFamily="34" charset="0"/>
              </a:rPr>
              <a:t>—t</a:t>
            </a:r>
            <a:r>
              <a:rPr lang="en-US" dirty="0" smtClean="0">
                <a:latin typeface="Arial" panose="020B0604020202020204" pitchFamily="34" charset="0"/>
                <a:ea typeface="ＭＳ Ｐゴシック"/>
                <a:cs typeface="Arial" panose="020B0604020202020204" pitchFamily="34" charset="0"/>
              </a:rPr>
              <a:t>hat’s the forecast we talked</a:t>
            </a:r>
            <a:r>
              <a:rPr lang="en-US" baseline="0" dirty="0" smtClean="0">
                <a:latin typeface="Arial" panose="020B0604020202020204" pitchFamily="34" charset="0"/>
                <a:ea typeface="ＭＳ Ｐゴシック"/>
                <a:cs typeface="Arial" panose="020B0604020202020204" pitchFamily="34" charset="0"/>
              </a:rPr>
              <a:t> about a few minutes ago, though it’s a snapshot from the day your statement was generated, not real-time like you’ll find online. </a:t>
            </a:r>
          </a:p>
          <a:p>
            <a:endParaRPr lang="en-US" baseline="0" dirty="0" smtClean="0">
              <a:latin typeface="Arial" panose="020B0604020202020204" pitchFamily="34" charset="0"/>
              <a:ea typeface="ＭＳ Ｐゴシック"/>
              <a:cs typeface="Arial" panose="020B0604020202020204" pitchFamily="34" charset="0"/>
            </a:endParaRPr>
          </a:p>
          <a:p>
            <a:r>
              <a:rPr lang="en-US" baseline="0" dirty="0" smtClean="0">
                <a:latin typeface="Arial" panose="020B0604020202020204" pitchFamily="34" charset="0"/>
                <a:ea typeface="ＭＳ Ｐゴシック"/>
                <a:cs typeface="Arial" panose="020B0604020202020204" pitchFamily="34" charset="0"/>
              </a:rPr>
              <a:t>You also might see special messages from your plan or Transamerica. And if you have a defined-benefit plan with us, you’ll see your projected payouts and vesting information as well.</a:t>
            </a:r>
            <a:endParaRPr lang="en-US" dirty="0" smtClean="0">
              <a:latin typeface="Arial" panose="020B0604020202020204" pitchFamily="34" charset="0"/>
              <a:ea typeface="ＭＳ Ｐゴシック"/>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CFF8E56-15DF-47AB-A9E3-F44ADACDA18A}" type="slidenum">
              <a:rPr lang="en-US" smtClean="0"/>
              <a:pPr/>
              <a:t>32</a:t>
            </a:fld>
            <a:endParaRPr lang="en-US" dirty="0"/>
          </a:p>
        </p:txBody>
      </p:sp>
    </p:spTree>
    <p:extLst>
      <p:ext uri="{BB962C8B-B14F-4D97-AF65-F5344CB8AC3E}">
        <p14:creationId xmlns:p14="http://schemas.microsoft.com/office/powerpoint/2010/main" val="22808791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latin typeface="Arial" panose="020B0604020202020204" pitchFamily="34" charset="0"/>
                <a:cs typeface="Arial" panose="020B0604020202020204" pitchFamily="34" charset="0"/>
              </a:rPr>
              <a:t>If you’re new to the plan because of a job-change and/or have started saving in a previous employer plan, you may want to consider consolidating your assets. </a:t>
            </a:r>
          </a:p>
          <a:p>
            <a:pPr defTabSz="923624">
              <a:defRPr/>
            </a:pPr>
            <a:endParaRPr lang="en-US" baseline="0" dirty="0" smtClean="0">
              <a:latin typeface="Arial" panose="020B0604020202020204" pitchFamily="34" charset="0"/>
              <a:cs typeface="Arial" panose="020B0604020202020204" pitchFamily="34" charset="0"/>
            </a:endParaRPr>
          </a:p>
          <a:p>
            <a:pPr defTabSz="923624">
              <a:defRPr/>
            </a:pPr>
            <a:r>
              <a:rPr lang="en-US" b="0" baseline="0" dirty="0" smtClean="0">
                <a:latin typeface="Arial" panose="020B0604020202020204" pitchFamily="34" charset="0"/>
                <a:cs typeface="Arial" panose="020B0604020202020204" pitchFamily="34" charset="0"/>
              </a:rPr>
              <a:t>And don’t think I’m saying “put all your eggs in one basket” – I still want you to have diversified investments. But here I’m talking about keeping all your various retirement accounts in one place, so it will be easier for you to see the big picture. The money itself should still be invested in a diverse mix of funds. </a:t>
            </a:r>
          </a:p>
          <a:p>
            <a:endParaRPr lang="en-US" dirty="0" smtClean="0">
              <a:latin typeface="Arial" panose="020B0604020202020204" pitchFamily="34" charset="0"/>
              <a:cs typeface="Arial" panose="020B0604020202020204" pitchFamily="34" charset="0"/>
            </a:endParaRPr>
          </a:p>
          <a:p>
            <a:pPr defTabSz="905073">
              <a:defRPr/>
            </a:pPr>
            <a:r>
              <a:rPr lang="en-US" dirty="0">
                <a:latin typeface="Arial" panose="020B0604020202020204" pitchFamily="34" charset="0"/>
                <a:cs typeface="Arial" panose="020B0604020202020204" pitchFamily="34" charset="0"/>
              </a:rPr>
              <a:t>There are 2 ways you can consolidate your assets with Transamerica. Both give you the advantage of being able to see all of your money in one place -- so that when you use the </a:t>
            </a:r>
            <a:r>
              <a:rPr lang="en-US" i="1" dirty="0" err="1">
                <a:latin typeface="Arial" panose="020B0604020202020204" pitchFamily="34" charset="0"/>
                <a:cs typeface="Arial" panose="020B0604020202020204" pitchFamily="34" charset="0"/>
              </a:rPr>
              <a:t>OnTrack</a:t>
            </a:r>
            <a:r>
              <a:rPr lang="en-US" dirty="0">
                <a:latin typeface="Arial" panose="020B0604020202020204" pitchFamily="34" charset="0"/>
                <a:cs typeface="Arial" panose="020B0604020202020204" pitchFamily="34" charset="0"/>
              </a:rPr>
              <a:t> </a:t>
            </a:r>
            <a:r>
              <a:rPr lang="en-US" baseline="30000" dirty="0" smtClean="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tool </a:t>
            </a:r>
            <a:r>
              <a:rPr lang="en-US" dirty="0">
                <a:latin typeface="Arial" panose="020B0604020202020204" pitchFamily="34" charset="0"/>
                <a:cs typeface="Arial" panose="020B0604020202020204" pitchFamily="34" charset="0"/>
              </a:rPr>
              <a:t>to see your Outlook, you will be able to see all of your retirement assets. The two options are: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1). You can roll that money into the plan, giving you access to the same investment options,  services and features that you have through your employer's plan. One of the biggest advantages is that the fees you pay in the plan are typically lower than what you would have to pay for those same funds on your own. But your account will be assessed any other administrative fees. </a:t>
            </a:r>
          </a:p>
          <a:p>
            <a:pPr defTabSz="905073">
              <a:defRPr/>
            </a:pP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2). Alternatively, you can roll that money to a Transamerica IRA, which gives you more investment flexibility and access to investment advice, if you'd like. You might consider this option if you don't want all of you retirement assets with your current employer for whatever reason.</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CFF8E56-15DF-47AB-A9E3-F44ADACDA18A}" type="slidenum">
              <a:rPr lang="en-US" smtClean="0"/>
              <a:pPr/>
              <a:t>33</a:t>
            </a:fld>
            <a:endParaRPr lang="en-US" dirty="0"/>
          </a:p>
        </p:txBody>
      </p:sp>
    </p:spTree>
    <p:extLst>
      <p:ext uri="{BB962C8B-B14F-4D97-AF65-F5344CB8AC3E}">
        <p14:creationId xmlns:p14="http://schemas.microsoft.com/office/powerpoint/2010/main" val="15233793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USE IF TRANSITION</a:t>
            </a:r>
            <a:r>
              <a:rPr lang="en-US" b="1" baseline="0" dirty="0" smtClean="0"/>
              <a:t> IS IN PROGRESS – DISCUSS BLACKOUT DATES</a:t>
            </a:r>
          </a:p>
          <a:p>
            <a:endParaRPr lang="en-US" baseline="0" dirty="0" smtClean="0"/>
          </a:p>
          <a:p>
            <a:r>
              <a:rPr lang="en-US" baseline="0" dirty="0" smtClean="0"/>
              <a:t>The process of transferring your employer’s retirement plan from [OLD PROVIDER] to Transamerica </a:t>
            </a:r>
            <a:r>
              <a:rPr lang="en-US" b="1" i="1" baseline="0" dirty="0" smtClean="0"/>
              <a:t>is still in progress. </a:t>
            </a:r>
          </a:p>
          <a:p>
            <a:endParaRPr lang="en-US" baseline="0" dirty="0" smtClean="0"/>
          </a:p>
          <a:p>
            <a:r>
              <a:rPr lang="en-US" baseline="0" dirty="0" smtClean="0"/>
              <a:t>You will not have access to your account beginning [DATE]. You will be able to access your new Transamerica account the week ending DATE.  This window is called a blackout period – and the reason for it is we need to make sure all the parts of your plan are brought over to Transamerica smoothly and without </a:t>
            </a:r>
            <a:r>
              <a:rPr lang="en-US" i="1" baseline="0" dirty="0" smtClean="0"/>
              <a:t>any</a:t>
            </a:r>
            <a:r>
              <a:rPr lang="en-US" i="0" baseline="0" dirty="0" smtClean="0"/>
              <a:t> mistakes. </a:t>
            </a:r>
          </a:p>
          <a:p>
            <a:endParaRPr lang="en-US" b="0" i="0" baseline="0" dirty="0" smtClean="0"/>
          </a:p>
          <a:p>
            <a:r>
              <a:rPr lang="en-US" b="1" i="0" baseline="0" dirty="0" smtClean="0"/>
              <a:t>IF THE TRANSITION INCLUDES A LIMITED ACCESS PERIOD:</a:t>
            </a:r>
          </a:p>
          <a:p>
            <a:endParaRPr lang="en-US" b="1" i="0" baseline="0" dirty="0" smtClean="0"/>
          </a:p>
          <a:p>
            <a:r>
              <a:rPr lang="en-US" b="0" i="0" baseline="0" dirty="0" smtClean="0"/>
              <a:t>However, during this blackout period there is something called a “Limited Access Period” – during this window, you will be able to </a:t>
            </a:r>
            <a:r>
              <a:rPr lang="en-US" b="1" i="0" baseline="0" dirty="0" smtClean="0"/>
              <a:t>[X, Y and Z.] </a:t>
            </a:r>
            <a:r>
              <a:rPr lang="en-US" b="0" i="0" baseline="0" dirty="0" smtClean="0"/>
              <a:t>If you do these things during the Limited Access Period, you’ll be up and running once the transition is complete. If you do not take action during the Limited Access Period, you’ll be able to do everything once the transition and blackout period is over.  </a:t>
            </a:r>
          </a:p>
          <a:p>
            <a:endParaRPr lang="en-US" baseline="0" dirty="0" smtClean="0"/>
          </a:p>
        </p:txBody>
      </p:sp>
      <p:sp>
        <p:nvSpPr>
          <p:cNvPr id="4" name="Slide Number Placeholder 3"/>
          <p:cNvSpPr>
            <a:spLocks noGrp="1"/>
          </p:cNvSpPr>
          <p:nvPr>
            <p:ph type="sldNum" sz="quarter" idx="10"/>
          </p:nvPr>
        </p:nvSpPr>
        <p:spPr/>
        <p:txBody>
          <a:bodyPr/>
          <a:lstStyle/>
          <a:p>
            <a:fld id="{7CFF8E56-15DF-47AB-A9E3-F44ADACDA18A}" type="slidenum">
              <a:rPr lang="en-US" smtClean="0"/>
              <a:pPr/>
              <a:t>34</a:t>
            </a:fld>
            <a:endParaRPr lang="en-US" dirty="0"/>
          </a:p>
        </p:txBody>
      </p:sp>
    </p:spTree>
    <p:extLst>
      <p:ext uri="{BB962C8B-B14F-4D97-AF65-F5344CB8AC3E}">
        <p14:creationId xmlns:p14="http://schemas.microsoft.com/office/powerpoint/2010/main" val="20216500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USE IF THERE</a:t>
            </a:r>
            <a:r>
              <a:rPr lang="en-US" b="1" baseline="0" dirty="0" smtClean="0"/>
              <a:t> </a:t>
            </a:r>
            <a:r>
              <a:rPr lang="en-US" b="1" u="sng" baseline="0" dirty="0" smtClean="0"/>
              <a:t>IS NOT</a:t>
            </a:r>
            <a:r>
              <a:rPr lang="en-US" b="1" u="none" baseline="0" dirty="0" smtClean="0"/>
              <a:t> </a:t>
            </a:r>
            <a:r>
              <a:rPr lang="en-US" b="1" baseline="0" dirty="0" smtClean="0"/>
              <a:t>A LIMITED ACCESS PERIOD AND:</a:t>
            </a:r>
          </a:p>
          <a:p>
            <a:endParaRPr lang="en-US" baseline="0" dirty="0" smtClean="0"/>
          </a:p>
          <a:p>
            <a:r>
              <a:rPr lang="en-US" b="1" baseline="0" dirty="0" smtClean="0"/>
              <a:t>IF TRANSITION IS IN PROGRESS: </a:t>
            </a:r>
            <a:r>
              <a:rPr lang="en-US" baseline="0" dirty="0" smtClean="0"/>
              <a:t>Once the blackout period is over, these are your next steps.</a:t>
            </a:r>
            <a:endParaRPr lang="en-US" dirty="0" smtClean="0"/>
          </a:p>
          <a:p>
            <a:endParaRPr lang="en-US" dirty="0" smtClean="0"/>
          </a:p>
          <a:p>
            <a:r>
              <a:rPr lang="en-US" b="1" dirty="0" smtClean="0"/>
              <a:t>IF TRANSITION IS OVER: </a:t>
            </a:r>
            <a:r>
              <a:rPr lang="en-US" dirty="0" smtClean="0"/>
              <a:t>Here</a:t>
            </a:r>
            <a:r>
              <a:rPr lang="en-US" baseline="0" dirty="0" smtClean="0"/>
              <a:t> are your next steps. </a:t>
            </a:r>
            <a:endParaRPr lang="en-US" dirty="0" smtClean="0"/>
          </a:p>
          <a:p>
            <a:endParaRPr lang="en-US" dirty="0" smtClean="0"/>
          </a:p>
          <a:p>
            <a:r>
              <a:rPr lang="en-US" dirty="0" smtClean="0"/>
              <a:t>First, set up your account online–create your username and password and confirm–or update–your profile details.</a:t>
            </a:r>
          </a:p>
          <a:p>
            <a:endParaRPr lang="en-US" dirty="0" smtClean="0"/>
          </a:p>
          <a:p>
            <a:r>
              <a:rPr lang="en-US" dirty="0" smtClean="0"/>
              <a:t>Next, check your contributions and investments. Make sure you’re saving [at least enough to earn your full company match] </a:t>
            </a:r>
            <a:r>
              <a:rPr lang="en-US" b="1" dirty="0" smtClean="0"/>
              <a:t>OR</a:t>
            </a:r>
            <a:r>
              <a:rPr lang="en-US" b="1" baseline="0" dirty="0" smtClean="0"/>
              <a:t> </a:t>
            </a:r>
            <a:r>
              <a:rPr lang="en-US" dirty="0" smtClean="0"/>
              <a:t>[enough to reach your goals ... or have a plan to get there gradually]. And review your investment strategy to make sure it matches your time horizon, risk tolerance and investing style.</a:t>
            </a:r>
          </a:p>
          <a:p>
            <a:endParaRPr lang="en-US" dirty="0" smtClean="0"/>
          </a:p>
          <a:p>
            <a:r>
              <a:rPr lang="en-US" dirty="0" smtClean="0"/>
              <a:t>Third, name your account beneficiaries–remember this small step could save your loved ones big headaches down the road–and cut your clutter [and save some trees] with e-documents.</a:t>
            </a:r>
          </a:p>
          <a:p>
            <a:endParaRPr lang="en-US" dirty="0" smtClean="0"/>
          </a:p>
          <a:p>
            <a:r>
              <a:rPr lang="en-US" dirty="0" smtClean="0"/>
              <a:t>Last, find out where you stand today – and where you may need to go tomorrow – by establishing </a:t>
            </a:r>
            <a:r>
              <a:rPr lang="en-US" i="1" dirty="0" smtClean="0"/>
              <a:t>Your Retirement Outlook </a:t>
            </a:r>
            <a:r>
              <a:rPr lang="en-US" baseline="30000" dirty="0" smtClean="0"/>
              <a:t>SM</a:t>
            </a:r>
            <a:r>
              <a:rPr lang="en-US" dirty="0" smtClean="0"/>
              <a:t>… then working hard to make it as sunny as it can be.</a:t>
            </a:r>
            <a:endParaRPr lang="en-US" dirty="0"/>
          </a:p>
        </p:txBody>
      </p:sp>
      <p:sp>
        <p:nvSpPr>
          <p:cNvPr id="4" name="Slide Number Placeholder 3"/>
          <p:cNvSpPr>
            <a:spLocks noGrp="1"/>
          </p:cNvSpPr>
          <p:nvPr>
            <p:ph type="sldNum" sz="quarter" idx="10"/>
          </p:nvPr>
        </p:nvSpPr>
        <p:spPr/>
        <p:txBody>
          <a:bodyPr/>
          <a:lstStyle/>
          <a:p>
            <a:fld id="{7CFF8E56-15DF-47AB-A9E3-F44ADACDA18A}" type="slidenum">
              <a:rPr lang="en-US" smtClean="0"/>
              <a:pPr/>
              <a:t>35</a:t>
            </a:fld>
            <a:endParaRPr lang="en-US" dirty="0"/>
          </a:p>
        </p:txBody>
      </p:sp>
    </p:spTree>
    <p:extLst>
      <p:ext uri="{BB962C8B-B14F-4D97-AF65-F5344CB8AC3E}">
        <p14:creationId xmlns:p14="http://schemas.microsoft.com/office/powerpoint/2010/main" val="27683313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USE IF THERE</a:t>
            </a:r>
            <a:r>
              <a:rPr lang="en-US" b="1" baseline="0" dirty="0" smtClean="0"/>
              <a:t> </a:t>
            </a:r>
            <a:r>
              <a:rPr lang="en-US" b="1" u="sng" baseline="0" dirty="0" smtClean="0"/>
              <a:t>IS</a:t>
            </a:r>
            <a:r>
              <a:rPr lang="en-US" b="1" baseline="0" dirty="0" smtClean="0"/>
              <a:t> A LIMITED ACCESS PERIOD </a:t>
            </a:r>
            <a:r>
              <a:rPr lang="en-US" b="1" u="sng" baseline="0" dirty="0" smtClean="0"/>
              <a:t>AND</a:t>
            </a:r>
            <a:r>
              <a:rPr lang="en-US" b="1" baseline="0" dirty="0" smtClean="0"/>
              <a:t> TRANSITION IS IN PROGRESS. </a:t>
            </a:r>
          </a:p>
          <a:p>
            <a:endParaRPr lang="en-US" baseline="0" dirty="0" smtClean="0"/>
          </a:p>
          <a:p>
            <a:r>
              <a:rPr lang="en-US" baseline="0" dirty="0" smtClean="0"/>
              <a:t>During the blackout period, I mentioned there are a few steps you can take during the Limited Access Period: </a:t>
            </a:r>
          </a:p>
          <a:p>
            <a:endParaRPr lang="en-US" baseline="0" dirty="0" smtClean="0"/>
          </a:p>
          <a:p>
            <a:r>
              <a:rPr lang="en-US" baseline="0" dirty="0" smtClean="0"/>
              <a:t>You can set up your account online, </a:t>
            </a:r>
          </a:p>
          <a:p>
            <a:r>
              <a:rPr lang="en-US" baseline="0" dirty="0" smtClean="0"/>
              <a:t>[Review and update your contributions IF AVAILABLE], and</a:t>
            </a:r>
          </a:p>
          <a:p>
            <a:r>
              <a:rPr lang="en-US" baseline="0" dirty="0" smtClean="0"/>
              <a:t>Choose investment options. If nothing is chosen, you’ll go to default fund. </a:t>
            </a:r>
          </a:p>
          <a:p>
            <a:endParaRPr lang="en-US" baseline="0" dirty="0" smtClean="0"/>
          </a:p>
          <a:p>
            <a:r>
              <a:rPr lang="en-US" dirty="0" smtClean="0"/>
              <a:t>If you</a:t>
            </a:r>
            <a:r>
              <a:rPr lang="en-US" baseline="0" dirty="0" smtClean="0"/>
              <a:t> don’t take any action during the Limited Access Period, that’s ok. Once the transition is complete, here’s what you’ll do:</a:t>
            </a:r>
            <a:endParaRPr lang="en-US" dirty="0" smtClean="0"/>
          </a:p>
          <a:p>
            <a:endParaRPr lang="en-US" dirty="0" smtClean="0"/>
          </a:p>
          <a:p>
            <a:r>
              <a:rPr lang="en-US" dirty="0" smtClean="0"/>
              <a:t>First, set up your account online–create your username and password and confirm–or update–your profile details.</a:t>
            </a:r>
          </a:p>
          <a:p>
            <a:endParaRPr lang="en-US" dirty="0" smtClean="0"/>
          </a:p>
          <a:p>
            <a:r>
              <a:rPr lang="en-US" dirty="0" smtClean="0"/>
              <a:t>Next, check your contributions and investments. Make sure you’re saving [at least enough to earn your full company match][enough to reach your goals ... or have a plan to get there gradually]. And review your investment strategy to make sure it matches your time horizon, risk tolerance and investing style.</a:t>
            </a:r>
          </a:p>
          <a:p>
            <a:endParaRPr lang="en-US" dirty="0" smtClean="0"/>
          </a:p>
          <a:p>
            <a:r>
              <a:rPr lang="en-US" dirty="0" smtClean="0"/>
              <a:t>Third, name your account beneficiaries–remember this small step could save your loved ones big headaches down the road–and cut your clutter [and save some trees] with e-documents.</a:t>
            </a:r>
          </a:p>
          <a:p>
            <a:endParaRPr lang="en-US" dirty="0" smtClean="0"/>
          </a:p>
          <a:p>
            <a:r>
              <a:rPr lang="en-US" dirty="0" smtClean="0"/>
              <a:t>Last, find out where you stand today – and where you may need to go tomorrow – by establishing </a:t>
            </a:r>
            <a:r>
              <a:rPr lang="en-US" i="1" dirty="0" smtClean="0"/>
              <a:t>Your Retirement Outlook </a:t>
            </a:r>
            <a:r>
              <a:rPr lang="en-US" baseline="30000" dirty="0" smtClean="0"/>
              <a:t>SM</a:t>
            </a:r>
            <a:r>
              <a:rPr lang="en-US" dirty="0" smtClean="0"/>
              <a:t>… then working hard to make it as sunny as it can be.</a:t>
            </a:r>
            <a:endParaRPr lang="en-US" dirty="0"/>
          </a:p>
        </p:txBody>
      </p:sp>
      <p:sp>
        <p:nvSpPr>
          <p:cNvPr id="4" name="Slide Number Placeholder 3"/>
          <p:cNvSpPr>
            <a:spLocks noGrp="1"/>
          </p:cNvSpPr>
          <p:nvPr>
            <p:ph type="sldNum" sz="quarter" idx="10"/>
          </p:nvPr>
        </p:nvSpPr>
        <p:spPr/>
        <p:txBody>
          <a:bodyPr/>
          <a:lstStyle/>
          <a:p>
            <a:fld id="{7CFF8E56-15DF-47AB-A9E3-F44ADACDA18A}" type="slidenum">
              <a:rPr lang="en-US" smtClean="0"/>
              <a:pPr/>
              <a:t>36</a:t>
            </a:fld>
            <a:endParaRPr lang="en-US" dirty="0"/>
          </a:p>
        </p:txBody>
      </p:sp>
    </p:spTree>
    <p:extLst>
      <p:ext uri="{BB962C8B-B14F-4D97-AF65-F5344CB8AC3E}">
        <p14:creationId xmlns:p14="http://schemas.microsoft.com/office/powerpoint/2010/main" val="27683313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USE IF THERE</a:t>
            </a:r>
            <a:r>
              <a:rPr lang="en-US" b="1" baseline="0" dirty="0" smtClean="0"/>
              <a:t> </a:t>
            </a:r>
            <a:r>
              <a:rPr lang="en-US" b="1" u="sng" baseline="0" dirty="0" smtClean="0"/>
              <a:t>IS</a:t>
            </a:r>
            <a:r>
              <a:rPr lang="en-US" b="1" baseline="0" dirty="0" smtClean="0"/>
              <a:t> A LIMITED ACCESS PERIOD </a:t>
            </a:r>
            <a:r>
              <a:rPr lang="en-US" b="1" u="sng" baseline="0" dirty="0" smtClean="0"/>
              <a:t>AND</a:t>
            </a:r>
            <a:r>
              <a:rPr lang="en-US" b="1" baseline="0" dirty="0" smtClean="0"/>
              <a:t> TRANSITION IS IN PROGRESS. </a:t>
            </a:r>
          </a:p>
          <a:p>
            <a:endParaRPr lang="en-US" b="1" baseline="0" dirty="0" smtClean="0"/>
          </a:p>
          <a:p>
            <a:r>
              <a:rPr lang="en-US" b="1" baseline="0" dirty="0" smtClean="0"/>
              <a:t>Note: This slide is not for FA info, only TRSC</a:t>
            </a:r>
          </a:p>
          <a:p>
            <a:endParaRPr lang="en-US" baseline="0" dirty="0" smtClean="0"/>
          </a:p>
          <a:p>
            <a:r>
              <a:rPr lang="en-US" baseline="0" dirty="0" smtClean="0"/>
              <a:t>Your Limited Access Period is between [DATE and DATE]. During this time, you can either go online or give us a call. </a:t>
            </a:r>
          </a:p>
          <a:p>
            <a:endParaRPr lang="en-US" baseline="0" dirty="0" smtClean="0"/>
          </a:p>
          <a:p>
            <a:r>
              <a:rPr lang="en-US" b="0" baseline="0" dirty="0" smtClean="0"/>
              <a:t>Access your account online </a:t>
            </a:r>
            <a:r>
              <a:rPr lang="en-US" b="1" i="1" baseline="0" dirty="0" smtClean="0"/>
              <a:t>(copy and paste one URL into slide):</a:t>
            </a:r>
          </a:p>
          <a:p>
            <a:r>
              <a:rPr lang="en-US" b="0" baseline="0" dirty="0" smtClean="0"/>
              <a:t>my.trsretire.com</a:t>
            </a:r>
          </a:p>
          <a:p>
            <a:r>
              <a:rPr lang="en-US" b="0" baseline="0" dirty="0" smtClean="0"/>
              <a:t>TA-Retirement.com</a:t>
            </a:r>
          </a:p>
          <a:p>
            <a:r>
              <a:rPr lang="en-US" b="0" baseline="0" dirty="0" smtClean="0"/>
              <a:t>Custom URL</a:t>
            </a:r>
          </a:p>
          <a:p>
            <a:endParaRPr lang="en-US" b="0" baseline="0" dirty="0" smtClean="0"/>
          </a:p>
          <a:p>
            <a:r>
              <a:rPr lang="en-US" b="0" baseline="0" dirty="0" smtClean="0"/>
              <a:t>Or give us a call </a:t>
            </a:r>
            <a:r>
              <a:rPr lang="en-US" b="1" i="1" baseline="0" dirty="0" smtClean="0"/>
              <a:t>(copy and paste one phone number into slide):</a:t>
            </a:r>
            <a:endParaRPr lang="en-US" b="0" baseline="0" dirty="0" smtClean="0"/>
          </a:p>
          <a:p>
            <a:r>
              <a:rPr lang="en-US" dirty="0"/>
              <a:t>IM: 800-755-5801 (or custom #) </a:t>
            </a:r>
          </a:p>
          <a:p>
            <a:r>
              <a:rPr lang="en-US" dirty="0"/>
              <a:t>TAE CSC: 800- 401-8726 </a:t>
            </a:r>
          </a:p>
          <a:p>
            <a:r>
              <a:rPr lang="en-US" dirty="0"/>
              <a:t>NAV CSC: 888- 637-8726 </a:t>
            </a:r>
          </a:p>
          <a:p>
            <a:endParaRPr lang="en-US" dirty="0"/>
          </a:p>
          <a:p>
            <a:endParaRPr lang="en-US" dirty="0"/>
          </a:p>
          <a:p>
            <a:endParaRPr lang="en-US" b="1" baseline="0" dirty="0" smtClean="0"/>
          </a:p>
        </p:txBody>
      </p:sp>
      <p:sp>
        <p:nvSpPr>
          <p:cNvPr id="4" name="Slide Number Placeholder 3"/>
          <p:cNvSpPr>
            <a:spLocks noGrp="1"/>
          </p:cNvSpPr>
          <p:nvPr>
            <p:ph type="sldNum" sz="quarter" idx="10"/>
          </p:nvPr>
        </p:nvSpPr>
        <p:spPr/>
        <p:txBody>
          <a:bodyPr/>
          <a:lstStyle/>
          <a:p>
            <a:fld id="{7CFF8E56-15DF-47AB-A9E3-F44ADACDA18A}" type="slidenum">
              <a:rPr lang="en-US" smtClean="0"/>
              <a:pPr/>
              <a:t>37</a:t>
            </a:fld>
            <a:endParaRPr lang="en-US" dirty="0"/>
          </a:p>
        </p:txBody>
      </p:sp>
    </p:spTree>
    <p:extLst>
      <p:ext uri="{BB962C8B-B14F-4D97-AF65-F5344CB8AC3E}">
        <p14:creationId xmlns:p14="http://schemas.microsoft.com/office/powerpoint/2010/main" val="27683313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414141"/>
                </a:solidFill>
              </a:rPr>
              <a:t>And </a:t>
            </a:r>
            <a:r>
              <a:rPr lang="en-US" dirty="0">
                <a:solidFill>
                  <a:srgbClr val="414141"/>
                </a:solidFill>
              </a:rPr>
              <a:t>check us out on social media, </a:t>
            </a:r>
            <a:r>
              <a:rPr lang="en-US" dirty="0">
                <a:ea typeface="ＭＳ Ｐゴシック" charset="-128"/>
              </a:rPr>
              <a:t>where you can connect with thousands of other retirement savers just like you.  </a:t>
            </a:r>
          </a:p>
          <a:p>
            <a:endParaRPr lang="en-US" dirty="0">
              <a:solidFill>
                <a:srgbClr val="414141"/>
              </a:solidFill>
            </a:endParaRPr>
          </a:p>
          <a:p>
            <a:endParaRPr lang="en-US" dirty="0"/>
          </a:p>
        </p:txBody>
      </p:sp>
      <p:sp>
        <p:nvSpPr>
          <p:cNvPr id="4" name="Slide Number Placeholder 3"/>
          <p:cNvSpPr>
            <a:spLocks noGrp="1"/>
          </p:cNvSpPr>
          <p:nvPr>
            <p:ph type="sldNum" sz="quarter" idx="10"/>
          </p:nvPr>
        </p:nvSpPr>
        <p:spPr/>
        <p:txBody>
          <a:bodyPr/>
          <a:lstStyle/>
          <a:p>
            <a:fld id="{7CFF8E56-15DF-47AB-A9E3-F44ADACDA18A}" type="slidenum">
              <a:rPr lang="en-US" smtClean="0"/>
              <a:pPr/>
              <a:t>38</a:t>
            </a:fld>
            <a:endParaRPr lang="en-US" dirty="0"/>
          </a:p>
        </p:txBody>
      </p:sp>
    </p:spTree>
    <p:extLst>
      <p:ext uri="{BB962C8B-B14F-4D97-AF65-F5344CB8AC3E}">
        <p14:creationId xmlns:p14="http://schemas.microsoft.com/office/powerpoint/2010/main" val="3889695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also get </a:t>
            </a:r>
            <a:r>
              <a:rPr lang="en-US" baseline="0" dirty="0" smtClean="0"/>
              <a:t>access to award-winning customer service … through professionals who can support you every step of the way. Whether you’re just starting out, gearing up to save more, trying to diversify, ready to transition to retirement, or getting settled </a:t>
            </a:r>
            <a:r>
              <a:rPr lang="en-US" i="1" baseline="0" dirty="0" smtClean="0"/>
              <a:t>into</a:t>
            </a:r>
            <a:r>
              <a:rPr lang="en-US" baseline="0" dirty="0" smtClean="0"/>
              <a:t> retirement … we have folks who can help. </a:t>
            </a:r>
          </a:p>
          <a:p>
            <a:endParaRPr lang="en-US" baseline="0" dirty="0" smtClean="0"/>
          </a:p>
          <a:p>
            <a:r>
              <a:rPr lang="en-US" baseline="0" dirty="0" smtClean="0"/>
              <a:t>And because, well, stuff happens … if you should experience a job change for </a:t>
            </a:r>
            <a:r>
              <a:rPr lang="en-US" i="1" baseline="0" dirty="0" smtClean="0"/>
              <a:t>whatever</a:t>
            </a:r>
            <a:r>
              <a:rPr lang="en-US" baseline="0" dirty="0" smtClean="0"/>
              <a:t> reason, we also have experts who can lay out your options and help you make the right decisions for you.</a:t>
            </a:r>
            <a:endParaRPr lang="en-US" dirty="0" smtClean="0"/>
          </a:p>
          <a:p>
            <a:endParaRPr lang="en-US" dirty="0"/>
          </a:p>
        </p:txBody>
      </p:sp>
      <p:sp>
        <p:nvSpPr>
          <p:cNvPr id="4" name="Slide Number Placeholder 3"/>
          <p:cNvSpPr>
            <a:spLocks noGrp="1"/>
          </p:cNvSpPr>
          <p:nvPr>
            <p:ph type="sldNum" sz="quarter" idx="10"/>
          </p:nvPr>
        </p:nvSpPr>
        <p:spPr/>
        <p:txBody>
          <a:bodyPr/>
          <a:lstStyle/>
          <a:p>
            <a:fld id="{7CFF8E56-15DF-47AB-A9E3-F44ADACDA18A}" type="slidenum">
              <a:rPr lang="en-US" smtClean="0"/>
              <a:pPr/>
              <a:t>39</a:t>
            </a:fld>
            <a:endParaRPr lang="en-US" dirty="0"/>
          </a:p>
        </p:txBody>
      </p:sp>
    </p:spTree>
    <p:extLst>
      <p:ext uri="{BB962C8B-B14F-4D97-AF65-F5344CB8AC3E}">
        <p14:creationId xmlns:p14="http://schemas.microsoft.com/office/powerpoint/2010/main" val="1308008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ea typeface="ＭＳ Ｐゴシック"/>
                <a:cs typeface="Times New Roman" pitchFamily="18" charset="0"/>
              </a:rPr>
              <a:t>We’ll discuss what the move means for your </a:t>
            </a:r>
          </a:p>
          <a:p>
            <a:pPr marL="228600" indent="-228600" eaLnBrk="1" hangingPunct="1">
              <a:buAutoNum type="arabicPeriod"/>
            </a:pPr>
            <a:r>
              <a:rPr lang="en-US" dirty="0" smtClean="0">
                <a:ea typeface="ＭＳ Ｐゴシック"/>
                <a:cs typeface="Times New Roman" pitchFamily="18" charset="0"/>
              </a:rPr>
              <a:t>Existing account</a:t>
            </a:r>
            <a:r>
              <a:rPr lang="en-US" baseline="0" dirty="0" smtClean="0">
                <a:ea typeface="ＭＳ Ｐゴシック"/>
                <a:cs typeface="Times New Roman" pitchFamily="18" charset="0"/>
              </a:rPr>
              <a:t> balance</a:t>
            </a:r>
          </a:p>
          <a:p>
            <a:pPr marL="228600" indent="-228600" eaLnBrk="1" hangingPunct="1">
              <a:buAutoNum type="arabicPeriod"/>
            </a:pPr>
            <a:r>
              <a:rPr lang="en-US" baseline="0" dirty="0" smtClean="0">
                <a:ea typeface="ＭＳ Ｐゴシック"/>
                <a:cs typeface="Times New Roman" pitchFamily="18" charset="0"/>
              </a:rPr>
              <a:t>Ongoing contributions and </a:t>
            </a:r>
          </a:p>
          <a:p>
            <a:pPr marL="228600" indent="-228600" eaLnBrk="1" hangingPunct="1">
              <a:buAutoNum type="arabicPeriod"/>
            </a:pPr>
            <a:r>
              <a:rPr lang="en-US" dirty="0" smtClean="0">
                <a:ea typeface="ＭＳ Ｐゴシック"/>
                <a:cs typeface="Times New Roman" pitchFamily="18" charset="0"/>
              </a:rPr>
              <a:t>Your investment strategy. </a:t>
            </a:r>
          </a:p>
          <a:p>
            <a:endParaRPr lang="en-US" dirty="0"/>
          </a:p>
        </p:txBody>
      </p:sp>
      <p:sp>
        <p:nvSpPr>
          <p:cNvPr id="4" name="Slide Number Placeholder 3"/>
          <p:cNvSpPr>
            <a:spLocks noGrp="1"/>
          </p:cNvSpPr>
          <p:nvPr>
            <p:ph type="sldNum" sz="quarter" idx="10"/>
          </p:nvPr>
        </p:nvSpPr>
        <p:spPr/>
        <p:txBody>
          <a:bodyPr/>
          <a:lstStyle/>
          <a:p>
            <a:fld id="{7CFF8E56-15DF-47AB-A9E3-F44ADACDA18A}" type="slidenum">
              <a:rPr lang="en-US" smtClean="0"/>
              <a:t>4</a:t>
            </a:fld>
            <a:endParaRPr lang="en-US" dirty="0"/>
          </a:p>
        </p:txBody>
      </p:sp>
    </p:spTree>
    <p:extLst>
      <p:ext uri="{BB962C8B-B14F-4D97-AF65-F5344CB8AC3E}">
        <p14:creationId xmlns:p14="http://schemas.microsoft.com/office/powerpoint/2010/main" val="8170959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23722" rtl="0" eaLnBrk="1" fontAlgn="auto" latinLnBrk="0" hangingPunct="1">
              <a:lnSpc>
                <a:spcPct val="100000"/>
              </a:lnSpc>
              <a:spcBef>
                <a:spcPts val="0"/>
              </a:spcBef>
              <a:spcAft>
                <a:spcPts val="0"/>
              </a:spcAft>
              <a:buClrTx/>
              <a:buSzTx/>
              <a:buFontTx/>
              <a:buNone/>
              <a:tabLst/>
              <a:defRPr/>
            </a:pPr>
            <a:r>
              <a:rPr lang="en-US" b="0" i="0" baseline="0" dirty="0" smtClean="0"/>
              <a:t>Thank you so much for joining me here today and I hope you feel confident that you have all the tools and support you need to have a bright outlook for retirement. </a:t>
            </a:r>
            <a:r>
              <a:rPr lang="en-US" sz="800" kern="1200" dirty="0" smtClean="0">
                <a:solidFill>
                  <a:schemeClr val="tx1"/>
                </a:solidFill>
                <a:latin typeface="Arial" panose="020B0604020202020204" pitchFamily="34" charset="0"/>
                <a:ea typeface="+mn-ea"/>
                <a:cs typeface="Arial" panose="020B0604020202020204" pitchFamily="34" charset="0"/>
              </a:rPr>
              <a:t>We do have a few minutes for questions. </a:t>
            </a:r>
          </a:p>
          <a:p>
            <a:pPr defTabSz="923722">
              <a:defRPr/>
            </a:pPr>
            <a:endParaRPr lang="en-US" b="0" i="0" baseline="0" dirty="0" smtClean="0"/>
          </a:p>
          <a:p>
            <a:r>
              <a:rPr lang="en-US" b="1" i="1" baseline="0" dirty="0" smtClean="0"/>
              <a:t>Remember, you can:</a:t>
            </a:r>
          </a:p>
          <a:p>
            <a:r>
              <a:rPr lang="en-US" b="0" baseline="0" dirty="0" smtClean="0"/>
              <a:t>Access your account online </a:t>
            </a:r>
            <a:r>
              <a:rPr lang="en-US" b="1" i="1" baseline="0" dirty="0" smtClean="0"/>
              <a:t>(copy and paste one URL into slide):</a:t>
            </a:r>
          </a:p>
          <a:p>
            <a:r>
              <a:rPr lang="en-US" b="0" baseline="0" dirty="0" smtClean="0"/>
              <a:t>my.trsretire.com</a:t>
            </a:r>
          </a:p>
          <a:p>
            <a:r>
              <a:rPr lang="en-US" b="0" baseline="0" dirty="0" smtClean="0"/>
              <a:t>TA-Retirement.com</a:t>
            </a:r>
          </a:p>
          <a:p>
            <a:r>
              <a:rPr lang="en-US" b="0" baseline="0" dirty="0" smtClean="0"/>
              <a:t>Custom URL</a:t>
            </a:r>
          </a:p>
          <a:p>
            <a:endParaRPr lang="en-US" b="0" baseline="0" dirty="0" smtClean="0"/>
          </a:p>
          <a:p>
            <a:r>
              <a:rPr lang="en-US" b="0" baseline="0" dirty="0" smtClean="0"/>
              <a:t>Or give us a call </a:t>
            </a:r>
            <a:r>
              <a:rPr lang="en-US" b="1" i="1" baseline="0" dirty="0" smtClean="0"/>
              <a:t>(copy and paste one phone number into slide):</a:t>
            </a:r>
            <a:endParaRPr lang="en-US" b="0" baseline="0" dirty="0" smtClean="0"/>
          </a:p>
          <a:p>
            <a:r>
              <a:rPr lang="en-US" dirty="0"/>
              <a:t>IM: 800-755-5801 (or custom #) </a:t>
            </a:r>
          </a:p>
          <a:p>
            <a:r>
              <a:rPr lang="en-US" dirty="0"/>
              <a:t>TAE CSC: 800- 401-8726 </a:t>
            </a:r>
          </a:p>
          <a:p>
            <a:r>
              <a:rPr lang="en-US" dirty="0"/>
              <a:t>NAV CSC: 888- 637-8726 </a:t>
            </a:r>
          </a:p>
          <a:p>
            <a:pPr defTabSz="923722">
              <a:defRPr/>
            </a:pPr>
            <a:endParaRPr lang="en-US" b="0" i="0" baseline="0" dirty="0" smtClean="0"/>
          </a:p>
          <a:p>
            <a:pPr defTabSz="923722">
              <a:defRPr/>
            </a:pPr>
            <a:r>
              <a:rPr lang="en-US" b="1" dirty="0"/>
              <a:t>(If transition is in early phase  and participants are not in P3: 888-676-5512)</a:t>
            </a:r>
          </a:p>
          <a:p>
            <a:pPr defTabSz="923722">
              <a:defRPr/>
            </a:pPr>
            <a:endParaRPr lang="en-US" b="0" i="0" baseline="0" dirty="0" smtClean="0"/>
          </a:p>
        </p:txBody>
      </p:sp>
      <p:sp>
        <p:nvSpPr>
          <p:cNvPr id="4" name="Slide Number Placeholder 3"/>
          <p:cNvSpPr>
            <a:spLocks noGrp="1"/>
          </p:cNvSpPr>
          <p:nvPr>
            <p:ph type="sldNum" sz="quarter" idx="10"/>
          </p:nvPr>
        </p:nvSpPr>
        <p:spPr/>
        <p:txBody>
          <a:bodyPr/>
          <a:lstStyle/>
          <a:p>
            <a:fld id="{7CFF8E56-15DF-47AB-A9E3-F44ADACDA18A}" type="slidenum">
              <a:rPr lang="en-US" smtClean="0"/>
              <a:pPr/>
              <a:t>40</a:t>
            </a:fld>
            <a:endParaRPr lang="en-US" dirty="0"/>
          </a:p>
        </p:txBody>
      </p:sp>
    </p:spTree>
    <p:extLst>
      <p:ext uri="{BB962C8B-B14F-4D97-AF65-F5344CB8AC3E}">
        <p14:creationId xmlns:p14="http://schemas.microsoft.com/office/powerpoint/2010/main" val="24390575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692150"/>
            <a:ext cx="4616450" cy="3462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767461-0A32-AC4F-99E2-B988F8CF793D}" type="slidenum">
              <a:rPr lang="en-US" smtClean="0"/>
              <a:pPr/>
              <a:t>41</a:t>
            </a:fld>
            <a:endParaRPr lang="en-US" dirty="0"/>
          </a:p>
        </p:txBody>
      </p:sp>
    </p:spTree>
    <p:extLst>
      <p:ext uri="{BB962C8B-B14F-4D97-AF65-F5344CB8AC3E}">
        <p14:creationId xmlns:p14="http://schemas.microsoft.com/office/powerpoint/2010/main" val="23537360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692150"/>
            <a:ext cx="4616450" cy="3462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767461-0A32-AC4F-99E2-B988F8CF793D}" type="slidenum">
              <a:rPr lang="en-US" smtClean="0"/>
              <a:pPr/>
              <a:t>42</a:t>
            </a:fld>
            <a:endParaRPr lang="en-US" dirty="0"/>
          </a:p>
        </p:txBody>
      </p:sp>
    </p:spTree>
    <p:extLst>
      <p:ext uri="{BB962C8B-B14F-4D97-AF65-F5344CB8AC3E}">
        <p14:creationId xmlns:p14="http://schemas.microsoft.com/office/powerpoint/2010/main" val="23537360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692150"/>
            <a:ext cx="4616450" cy="3462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767461-0A32-AC4F-99E2-B988F8CF793D}" type="slidenum">
              <a:rPr lang="en-US" smtClean="0"/>
              <a:pPr/>
              <a:t>43</a:t>
            </a:fld>
            <a:endParaRPr lang="en-US" dirty="0"/>
          </a:p>
        </p:txBody>
      </p:sp>
    </p:spTree>
    <p:extLst>
      <p:ext uri="{BB962C8B-B14F-4D97-AF65-F5344CB8AC3E}">
        <p14:creationId xmlns:p14="http://schemas.microsoft.com/office/powerpoint/2010/main" val="23537360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8875" y="692150"/>
            <a:ext cx="4616450" cy="34623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767461-0A32-AC4F-99E2-B988F8CF793D}" type="slidenum">
              <a:rPr lang="en-US" smtClean="0"/>
              <a:pPr/>
              <a:t>44</a:t>
            </a:fld>
            <a:endParaRPr lang="en-US" dirty="0"/>
          </a:p>
        </p:txBody>
      </p:sp>
    </p:spTree>
    <p:extLst>
      <p:ext uri="{BB962C8B-B14F-4D97-AF65-F5344CB8AC3E}">
        <p14:creationId xmlns:p14="http://schemas.microsoft.com/office/powerpoint/2010/main" val="2353736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05073">
              <a:defRPr/>
            </a:pPr>
            <a:r>
              <a:rPr lang="en-US" sz="800" b="1" dirty="0"/>
              <a:t>PICK ONE – SLIDE 5 or 6</a:t>
            </a:r>
            <a:r>
              <a:rPr lang="en-US" sz="800" dirty="0">
                <a:ea typeface="ＭＳ Ｐゴシック"/>
                <a:cs typeface="Times New Roman" pitchFamily="18" charset="0"/>
              </a:rPr>
              <a:t> – </a:t>
            </a:r>
            <a:r>
              <a:rPr lang="en-US" sz="800" b="1" dirty="0" smtClean="0">
                <a:ea typeface="ＭＳ Ｐゴシック"/>
                <a:cs typeface="Times New Roman" pitchFamily="18" charset="0"/>
              </a:rPr>
              <a:t>IF</a:t>
            </a:r>
            <a:r>
              <a:rPr lang="en-US" sz="800" b="1" baseline="0" dirty="0" smtClean="0">
                <a:ea typeface="ＭＳ Ｐゴシック"/>
                <a:cs typeface="Times New Roman" pitchFamily="18" charset="0"/>
              </a:rPr>
              <a:t> ACCOUNT BALANCES DID TRANSFER</a:t>
            </a:r>
          </a:p>
          <a:p>
            <a:pPr marL="0" lvl="1" defTabSz="905073">
              <a:defRPr/>
            </a:pPr>
            <a:endParaRPr lang="en-US" sz="800" dirty="0" smtClean="0">
              <a:ea typeface="ＭＳ Ｐゴシック"/>
              <a:cs typeface="Times New Roman" pitchFamily="18" charset="0"/>
            </a:endParaRPr>
          </a:p>
          <a:p>
            <a:pPr defTabSz="923722">
              <a:defRPr/>
            </a:pPr>
            <a:r>
              <a:rPr lang="en-US" sz="800" dirty="0" smtClean="0">
                <a:ea typeface="ＭＳ Ｐゴシック"/>
                <a:cs typeface="Times New Roman" pitchFamily="18" charset="0"/>
              </a:rPr>
              <a:t>Your previous account balance</a:t>
            </a:r>
            <a:r>
              <a:rPr lang="en-US" sz="800" baseline="0" dirty="0" smtClean="0">
                <a:ea typeface="ＭＳ Ｐゴシック"/>
                <a:cs typeface="Times New Roman" pitchFamily="18" charset="0"/>
              </a:rPr>
              <a:t> transferred over to your new Transamerica account. So your savings will continue to be invested. </a:t>
            </a:r>
            <a:endParaRPr lang="en-US" sz="800" dirty="0"/>
          </a:p>
        </p:txBody>
      </p:sp>
      <p:sp>
        <p:nvSpPr>
          <p:cNvPr id="4" name="Slide Number Placeholder 3"/>
          <p:cNvSpPr>
            <a:spLocks noGrp="1"/>
          </p:cNvSpPr>
          <p:nvPr>
            <p:ph type="sldNum" sz="quarter" idx="10"/>
          </p:nvPr>
        </p:nvSpPr>
        <p:spPr/>
        <p:txBody>
          <a:bodyPr/>
          <a:lstStyle/>
          <a:p>
            <a:fld id="{7CFF8E56-15DF-47AB-A9E3-F44ADACDA18A}" type="slidenum">
              <a:rPr lang="en-US" smtClean="0"/>
              <a:t>5</a:t>
            </a:fld>
            <a:endParaRPr lang="en-US" dirty="0"/>
          </a:p>
        </p:txBody>
      </p:sp>
    </p:spTree>
    <p:extLst>
      <p:ext uri="{BB962C8B-B14F-4D97-AF65-F5344CB8AC3E}">
        <p14:creationId xmlns:p14="http://schemas.microsoft.com/office/powerpoint/2010/main" val="817095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05073">
              <a:defRPr/>
            </a:pPr>
            <a:r>
              <a:rPr lang="en-US" sz="800" b="1" dirty="0"/>
              <a:t>PICK ONE – SLIDE 5 or 6</a:t>
            </a:r>
            <a:r>
              <a:rPr lang="en-US" sz="800" dirty="0">
                <a:ea typeface="ＭＳ Ｐゴシック"/>
                <a:cs typeface="Times New Roman" pitchFamily="18" charset="0"/>
              </a:rPr>
              <a:t> – </a:t>
            </a:r>
            <a:r>
              <a:rPr lang="en-US" sz="800" b="1" dirty="0" smtClean="0">
                <a:ea typeface="ＭＳ Ｐゴシック"/>
                <a:cs typeface="Times New Roman" pitchFamily="18" charset="0"/>
              </a:rPr>
              <a:t>IF</a:t>
            </a:r>
            <a:r>
              <a:rPr lang="en-US" sz="800" b="1" baseline="0" dirty="0" smtClean="0">
                <a:ea typeface="ＭＳ Ｐゴシック"/>
                <a:cs typeface="Times New Roman" pitchFamily="18" charset="0"/>
              </a:rPr>
              <a:t> ACCOUNT BALANCES DID NOT TRANSFER</a:t>
            </a:r>
            <a:endParaRPr lang="en-US" sz="800" b="1" dirty="0" smtClean="0">
              <a:ea typeface="ＭＳ Ｐゴシック"/>
              <a:cs typeface="Times New Roman" pitchFamily="18" charset="0"/>
            </a:endParaRPr>
          </a:p>
          <a:p>
            <a:pPr eaLnBrk="1" hangingPunct="1"/>
            <a:endParaRPr lang="en-US" sz="800" dirty="0">
              <a:ea typeface="ＭＳ Ｐゴシック"/>
              <a:cs typeface="Times New Roman" pitchFamily="18" charset="0"/>
            </a:endParaRPr>
          </a:p>
          <a:p>
            <a:pPr eaLnBrk="1" hangingPunct="1"/>
            <a:r>
              <a:rPr lang="en-US" sz="800" dirty="0" smtClean="0">
                <a:ea typeface="ＭＳ Ｐゴシック"/>
                <a:cs typeface="Times New Roman" pitchFamily="18" charset="0"/>
              </a:rPr>
              <a:t>The </a:t>
            </a:r>
            <a:r>
              <a:rPr lang="en-US" sz="800" dirty="0">
                <a:ea typeface="ＭＳ Ｐゴシック"/>
                <a:cs typeface="Times New Roman" pitchFamily="18" charset="0"/>
              </a:rPr>
              <a:t>money in your old account did </a:t>
            </a:r>
            <a:r>
              <a:rPr lang="en-US" sz="800" b="1" i="0" dirty="0">
                <a:ea typeface="ＭＳ Ｐゴシック"/>
                <a:cs typeface="Times New Roman" pitchFamily="18" charset="0"/>
              </a:rPr>
              <a:t>not</a:t>
            </a:r>
            <a:r>
              <a:rPr lang="en-US" sz="800" dirty="0">
                <a:ea typeface="ＭＳ Ｐゴシック"/>
                <a:cs typeface="Times New Roman" pitchFamily="18" charset="0"/>
              </a:rPr>
              <a:t> move to your Transamerica </a:t>
            </a:r>
            <a:r>
              <a:rPr lang="en-US" sz="800" dirty="0" smtClean="0">
                <a:ea typeface="ＭＳ Ｐゴシック"/>
                <a:cs typeface="Times New Roman" pitchFamily="18" charset="0"/>
              </a:rPr>
              <a:t>account.</a:t>
            </a:r>
            <a:r>
              <a:rPr lang="en-US" sz="800" baseline="0" dirty="0" smtClean="0">
                <a:ea typeface="ＭＳ Ｐゴシック"/>
                <a:cs typeface="Times New Roman" pitchFamily="18" charset="0"/>
              </a:rPr>
              <a:t> T</a:t>
            </a:r>
            <a:r>
              <a:rPr lang="en-US" sz="800" dirty="0" smtClean="0">
                <a:ea typeface="ＭＳ Ｐゴシック"/>
                <a:cs typeface="Times New Roman" pitchFamily="18" charset="0"/>
              </a:rPr>
              <a:t>hat </a:t>
            </a:r>
            <a:r>
              <a:rPr lang="en-US" sz="800" dirty="0">
                <a:ea typeface="ＭＳ Ｐゴシック"/>
                <a:cs typeface="Times New Roman" pitchFamily="18" charset="0"/>
              </a:rPr>
              <a:t>leaves you with three choices: </a:t>
            </a:r>
            <a:endParaRPr lang="en-US" sz="800" dirty="0" smtClean="0">
              <a:ea typeface="ＭＳ Ｐゴシック"/>
              <a:cs typeface="Times New Roman" pitchFamily="18" charset="0"/>
            </a:endParaRPr>
          </a:p>
          <a:p>
            <a:pPr eaLnBrk="1" hangingPunct="1"/>
            <a:endParaRPr lang="en-US" sz="800" dirty="0" smtClean="0">
              <a:ea typeface="ＭＳ Ｐゴシック"/>
              <a:cs typeface="Times New Roman" pitchFamily="18" charset="0"/>
            </a:endParaRPr>
          </a:p>
          <a:p>
            <a:pPr marL="169701" indent="-169701" defTabSz="905073">
              <a:buFont typeface="Arial" panose="020B0604020202020204" pitchFamily="34" charset="0"/>
              <a:buChar char="•"/>
              <a:defRPr/>
            </a:pPr>
            <a:r>
              <a:rPr lang="en-US" sz="800" dirty="0" smtClean="0">
                <a:ea typeface="ＭＳ Ｐゴシック"/>
                <a:cs typeface="Times New Roman" pitchFamily="18" charset="0"/>
              </a:rPr>
              <a:t>Transfer it to your new Transamerica account. </a:t>
            </a:r>
          </a:p>
          <a:p>
            <a:pPr marL="169701" indent="-169701" defTabSz="905073">
              <a:buFont typeface="Arial" panose="020B0604020202020204" pitchFamily="34" charset="0"/>
              <a:buChar char="•"/>
              <a:defRPr/>
            </a:pPr>
            <a:r>
              <a:rPr lang="en-US" sz="800" dirty="0" smtClean="0">
                <a:ea typeface="ＭＳ Ｐゴシック"/>
                <a:cs typeface="Times New Roman" pitchFamily="18" charset="0"/>
              </a:rPr>
              <a:t>Two, roll it over to an IRA,</a:t>
            </a:r>
            <a:r>
              <a:rPr lang="en-US" sz="800" baseline="0" dirty="0" smtClean="0">
                <a:ea typeface="ＭＳ Ｐゴシック"/>
                <a:cs typeface="Times New Roman" pitchFamily="18" charset="0"/>
              </a:rPr>
              <a:t> either with Transamerica or another provider. </a:t>
            </a:r>
            <a:endParaRPr lang="en-US" sz="800" dirty="0" smtClean="0">
              <a:ea typeface="ＭＳ Ｐゴシック"/>
              <a:cs typeface="Times New Roman" pitchFamily="18" charset="0"/>
            </a:endParaRPr>
          </a:p>
          <a:p>
            <a:pPr marL="169701" indent="-169701">
              <a:buFont typeface="Arial" panose="020B0604020202020204" pitchFamily="34" charset="0"/>
              <a:buChar char="•"/>
            </a:pPr>
            <a:r>
              <a:rPr lang="en-US" sz="800" dirty="0" smtClean="0">
                <a:ea typeface="ＭＳ Ｐゴシック"/>
                <a:cs typeface="Times New Roman" pitchFamily="18" charset="0"/>
              </a:rPr>
              <a:t>Or, </a:t>
            </a:r>
            <a:r>
              <a:rPr lang="en-US" sz="800" dirty="0">
                <a:ea typeface="ＭＳ Ｐゴシック"/>
                <a:cs typeface="Times New Roman" pitchFamily="18" charset="0"/>
              </a:rPr>
              <a:t>keep your money with the old financial provider. </a:t>
            </a:r>
            <a:endParaRPr lang="en-US" sz="800" dirty="0" smtClean="0">
              <a:ea typeface="ＭＳ Ｐゴシック"/>
              <a:cs typeface="Times New Roman" pitchFamily="18" charset="0"/>
            </a:endParaRPr>
          </a:p>
          <a:p>
            <a:endParaRPr lang="en-US" sz="800" dirty="0" smtClean="0">
              <a:ea typeface="ＭＳ Ｐゴシック"/>
              <a:cs typeface="Times New Roman" pitchFamily="18" charset="0"/>
            </a:endParaRPr>
          </a:p>
          <a:p>
            <a:r>
              <a:rPr lang="en-US" sz="800" dirty="0" smtClean="0">
                <a:ea typeface="ＭＳ Ｐゴシック"/>
                <a:cs typeface="Times New Roman" pitchFamily="18" charset="0"/>
              </a:rPr>
              <a:t>Now </a:t>
            </a:r>
            <a:r>
              <a:rPr lang="en-US" sz="800" dirty="0">
                <a:ea typeface="ＭＳ Ｐゴシック"/>
                <a:cs typeface="Times New Roman" pitchFamily="18" charset="0"/>
              </a:rPr>
              <a:t>I’m not here to give you a sales pitch, but I wanted to put all your options on the table. That’s because many people either don’t know that they </a:t>
            </a:r>
            <a:r>
              <a:rPr lang="en-US" sz="800" i="0" dirty="0">
                <a:ea typeface="ＭＳ Ｐゴシック"/>
                <a:cs typeface="Times New Roman" pitchFamily="18" charset="0"/>
              </a:rPr>
              <a:t>can</a:t>
            </a:r>
            <a:r>
              <a:rPr lang="en-US" sz="800" dirty="0">
                <a:ea typeface="ＭＳ Ｐゴシック"/>
                <a:cs typeface="Times New Roman" pitchFamily="18" charset="0"/>
              </a:rPr>
              <a:t> transfer to a new provider or even a new employer’s plan … or they think it’s just too much of a hassle to do. But the fact is, you can make this move if you want. So you might want to consider it. For one thing, putting all your retirement savings in one place can make it easier to track and manage your money, and if you’re worried about the paperwork, don’t be. We have a team of specialists who can make the process painless. They’ll help you compare your choices, and if you decide to make the move, they’ll walk you through every step. So if you’re interested, email us at consolidate@transamerica.com … or call </a:t>
            </a:r>
            <a:r>
              <a:rPr lang="en-US" sz="800" dirty="0" smtClean="0">
                <a:ea typeface="ＭＳ Ｐゴシック"/>
                <a:cs typeface="Times New Roman" pitchFamily="18" charset="0"/>
              </a:rPr>
              <a:t>800-275-8714</a:t>
            </a:r>
            <a:endParaRPr lang="en-US" sz="800" dirty="0"/>
          </a:p>
        </p:txBody>
      </p:sp>
      <p:sp>
        <p:nvSpPr>
          <p:cNvPr id="4" name="Slide Number Placeholder 3"/>
          <p:cNvSpPr>
            <a:spLocks noGrp="1"/>
          </p:cNvSpPr>
          <p:nvPr>
            <p:ph type="sldNum" sz="quarter" idx="10"/>
          </p:nvPr>
        </p:nvSpPr>
        <p:spPr/>
        <p:txBody>
          <a:bodyPr/>
          <a:lstStyle/>
          <a:p>
            <a:fld id="{7CFF8E56-15DF-47AB-A9E3-F44ADACDA18A}" type="slidenum">
              <a:rPr lang="en-US" smtClean="0"/>
              <a:t>6</a:t>
            </a:fld>
            <a:endParaRPr lang="en-US" dirty="0"/>
          </a:p>
        </p:txBody>
      </p:sp>
    </p:spTree>
    <p:extLst>
      <p:ext uri="{BB962C8B-B14F-4D97-AF65-F5344CB8AC3E}">
        <p14:creationId xmlns:p14="http://schemas.microsoft.com/office/powerpoint/2010/main" val="817095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05073">
              <a:defRPr/>
            </a:pPr>
            <a:r>
              <a:rPr lang="en-US" sz="800" b="1" dirty="0">
                <a:latin typeface="Arial" panose="020B0604020202020204" pitchFamily="34" charset="0"/>
                <a:cs typeface="Arial" panose="020B0604020202020204" pitchFamily="34" charset="0"/>
              </a:rPr>
              <a:t>PICK ONE – SLIDE 7 or 8</a:t>
            </a:r>
            <a:r>
              <a:rPr lang="en-US" sz="800" b="1" dirty="0">
                <a:latin typeface="Arial" panose="020B0604020202020204" pitchFamily="34" charset="0"/>
                <a:ea typeface="ＭＳ Ｐゴシック"/>
                <a:cs typeface="Arial" panose="020B0604020202020204" pitchFamily="34" charset="0"/>
              </a:rPr>
              <a:t> – </a:t>
            </a:r>
            <a:r>
              <a:rPr lang="en-US" sz="800" b="1" dirty="0" smtClean="0">
                <a:latin typeface="Arial" panose="020B0604020202020204" pitchFamily="34" charset="0"/>
                <a:ea typeface="ＭＳ Ｐゴシック"/>
                <a:cs typeface="Arial" panose="020B0604020202020204" pitchFamily="34" charset="0"/>
              </a:rPr>
              <a:t>IF CONTRIBUTIONS</a:t>
            </a:r>
            <a:r>
              <a:rPr lang="en-US" sz="800" b="1" baseline="0" dirty="0" smtClean="0">
                <a:latin typeface="Arial" panose="020B0604020202020204" pitchFamily="34" charset="0"/>
                <a:ea typeface="ＭＳ Ｐゴシック"/>
                <a:cs typeface="Arial" panose="020B0604020202020204" pitchFamily="34" charset="0"/>
              </a:rPr>
              <a:t> ARE CONTINUING AT THE SAME SAVINGS RATE</a:t>
            </a:r>
            <a:endParaRPr lang="en-US" sz="800" b="1" dirty="0" smtClean="0">
              <a:latin typeface="Arial" panose="020B0604020202020204" pitchFamily="34" charset="0"/>
              <a:ea typeface="ＭＳ Ｐゴシック"/>
              <a:cs typeface="Arial" panose="020B0604020202020204" pitchFamily="34" charset="0"/>
            </a:endParaRPr>
          </a:p>
          <a:p>
            <a:pPr eaLnBrk="1" hangingPunct="1"/>
            <a:endParaRPr lang="en-US" sz="800" dirty="0" smtClean="0">
              <a:latin typeface="Arial" panose="020B0604020202020204" pitchFamily="34" charset="0"/>
              <a:ea typeface="ＭＳ Ｐゴシック"/>
              <a:cs typeface="Arial" panose="020B0604020202020204" pitchFamily="34" charset="0"/>
            </a:endParaRPr>
          </a:p>
          <a:p>
            <a:pPr eaLnBrk="1" hangingPunct="1"/>
            <a:r>
              <a:rPr lang="en-US" sz="800" dirty="0" smtClean="0">
                <a:latin typeface="Arial" panose="020B0604020202020204" pitchFamily="34" charset="0"/>
                <a:ea typeface="ＭＳ Ｐゴシック"/>
                <a:cs typeface="Arial" panose="020B0604020202020204" pitchFamily="34" charset="0"/>
              </a:rPr>
              <a:t>If you were making contributions prior to the transfer to Transamerica, you’re </a:t>
            </a:r>
            <a:r>
              <a:rPr lang="en-US" sz="800" dirty="0">
                <a:latin typeface="Arial" panose="020B0604020202020204" pitchFamily="34" charset="0"/>
                <a:ea typeface="ＭＳ Ｐゴシック"/>
                <a:cs typeface="Arial" panose="020B0604020202020204" pitchFamily="34" charset="0"/>
              </a:rPr>
              <a:t>automatically contributing the same amount to your account as you did </a:t>
            </a:r>
            <a:r>
              <a:rPr lang="en-US" sz="800" dirty="0" smtClean="0">
                <a:latin typeface="Arial" panose="020B0604020202020204" pitchFamily="34" charset="0"/>
                <a:ea typeface="ＭＳ Ｐゴシック"/>
                <a:cs typeface="Arial" panose="020B0604020202020204" pitchFamily="34" charset="0"/>
              </a:rPr>
              <a:t>before. Y</a:t>
            </a:r>
            <a:r>
              <a:rPr lang="en-US" sz="800" kern="1200" dirty="0" smtClean="0">
                <a:solidFill>
                  <a:schemeClr val="tx1"/>
                </a:solidFill>
                <a:latin typeface="Arial" panose="020B0604020202020204" pitchFamily="34" charset="0"/>
                <a:ea typeface="+mn-ea"/>
                <a:cs typeface="Arial" panose="020B0604020202020204" pitchFamily="34" charset="0"/>
              </a:rPr>
              <a:t>ou have the option to elect how your new contributions and existing balance are invested in the Plan, and may make changes at any time.  If your employer has added to or changed the investment options in the plan, now would be a good time to revisit your investment strategy.</a:t>
            </a:r>
          </a:p>
          <a:p>
            <a:pPr eaLnBrk="1" hangingPunct="1"/>
            <a:endParaRPr lang="en-US" sz="800" dirty="0">
              <a:latin typeface="Arial" panose="020B0604020202020204" pitchFamily="34" charset="0"/>
              <a:ea typeface="ＭＳ Ｐゴシック"/>
              <a:cs typeface="Arial" panose="020B0604020202020204" pitchFamily="34" charset="0"/>
            </a:endParaRPr>
          </a:p>
          <a:p>
            <a:pPr defTabSz="905073">
              <a:defRPr/>
            </a:pPr>
            <a:r>
              <a:rPr lang="en-US" sz="800" b="0" baseline="0" dirty="0" smtClean="0">
                <a:latin typeface="Arial" panose="020B0604020202020204" pitchFamily="34" charset="0"/>
                <a:cs typeface="Arial" panose="020B0604020202020204" pitchFamily="34" charset="0"/>
              </a:rPr>
              <a:t>This can be an excellent time to log on and see what your existing savings rate is – it might be time to increase it. </a:t>
            </a:r>
            <a:r>
              <a:rPr lang="en-US" sz="800" b="0" i="0" baseline="0" dirty="0" smtClean="0">
                <a:latin typeface="Arial" panose="020B0604020202020204" pitchFamily="34" charset="0"/>
                <a:cs typeface="Arial" panose="020B0604020202020204" pitchFamily="34" charset="0"/>
              </a:rPr>
              <a:t>Many retirement planning specialists consider 10% of your paycheck a good rule of thumb for putting aside today’s money for tomorrow’s expenses. I’ll talk about savings goals in just a few more minutes. </a:t>
            </a:r>
          </a:p>
          <a:p>
            <a:pPr defTabSz="905073">
              <a:defRPr/>
            </a:pPr>
            <a:endParaRPr lang="en-US" sz="800" b="0" i="0" baseline="0" dirty="0" smtClean="0">
              <a:latin typeface="Arial" panose="020B0604020202020204" pitchFamily="34" charset="0"/>
              <a:cs typeface="Arial" panose="020B0604020202020204" pitchFamily="34" charset="0"/>
            </a:endParaRPr>
          </a:p>
          <a:p>
            <a:endParaRPr lang="en-US" sz="800" b="1"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CFF8E56-15DF-47AB-A9E3-F44ADACDA18A}" type="slidenum">
              <a:rPr lang="en-US" smtClean="0"/>
              <a:t>7</a:t>
            </a:fld>
            <a:endParaRPr lang="en-US" dirty="0"/>
          </a:p>
        </p:txBody>
      </p:sp>
    </p:spTree>
    <p:extLst>
      <p:ext uri="{BB962C8B-B14F-4D97-AF65-F5344CB8AC3E}">
        <p14:creationId xmlns:p14="http://schemas.microsoft.com/office/powerpoint/2010/main" val="817095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05073">
              <a:defRPr/>
            </a:pPr>
            <a:r>
              <a:rPr lang="en-US" sz="800" b="1" dirty="0">
                <a:latin typeface="Arial" panose="020B0604020202020204" pitchFamily="34" charset="0"/>
                <a:cs typeface="Arial" panose="020B0604020202020204" pitchFamily="34" charset="0"/>
              </a:rPr>
              <a:t>PICK ONE – SLIDE 7 or 8</a:t>
            </a:r>
            <a:r>
              <a:rPr lang="en-US" sz="800" dirty="0">
                <a:latin typeface="Arial" panose="020B0604020202020204" pitchFamily="34" charset="0"/>
                <a:ea typeface="ＭＳ Ｐゴシック"/>
                <a:cs typeface="Arial" panose="020B0604020202020204" pitchFamily="34" charset="0"/>
              </a:rPr>
              <a:t> – </a:t>
            </a:r>
            <a:r>
              <a:rPr lang="en-US" sz="800" b="1" dirty="0" smtClean="0">
                <a:latin typeface="Arial" panose="020B0604020202020204" pitchFamily="34" charset="0"/>
                <a:ea typeface="ＭＳ Ｐゴシック"/>
                <a:cs typeface="Arial" panose="020B0604020202020204" pitchFamily="34" charset="0"/>
              </a:rPr>
              <a:t>IF CONTRIBUTIONS</a:t>
            </a:r>
            <a:r>
              <a:rPr lang="en-US" sz="800" b="1" baseline="0" dirty="0" smtClean="0">
                <a:latin typeface="Arial" panose="020B0604020202020204" pitchFamily="34" charset="0"/>
                <a:ea typeface="ＭＳ Ｐゴシック"/>
                <a:cs typeface="Arial" panose="020B0604020202020204" pitchFamily="34" charset="0"/>
              </a:rPr>
              <a:t> HAVE STOPPED</a:t>
            </a:r>
            <a:endParaRPr lang="en-US" sz="800" b="1" dirty="0" smtClean="0">
              <a:latin typeface="Arial" panose="020B0604020202020204" pitchFamily="34" charset="0"/>
              <a:ea typeface="ＭＳ Ｐゴシック"/>
              <a:cs typeface="Arial" panose="020B0604020202020204" pitchFamily="34" charset="0"/>
            </a:endParaRPr>
          </a:p>
          <a:p>
            <a:pPr eaLnBrk="1" hangingPunct="1"/>
            <a:endParaRPr lang="en-US" sz="800" dirty="0" smtClean="0">
              <a:latin typeface="Arial" panose="020B0604020202020204" pitchFamily="34" charset="0"/>
              <a:ea typeface="ＭＳ Ｐゴシック"/>
              <a:cs typeface="Arial" panose="020B0604020202020204" pitchFamily="34" charset="0"/>
            </a:endParaRPr>
          </a:p>
          <a:p>
            <a:pPr eaLnBrk="1" hangingPunct="1"/>
            <a:r>
              <a:rPr lang="en-US" sz="800" dirty="0" smtClean="0">
                <a:latin typeface="Arial" panose="020B0604020202020204" pitchFamily="34" charset="0"/>
                <a:ea typeface="ＭＳ Ｐゴシック"/>
                <a:cs typeface="Arial" panose="020B0604020202020204" pitchFamily="34" charset="0"/>
              </a:rPr>
              <a:t>At this</a:t>
            </a:r>
            <a:r>
              <a:rPr lang="en-US" sz="800" baseline="0" dirty="0" smtClean="0">
                <a:latin typeface="Arial" panose="020B0604020202020204" pitchFamily="34" charset="0"/>
                <a:ea typeface="ＭＳ Ｐゴシック"/>
                <a:cs typeface="Arial" panose="020B0604020202020204" pitchFamily="34" charset="0"/>
              </a:rPr>
              <a:t> point</a:t>
            </a:r>
            <a:r>
              <a:rPr lang="en-US" sz="800" dirty="0" smtClean="0">
                <a:latin typeface="Arial" panose="020B0604020202020204" pitchFamily="34" charset="0"/>
                <a:ea typeface="ＭＳ Ｐゴシック"/>
                <a:cs typeface="Arial" panose="020B0604020202020204" pitchFamily="34" charset="0"/>
              </a:rPr>
              <a:t>, your ongoing</a:t>
            </a:r>
            <a:r>
              <a:rPr lang="en-US" sz="800" baseline="0" dirty="0" smtClean="0">
                <a:latin typeface="Arial" panose="020B0604020202020204" pitchFamily="34" charset="0"/>
                <a:ea typeface="ＭＳ Ｐゴシック"/>
                <a:cs typeface="Arial" panose="020B0604020202020204" pitchFamily="34" charset="0"/>
              </a:rPr>
              <a:t> contributions have stopped </a:t>
            </a:r>
            <a:r>
              <a:rPr lang="en-US" sz="800" b="1" i="1" baseline="0" dirty="0" smtClean="0">
                <a:latin typeface="Arial" panose="020B0604020202020204" pitchFamily="34" charset="0"/>
                <a:ea typeface="ＭＳ Ｐゴシック"/>
                <a:cs typeface="Arial" panose="020B0604020202020204" pitchFamily="34" charset="0"/>
              </a:rPr>
              <a:t>[unless you have already taken action with Transamerica to make a new deferral election.]  </a:t>
            </a:r>
            <a:r>
              <a:rPr lang="en-US" sz="800" b="0" i="0" baseline="0" dirty="0" smtClean="0">
                <a:latin typeface="Arial" panose="020B0604020202020204" pitchFamily="34" charset="0"/>
                <a:ea typeface="ＭＳ Ｐゴシック"/>
                <a:cs typeface="Arial" panose="020B0604020202020204" pitchFamily="34" charset="0"/>
              </a:rPr>
              <a:t>You’re automatic paycheck deductions will not continue until you log in to your new Transamerica account and re-set your contribution rate, which I will show you just how to do a little later. </a:t>
            </a:r>
            <a:endParaRPr lang="en-US" sz="800" dirty="0" smtClean="0">
              <a:latin typeface="Arial" panose="020B0604020202020204" pitchFamily="34" charset="0"/>
              <a:ea typeface="ＭＳ Ｐゴシック"/>
              <a:cs typeface="Arial" panose="020B0604020202020204" pitchFamily="34" charset="0"/>
            </a:endParaRPr>
          </a:p>
          <a:p>
            <a:pPr eaLnBrk="1" hangingPunct="1"/>
            <a:endParaRPr lang="en-US" sz="800" b="1" dirty="0" smtClean="0">
              <a:latin typeface="Arial" panose="020B0604020202020204" pitchFamily="34" charset="0"/>
              <a:ea typeface="ＭＳ Ｐゴシック"/>
              <a:cs typeface="Arial" panose="020B0604020202020204" pitchFamily="34" charset="0"/>
            </a:endParaRPr>
          </a:p>
          <a:p>
            <a:pPr defTabSz="905073">
              <a:defRPr/>
            </a:pPr>
            <a:r>
              <a:rPr lang="en-US" sz="800" b="0" baseline="0" dirty="0" smtClean="0">
                <a:latin typeface="Arial" panose="020B0604020202020204" pitchFamily="34" charset="0"/>
                <a:cs typeface="Arial" panose="020B0604020202020204" pitchFamily="34" charset="0"/>
              </a:rPr>
              <a:t>Also, this can be an excellent time to reevaluate your savings rate – it might be time to increase it. </a:t>
            </a:r>
            <a:r>
              <a:rPr lang="en-US" sz="800" b="0" i="0" baseline="0" dirty="0" smtClean="0">
                <a:latin typeface="Arial" panose="020B0604020202020204" pitchFamily="34" charset="0"/>
                <a:cs typeface="Arial" panose="020B0604020202020204" pitchFamily="34" charset="0"/>
              </a:rPr>
              <a:t>Many retirement planning specialists consider 10% of your paycheck a good rule of thumb for putting aside today’s money for tomorrow’s expenses. I’ll talk about savings goals in just a few more minutes. </a:t>
            </a:r>
          </a:p>
          <a:p>
            <a:endParaRPr lang="en-US" sz="8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CFF8E56-15DF-47AB-A9E3-F44ADACDA18A}" type="slidenum">
              <a:rPr lang="en-US" smtClean="0"/>
              <a:t>8</a:t>
            </a:fld>
            <a:endParaRPr lang="en-US" dirty="0"/>
          </a:p>
        </p:txBody>
      </p:sp>
    </p:spTree>
    <p:extLst>
      <p:ext uri="{BB962C8B-B14F-4D97-AF65-F5344CB8AC3E}">
        <p14:creationId xmlns:p14="http://schemas.microsoft.com/office/powerpoint/2010/main" val="817095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1" dirty="0">
                <a:latin typeface="Arial" panose="020B0604020202020204" pitchFamily="34" charset="0"/>
                <a:ea typeface="ＭＳ Ｐゴシック"/>
                <a:cs typeface="Arial" panose="020B0604020202020204" pitchFamily="34" charset="0"/>
              </a:rPr>
              <a:t>PICK ONE – 9 or 10 – IF PLAN MAPPED INVESTMENTS &amp; DELETE BULLETS IN SLIDE AS NEEDED</a:t>
            </a:r>
          </a:p>
          <a:p>
            <a:pPr eaLnBrk="1" hangingPunct="1"/>
            <a:endParaRPr lang="en-US" dirty="0">
              <a:latin typeface="Arial" panose="020B0604020202020204" pitchFamily="34" charset="0"/>
              <a:ea typeface="ＭＳ Ｐゴシック"/>
              <a:cs typeface="Arial" panose="020B0604020202020204" pitchFamily="34" charset="0"/>
            </a:endParaRPr>
          </a:p>
          <a:p>
            <a:pPr eaLnBrk="1" hangingPunct="1"/>
            <a:r>
              <a:rPr lang="en-US" dirty="0" smtClean="0">
                <a:latin typeface="Arial" panose="020B0604020202020204" pitchFamily="34" charset="0"/>
                <a:ea typeface="ＭＳ Ｐゴシック"/>
                <a:cs typeface="Arial" panose="020B0604020202020204" pitchFamily="34" charset="0"/>
              </a:rPr>
              <a:t>Know </a:t>
            </a:r>
            <a:r>
              <a:rPr lang="en-US" dirty="0">
                <a:latin typeface="Arial" panose="020B0604020202020204" pitchFamily="34" charset="0"/>
                <a:ea typeface="ＭＳ Ｐゴシック"/>
                <a:cs typeface="Arial" panose="020B0604020202020204" pitchFamily="34" charset="0"/>
              </a:rPr>
              <a:t>where </a:t>
            </a:r>
            <a:r>
              <a:rPr lang="en-US" dirty="0" smtClean="0">
                <a:latin typeface="Arial" panose="020B0604020202020204" pitchFamily="34" charset="0"/>
                <a:ea typeface="ＭＳ Ｐゴシック"/>
                <a:cs typeface="Arial" panose="020B0604020202020204" pitchFamily="34" charset="0"/>
              </a:rPr>
              <a:t>your </a:t>
            </a:r>
            <a:r>
              <a:rPr lang="en-US" dirty="0">
                <a:latin typeface="Arial" panose="020B0604020202020204" pitchFamily="34" charset="0"/>
                <a:ea typeface="ＭＳ Ｐゴシック"/>
                <a:cs typeface="Arial" panose="020B0604020202020204" pitchFamily="34" charset="0"/>
              </a:rPr>
              <a:t>savings </a:t>
            </a:r>
            <a:r>
              <a:rPr lang="en-US" dirty="0" smtClean="0">
                <a:latin typeface="Arial" panose="020B0604020202020204" pitchFamily="34" charset="0"/>
                <a:ea typeface="ＭＳ Ｐゴシック"/>
                <a:cs typeface="Arial" panose="020B0604020202020204" pitchFamily="34" charset="0"/>
              </a:rPr>
              <a:t>are being invested. </a:t>
            </a:r>
          </a:p>
          <a:p>
            <a:pPr eaLnBrk="1" hangingPunct="1"/>
            <a:endParaRPr lang="en-US" dirty="0">
              <a:latin typeface="Arial" panose="020B0604020202020204" pitchFamily="34" charset="0"/>
              <a:ea typeface="ＭＳ Ｐゴシック"/>
              <a:cs typeface="Arial" panose="020B0604020202020204" pitchFamily="34" charset="0"/>
            </a:endParaRPr>
          </a:p>
          <a:p>
            <a:pPr eaLnBrk="1" hangingPunct="1"/>
            <a:r>
              <a:rPr lang="en-US" dirty="0">
                <a:latin typeface="Arial" panose="020B0604020202020204" pitchFamily="34" charset="0"/>
                <a:ea typeface="ＭＳ Ｐゴシック"/>
                <a:cs typeface="Arial" panose="020B0604020202020204" pitchFamily="34" charset="0"/>
              </a:rPr>
              <a:t>[Some investment choices from your previous plan are also included in your new plan.] </a:t>
            </a:r>
          </a:p>
          <a:p>
            <a:pPr eaLnBrk="1" hangingPunct="1"/>
            <a:endParaRPr lang="en-US" dirty="0">
              <a:latin typeface="Arial" panose="020B0604020202020204" pitchFamily="34" charset="0"/>
              <a:ea typeface="ＭＳ Ｐゴシック"/>
              <a:cs typeface="Arial" panose="020B0604020202020204" pitchFamily="34" charset="0"/>
            </a:endParaRPr>
          </a:p>
          <a:p>
            <a:pPr eaLnBrk="1" hangingPunct="1"/>
            <a:r>
              <a:rPr lang="en-US" dirty="0">
                <a:latin typeface="Arial" panose="020B0604020202020204" pitchFamily="34" charset="0"/>
                <a:ea typeface="ＭＳ Ｐゴシック"/>
                <a:cs typeface="Arial" panose="020B0604020202020204" pitchFamily="34" charset="0"/>
              </a:rPr>
              <a:t>[Some investment choices in the old plan have been replaced by similar ones, and if you had money in those funds, your balances were “mapped” to their replacements.] </a:t>
            </a:r>
          </a:p>
          <a:p>
            <a:pPr eaLnBrk="1" hangingPunct="1"/>
            <a:endParaRPr lang="en-US" dirty="0">
              <a:latin typeface="Arial" panose="020B0604020202020204" pitchFamily="34" charset="0"/>
              <a:ea typeface="ＭＳ Ｐゴシック"/>
              <a:cs typeface="Arial" panose="020B0604020202020204" pitchFamily="34" charset="0"/>
            </a:endParaRPr>
          </a:p>
          <a:p>
            <a:pPr eaLnBrk="1" hangingPunct="1"/>
            <a:r>
              <a:rPr lang="en-US" dirty="0">
                <a:latin typeface="Arial" panose="020B0604020202020204" pitchFamily="34" charset="0"/>
                <a:ea typeface="ＭＳ Ｐゴシック"/>
                <a:cs typeface="Arial" panose="020B0604020202020204" pitchFamily="34" charset="0"/>
              </a:rPr>
              <a:t>[Your employer added new options to your plan as well.]</a:t>
            </a:r>
            <a:endParaRPr lang="en-US" dirty="0" smtClean="0">
              <a:latin typeface="Arial" panose="020B0604020202020204" pitchFamily="34" charset="0"/>
              <a:ea typeface="ＭＳ Ｐゴシック"/>
              <a:cs typeface="Arial" panose="020B0604020202020204" pitchFamily="34" charset="0"/>
            </a:endParaRPr>
          </a:p>
          <a:p>
            <a:pPr eaLnBrk="1" hangingPunct="1"/>
            <a:endParaRPr lang="en-US" dirty="0" smtClean="0">
              <a:latin typeface="Arial" panose="020B0604020202020204" pitchFamily="34" charset="0"/>
              <a:ea typeface="ＭＳ Ｐゴシック"/>
              <a:cs typeface="Arial" panose="020B0604020202020204" pitchFamily="34" charset="0"/>
            </a:endParaRPr>
          </a:p>
          <a:p>
            <a:pPr eaLnBrk="1" hangingPunct="1"/>
            <a:r>
              <a:rPr lang="en-US" dirty="0">
                <a:latin typeface="Arial" panose="020B0604020202020204" pitchFamily="34" charset="0"/>
                <a:ea typeface="ＭＳ Ｐゴシック"/>
                <a:cs typeface="Arial" panose="020B0604020202020204" pitchFamily="34" charset="0"/>
              </a:rPr>
              <a:t>[Now that the transition is done, you’re able to…] </a:t>
            </a:r>
            <a:r>
              <a:rPr lang="en-US" b="1" dirty="0">
                <a:latin typeface="Arial" panose="020B0604020202020204" pitchFamily="34" charset="0"/>
                <a:ea typeface="ＭＳ Ｐゴシック"/>
                <a:cs typeface="Arial" panose="020B0604020202020204" pitchFamily="34" charset="0"/>
              </a:rPr>
              <a:t>OR </a:t>
            </a:r>
            <a:r>
              <a:rPr lang="en-US" dirty="0">
                <a:latin typeface="Arial" panose="020B0604020202020204" pitchFamily="34" charset="0"/>
                <a:ea typeface="ＭＳ Ｐゴシック"/>
                <a:cs typeface="Arial" panose="020B0604020202020204" pitchFamily="34" charset="0"/>
              </a:rPr>
              <a:t>[Once the transition is done, you’ll be able to…], transfer balances and direct new contributions to any of them. Just be aware that certain funds might impose limits on how often you can transfer in and out of them.</a:t>
            </a:r>
          </a:p>
          <a:p>
            <a:pPr eaLnBrk="1" hangingPunct="1"/>
            <a:endParaRPr lang="en-US" dirty="0">
              <a:latin typeface="Arial" panose="020B0604020202020204" pitchFamily="34" charset="0"/>
              <a:ea typeface="ＭＳ Ｐゴシック"/>
              <a:cs typeface="Arial" panose="020B0604020202020204" pitchFamily="34" charset="0"/>
            </a:endParaRPr>
          </a:p>
          <a:p>
            <a:pPr defTabSz="923722">
              <a:defRPr/>
            </a:pPr>
            <a:r>
              <a:rPr lang="en-US" dirty="0">
                <a:latin typeface="Arial" panose="020B0604020202020204" pitchFamily="34" charset="0"/>
                <a:ea typeface="ＭＳ Ｐゴシック"/>
                <a:cs typeface="Arial" panose="020B0604020202020204" pitchFamily="34" charset="0"/>
              </a:rPr>
              <a:t>You’ll find details about all your choices on your plan website.  </a:t>
            </a:r>
            <a:r>
              <a:rPr lang="en-US" b="1" dirty="0">
                <a:latin typeface="Arial" panose="020B0604020202020204" pitchFamily="34" charset="0"/>
                <a:ea typeface="ＭＳ Ｐゴシック"/>
                <a:cs typeface="Arial" panose="020B0604020202020204" pitchFamily="34" charset="0"/>
              </a:rPr>
              <a:t>If you have any questions about specific funds, please ask me after the presentation. </a:t>
            </a:r>
            <a:endParaRPr lang="en-US" dirty="0">
              <a:latin typeface="Arial" panose="020B0604020202020204" pitchFamily="34" charset="0"/>
              <a:ea typeface="ＭＳ Ｐゴシック"/>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CFF8E56-15DF-47AB-A9E3-F44ADACDA18A}" type="slidenum">
              <a:rPr lang="en-US" smtClean="0"/>
              <a:t>9</a:t>
            </a:fld>
            <a:endParaRPr lang="en-US" dirty="0"/>
          </a:p>
        </p:txBody>
      </p:sp>
    </p:spTree>
    <p:extLst>
      <p:ext uri="{BB962C8B-B14F-4D97-AF65-F5344CB8AC3E}">
        <p14:creationId xmlns:p14="http://schemas.microsoft.com/office/powerpoint/2010/main" val="817095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cxnSp>
        <p:nvCxnSpPr>
          <p:cNvPr id="5" name="Straight Connector 4"/>
          <p:cNvCxnSpPr/>
          <p:nvPr userDrawn="1"/>
        </p:nvCxnSpPr>
        <p:spPr>
          <a:xfrm>
            <a:off x="613817" y="6438502"/>
            <a:ext cx="0" cy="249237"/>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2130"/>
          <a:stretch/>
        </p:blipFill>
        <p:spPr>
          <a:xfrm>
            <a:off x="0" y="0"/>
            <a:ext cx="9144000" cy="6227763"/>
          </a:xfrm>
          <a:prstGeom prst="rect">
            <a:avLst/>
          </a:prstGeom>
        </p:spPr>
      </p:pic>
    </p:spTree>
    <p:extLst>
      <p:ext uri="{BB962C8B-B14F-4D97-AF65-F5344CB8AC3E}">
        <p14:creationId xmlns:p14="http://schemas.microsoft.com/office/powerpoint/2010/main" val="1643819012"/>
      </p:ext>
    </p:extLst>
  </p:cSld>
  <p:clrMapOvr>
    <a:masterClrMapping/>
  </p:clrMapOvr>
  <p:transition spd="slow">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DISCLOSURE">
    <p:spTree>
      <p:nvGrpSpPr>
        <p:cNvPr id="1" name=""/>
        <p:cNvGrpSpPr/>
        <p:nvPr/>
      </p:nvGrpSpPr>
      <p:grpSpPr>
        <a:xfrm>
          <a:off x="0" y="0"/>
          <a:ext cx="0" cy="0"/>
          <a:chOff x="0" y="0"/>
          <a:chExt cx="0" cy="0"/>
        </a:xfrm>
      </p:grpSpPr>
      <p:sp>
        <p:nvSpPr>
          <p:cNvPr id="3" name="Rectangle 2"/>
          <p:cNvSpPr/>
          <p:nvPr userDrawn="1"/>
        </p:nvSpPr>
        <p:spPr>
          <a:xfrm>
            <a:off x="0" y="0"/>
            <a:ext cx="9144000" cy="6217920"/>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Connector 4"/>
          <p:cNvCxnSpPr/>
          <p:nvPr userDrawn="1"/>
        </p:nvCxnSpPr>
        <p:spPr>
          <a:xfrm>
            <a:off x="0" y="6217920"/>
            <a:ext cx="914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userDrawn="1"/>
        </p:nvSpPr>
        <p:spPr>
          <a:xfrm>
            <a:off x="507691" y="264801"/>
            <a:ext cx="6561164" cy="497200"/>
          </a:xfrm>
          <a:prstGeom prst="rect">
            <a:avLst/>
          </a:prstGeom>
        </p:spPr>
        <p:txBody>
          <a:bodyPr/>
          <a:lstStyle>
            <a:lvl1pPr marL="0" indent="0" algn="l" defTabSz="457200" rtl="0" eaLnBrk="1" latinLnBrk="0" hangingPunct="1">
              <a:spcBef>
                <a:spcPct val="20000"/>
              </a:spcBef>
              <a:buFont typeface="Arial"/>
              <a:buNone/>
              <a:defRPr sz="3200" kern="1200" baseline="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solidFill>
                  <a:srgbClr val="144586"/>
                </a:solidFill>
                <a:latin typeface="Arial "/>
              </a:rPr>
              <a:t>DISCLOSURES</a:t>
            </a:r>
          </a:p>
        </p:txBody>
      </p:sp>
      <p:sp>
        <p:nvSpPr>
          <p:cNvPr id="6" name="Content Placeholder 3"/>
          <p:cNvSpPr>
            <a:spLocks noGrp="1"/>
          </p:cNvSpPr>
          <p:nvPr>
            <p:ph sz="half" idx="2"/>
          </p:nvPr>
        </p:nvSpPr>
        <p:spPr>
          <a:xfrm>
            <a:off x="515257" y="860870"/>
            <a:ext cx="7859485" cy="4701730"/>
          </a:xfrm>
          <a:prstGeom prst="rect">
            <a:avLst/>
          </a:prstGeom>
        </p:spPr>
        <p:txBody>
          <a:bodyPr/>
          <a:lstStyle>
            <a:lvl1pPr marL="0" indent="0">
              <a:buFontTx/>
              <a:buNone/>
              <a:defRPr lang="en-US" sz="1200" i="1" kern="1200" dirty="0">
                <a:solidFill>
                  <a:srgbClr val="282828"/>
                </a:solidFill>
                <a:latin typeface="Arial "/>
                <a:ea typeface="+mn-ea"/>
                <a:cs typeface="+mn-cs"/>
              </a:defRPr>
            </a:lvl1pPr>
            <a:lvl2pPr marL="461963" indent="-230188">
              <a:defRPr sz="1800" b="0" i="0">
                <a:latin typeface="HelveticaNeueLT Std Lt Cn" pitchFamily="34" charset="0"/>
              </a:defRPr>
            </a:lvl2pPr>
            <a:lvl3pPr marL="682625" indent="-220663">
              <a:defRPr sz="1800" b="0" i="0">
                <a:latin typeface="HelveticaNeueLT Std Lt Cn" pitchFamily="34" charset="0"/>
              </a:defRPr>
            </a:lvl3pPr>
            <a:lvl4pPr marL="914400" indent="-231775">
              <a:defRPr sz="1800" b="0" i="0">
                <a:latin typeface="HelveticaNeueLT Std Lt Cn" pitchFamily="34" charset="0"/>
              </a:defRPr>
            </a:lvl4pPr>
            <a:lvl5pPr marL="1146175" indent="-231775">
              <a:defRPr sz="1800" b="0" i="0">
                <a:latin typeface="HelveticaNeueLT Std Lt Cn" pitchFamily="34" charset="0"/>
              </a:defRPr>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Tree>
    <p:extLst>
      <p:ext uri="{BB962C8B-B14F-4D97-AF65-F5344CB8AC3E}">
        <p14:creationId xmlns:p14="http://schemas.microsoft.com/office/powerpoint/2010/main" val="377821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planation of Investments">
    <p:spTree>
      <p:nvGrpSpPr>
        <p:cNvPr id="1" name=""/>
        <p:cNvGrpSpPr/>
        <p:nvPr/>
      </p:nvGrpSpPr>
      <p:grpSpPr>
        <a:xfrm>
          <a:off x="0" y="0"/>
          <a:ext cx="0" cy="0"/>
          <a:chOff x="0" y="0"/>
          <a:chExt cx="0" cy="0"/>
        </a:xfrm>
      </p:grpSpPr>
      <p:sp>
        <p:nvSpPr>
          <p:cNvPr id="3" name="Rectangle 2"/>
          <p:cNvSpPr/>
          <p:nvPr userDrawn="1"/>
        </p:nvSpPr>
        <p:spPr>
          <a:xfrm>
            <a:off x="0" y="0"/>
            <a:ext cx="9144000" cy="6217920"/>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Connector 4"/>
          <p:cNvCxnSpPr/>
          <p:nvPr userDrawn="1"/>
        </p:nvCxnSpPr>
        <p:spPr>
          <a:xfrm>
            <a:off x="0" y="6217920"/>
            <a:ext cx="914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userDrawn="1"/>
        </p:nvSpPr>
        <p:spPr>
          <a:xfrm>
            <a:off x="507690" y="264801"/>
            <a:ext cx="7493309" cy="497200"/>
          </a:xfrm>
          <a:prstGeom prst="rect">
            <a:avLst/>
          </a:prstGeom>
        </p:spPr>
        <p:txBody>
          <a:bodyPr/>
          <a:lstStyle>
            <a:lvl1pPr marL="0" indent="0" algn="l" defTabSz="457200" rtl="0" eaLnBrk="1" latinLnBrk="0" hangingPunct="1">
              <a:spcBef>
                <a:spcPct val="20000"/>
              </a:spcBef>
              <a:buFont typeface="Arial"/>
              <a:buNone/>
              <a:defRPr sz="3200" kern="1200" baseline="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b="1" dirty="0" smtClean="0">
                <a:solidFill>
                  <a:srgbClr val="144586"/>
                </a:solidFill>
                <a:latin typeface="Arial "/>
              </a:rPr>
              <a:t>Explanation of Investment Styles and Risks</a:t>
            </a:r>
            <a:endParaRPr lang="en-US" sz="2400" b="1" dirty="0">
              <a:solidFill>
                <a:srgbClr val="144586"/>
              </a:solidFill>
              <a:latin typeface="Arial "/>
            </a:endParaRPr>
          </a:p>
        </p:txBody>
      </p:sp>
      <p:sp>
        <p:nvSpPr>
          <p:cNvPr id="6" name="Content Placeholder 3"/>
          <p:cNvSpPr>
            <a:spLocks noGrp="1"/>
          </p:cNvSpPr>
          <p:nvPr>
            <p:ph sz="half" idx="2"/>
          </p:nvPr>
        </p:nvSpPr>
        <p:spPr>
          <a:xfrm>
            <a:off x="515257" y="860870"/>
            <a:ext cx="7859485" cy="4701730"/>
          </a:xfrm>
          <a:prstGeom prst="rect">
            <a:avLst/>
          </a:prstGeom>
        </p:spPr>
        <p:txBody>
          <a:bodyPr/>
          <a:lstStyle>
            <a:lvl1pPr marL="0" indent="0">
              <a:buFontTx/>
              <a:buNone/>
              <a:defRPr lang="en-US" sz="1200" i="1" kern="1200" dirty="0">
                <a:solidFill>
                  <a:srgbClr val="282828"/>
                </a:solidFill>
                <a:latin typeface="Arial "/>
                <a:ea typeface="+mn-ea"/>
                <a:cs typeface="+mn-cs"/>
              </a:defRPr>
            </a:lvl1pPr>
            <a:lvl2pPr marL="461963" indent="-230188">
              <a:defRPr sz="1800" b="0" i="0">
                <a:latin typeface="HelveticaNeueLT Std Lt Cn" pitchFamily="34" charset="0"/>
              </a:defRPr>
            </a:lvl2pPr>
            <a:lvl3pPr marL="682625" indent="-220663">
              <a:defRPr sz="1800" b="0" i="0">
                <a:latin typeface="HelveticaNeueLT Std Lt Cn" pitchFamily="34" charset="0"/>
              </a:defRPr>
            </a:lvl3pPr>
            <a:lvl4pPr marL="914400" indent="-231775">
              <a:defRPr sz="1800" b="0" i="0">
                <a:latin typeface="HelveticaNeueLT Std Lt Cn" pitchFamily="34" charset="0"/>
              </a:defRPr>
            </a:lvl4pPr>
            <a:lvl5pPr marL="1146175" indent="-231775">
              <a:defRPr sz="1800" b="0" i="0">
                <a:latin typeface="HelveticaNeueLT Std Lt Cn" pitchFamily="34" charset="0"/>
              </a:defRPr>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Tree>
    <p:extLst>
      <p:ext uri="{BB962C8B-B14F-4D97-AF65-F5344CB8AC3E}">
        <p14:creationId xmlns:p14="http://schemas.microsoft.com/office/powerpoint/2010/main" val="83540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ue Blank">
    <p:spTree>
      <p:nvGrpSpPr>
        <p:cNvPr id="1" name=""/>
        <p:cNvGrpSpPr/>
        <p:nvPr/>
      </p:nvGrpSpPr>
      <p:grpSpPr>
        <a:xfrm>
          <a:off x="0" y="0"/>
          <a:ext cx="0" cy="0"/>
          <a:chOff x="0" y="0"/>
          <a:chExt cx="0" cy="0"/>
        </a:xfrm>
      </p:grpSpPr>
      <p:sp>
        <p:nvSpPr>
          <p:cNvPr id="3" name="Rectangle 2"/>
          <p:cNvSpPr/>
          <p:nvPr userDrawn="1"/>
        </p:nvSpPr>
        <p:spPr>
          <a:xfrm>
            <a:off x="0" y="0"/>
            <a:ext cx="9144000" cy="6227763"/>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cxnSp>
        <p:nvCxnSpPr>
          <p:cNvPr id="5" name="Straight Connector 4"/>
          <p:cNvCxnSpPr/>
          <p:nvPr userDrawn="1"/>
        </p:nvCxnSpPr>
        <p:spPr>
          <a:xfrm>
            <a:off x="613817" y="6438502"/>
            <a:ext cx="0" cy="249237"/>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9001210"/>
      </p:ext>
    </p:extLst>
  </p:cSld>
  <p:clrMapOvr>
    <a:masterClrMapping/>
  </p:clrMapOvr>
  <p:transition spd="slow">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8917318"/>
      </p:ext>
    </p:extLst>
  </p:cSld>
  <p:clrMapOvr>
    <a:masterClrMapping/>
  </p:clrMapOvr>
  <p:transition spd="slow">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Red Blan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2130"/>
          <a:stretch/>
        </p:blipFill>
        <p:spPr>
          <a:xfrm>
            <a:off x="0" y="0"/>
            <a:ext cx="9144000" cy="6227763"/>
          </a:xfrm>
          <a:prstGeom prst="rect">
            <a:avLst/>
          </a:prstGeom>
        </p:spPr>
      </p:pic>
    </p:spTree>
    <p:extLst>
      <p:ext uri="{BB962C8B-B14F-4D97-AF65-F5344CB8AC3E}">
        <p14:creationId xmlns:p14="http://schemas.microsoft.com/office/powerpoint/2010/main" val="26709231"/>
      </p:ext>
    </p:extLst>
  </p:cSld>
  <p:clrMapOvr>
    <a:masterClrMapping/>
  </p:clrMapOvr>
  <p:transition spd="slow">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No Job Number or Copyright">
    <p:spTree>
      <p:nvGrpSpPr>
        <p:cNvPr id="1" name=""/>
        <p:cNvGrpSpPr/>
        <p:nvPr/>
      </p:nvGrpSpPr>
      <p:grpSpPr>
        <a:xfrm>
          <a:off x="0" y="0"/>
          <a:ext cx="0" cy="0"/>
          <a:chOff x="0" y="0"/>
          <a:chExt cx="0" cy="0"/>
        </a:xfrm>
      </p:grpSpPr>
      <p:sp>
        <p:nvSpPr>
          <p:cNvPr id="3" name="Rectangle 2"/>
          <p:cNvSpPr/>
          <p:nvPr userDrawn="1"/>
        </p:nvSpPr>
        <p:spPr>
          <a:xfrm>
            <a:off x="0" y="0"/>
            <a:ext cx="9144000" cy="6217920"/>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Connector 4"/>
          <p:cNvCxnSpPr/>
          <p:nvPr userDrawn="1"/>
        </p:nvCxnSpPr>
        <p:spPr>
          <a:xfrm>
            <a:off x="0" y="6217920"/>
            <a:ext cx="914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userDrawn="1"/>
        </p:nvSpPr>
        <p:spPr>
          <a:xfrm>
            <a:off x="507691" y="264801"/>
            <a:ext cx="6561164" cy="497200"/>
          </a:xfrm>
          <a:prstGeom prst="rect">
            <a:avLst/>
          </a:prstGeom>
        </p:spPr>
        <p:txBody>
          <a:bodyPr/>
          <a:lstStyle>
            <a:lvl1pPr marL="0" indent="0" algn="l" defTabSz="457200" rtl="0" eaLnBrk="1" latinLnBrk="0" hangingPunct="1">
              <a:spcBef>
                <a:spcPct val="20000"/>
              </a:spcBef>
              <a:buFont typeface="Arial"/>
              <a:buNone/>
              <a:defRPr sz="3200" kern="1200" baseline="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solidFill>
                  <a:srgbClr val="144586"/>
                </a:solidFill>
                <a:latin typeface="Arial "/>
              </a:rPr>
              <a:t>DISCLOSURES</a:t>
            </a:r>
          </a:p>
        </p:txBody>
      </p:sp>
      <p:sp>
        <p:nvSpPr>
          <p:cNvPr id="6" name="Content Placeholder 3"/>
          <p:cNvSpPr>
            <a:spLocks noGrp="1"/>
          </p:cNvSpPr>
          <p:nvPr>
            <p:ph sz="half" idx="2"/>
          </p:nvPr>
        </p:nvSpPr>
        <p:spPr>
          <a:xfrm>
            <a:off x="515257" y="860870"/>
            <a:ext cx="7859485" cy="4701730"/>
          </a:xfrm>
          <a:prstGeom prst="rect">
            <a:avLst/>
          </a:prstGeom>
        </p:spPr>
        <p:txBody>
          <a:bodyPr/>
          <a:lstStyle>
            <a:lvl1pPr marL="0" indent="0">
              <a:buFontTx/>
              <a:buNone/>
              <a:defRPr lang="en-US" sz="1200" i="1" kern="1200" dirty="0">
                <a:solidFill>
                  <a:srgbClr val="282828"/>
                </a:solidFill>
                <a:latin typeface="Arial "/>
                <a:ea typeface="+mn-ea"/>
                <a:cs typeface="+mn-cs"/>
              </a:defRPr>
            </a:lvl1pPr>
            <a:lvl2pPr marL="461963" indent="-230188">
              <a:defRPr sz="1800" b="0" i="0">
                <a:latin typeface="HelveticaNeueLT Std Lt Cn" pitchFamily="34" charset="0"/>
              </a:defRPr>
            </a:lvl2pPr>
            <a:lvl3pPr marL="682625" indent="-220663">
              <a:defRPr sz="1800" b="0" i="0">
                <a:latin typeface="HelveticaNeueLT Std Lt Cn" pitchFamily="34" charset="0"/>
              </a:defRPr>
            </a:lvl3pPr>
            <a:lvl4pPr marL="914400" indent="-231775">
              <a:defRPr sz="1800" b="0" i="0">
                <a:latin typeface="HelveticaNeueLT Std Lt Cn" pitchFamily="34" charset="0"/>
              </a:defRPr>
            </a:lvl4pPr>
            <a:lvl5pPr marL="1146175" indent="-231775">
              <a:defRPr sz="1800" b="0" i="0">
                <a:latin typeface="HelveticaNeueLT Std Lt Cn" pitchFamily="34" charset="0"/>
              </a:defRPr>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Tree>
    <p:extLst>
      <p:ext uri="{BB962C8B-B14F-4D97-AF65-F5344CB8AC3E}">
        <p14:creationId xmlns:p14="http://schemas.microsoft.com/office/powerpoint/2010/main" val="977162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ue Blank">
    <p:spTree>
      <p:nvGrpSpPr>
        <p:cNvPr id="1" name=""/>
        <p:cNvGrpSpPr/>
        <p:nvPr/>
      </p:nvGrpSpPr>
      <p:grpSpPr>
        <a:xfrm>
          <a:off x="0" y="0"/>
          <a:ext cx="0" cy="0"/>
          <a:chOff x="0" y="0"/>
          <a:chExt cx="0" cy="0"/>
        </a:xfrm>
      </p:grpSpPr>
      <p:sp>
        <p:nvSpPr>
          <p:cNvPr id="3" name="Rectangle 2"/>
          <p:cNvSpPr/>
          <p:nvPr userDrawn="1"/>
        </p:nvSpPr>
        <p:spPr>
          <a:xfrm>
            <a:off x="0" y="0"/>
            <a:ext cx="9144000" cy="6227763"/>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5" name="Straight Connector 4"/>
          <p:cNvCxnSpPr/>
          <p:nvPr userDrawn="1"/>
        </p:nvCxnSpPr>
        <p:spPr>
          <a:xfrm>
            <a:off x="613817" y="6438502"/>
            <a:ext cx="0" cy="249237"/>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0901982"/>
      </p:ext>
    </p:extLst>
  </p:cSld>
  <p:clrMapOvr>
    <a:masterClrMapping/>
  </p:clrMapOvr>
  <p:transition spd="slow">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 Blank">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2130"/>
          <a:stretch/>
        </p:blipFill>
        <p:spPr>
          <a:xfrm>
            <a:off x="0" y="0"/>
            <a:ext cx="9144000" cy="6227763"/>
          </a:xfrm>
          <a:prstGeom prst="rect">
            <a:avLst/>
          </a:prstGeom>
        </p:spPr>
      </p:pic>
    </p:spTree>
    <p:extLst>
      <p:ext uri="{BB962C8B-B14F-4D97-AF65-F5344CB8AC3E}">
        <p14:creationId xmlns:p14="http://schemas.microsoft.com/office/powerpoint/2010/main" val="707575530"/>
      </p:ext>
    </p:extLst>
  </p:cSld>
  <p:clrMapOvr>
    <a:masterClrMapping/>
  </p:clrMapOvr>
  <p:transition spd="slow">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9247806"/>
      </p:ext>
    </p:extLst>
  </p:cSld>
  <p:clrMapOvr>
    <a:masterClrMapping/>
  </p:clrMapOvr>
  <p:transition spd="slow">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6123715"/>
      </p:ext>
    </p:extLst>
  </p:cSld>
  <p:clrMapOvr>
    <a:masterClrMapping/>
  </p:clrMapOvr>
  <p:transition spd="slow">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Rectangle 1"/>
          <p:cNvSpPr/>
          <p:nvPr userDrawn="1"/>
        </p:nvSpPr>
        <p:spPr>
          <a:xfrm>
            <a:off x="0" y="0"/>
            <a:ext cx="9144000" cy="6227763"/>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p>
        </p:txBody>
      </p:sp>
    </p:spTree>
    <p:extLst>
      <p:ext uri="{BB962C8B-B14F-4D97-AF65-F5344CB8AC3E}">
        <p14:creationId xmlns:p14="http://schemas.microsoft.com/office/powerpoint/2010/main" val="3709300231"/>
      </p:ext>
    </p:extLst>
  </p:cSld>
  <p:clrMapOvr>
    <a:masterClrMapping/>
  </p:clrMapOvr>
  <p:transition spd="slow">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1661567"/>
      </p:ext>
    </p:extLst>
  </p:cSld>
  <p:clrMapOvr>
    <a:masterClrMapping/>
  </p:clrMapOvr>
  <p:transition spd="slow" advClick="0" advTm="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15257" y="1709383"/>
            <a:ext cx="7859485" cy="4081109"/>
          </a:xfrm>
          <a:prstGeom prst="rect">
            <a:avLst/>
          </a:prstGeom>
        </p:spPr>
        <p:txBody>
          <a:bodyPr/>
          <a:lstStyle>
            <a:lvl1pPr marL="231775" indent="-231775">
              <a:buFont typeface="Arial" panose="020B0604020202020204" pitchFamily="34" charset="0"/>
              <a:buChar char="•"/>
              <a:defRPr sz="1600" b="0" i="0">
                <a:solidFill>
                  <a:srgbClr val="414141"/>
                </a:solidFill>
                <a:latin typeface="Arial" panose="020B0604020202020204" pitchFamily="34" charset="0"/>
                <a:cs typeface="Arial" panose="020B0604020202020204" pitchFamily="34" charset="0"/>
              </a:defRPr>
            </a:lvl1pPr>
            <a:lvl2pPr marL="461963" indent="-230188">
              <a:defRPr sz="1600" b="0" i="0">
                <a:solidFill>
                  <a:srgbClr val="414141"/>
                </a:solidFill>
                <a:latin typeface="Arial" panose="020B0604020202020204" pitchFamily="34" charset="0"/>
                <a:cs typeface="Arial" panose="020B0604020202020204" pitchFamily="34" charset="0"/>
              </a:defRPr>
            </a:lvl2pPr>
            <a:lvl3pPr marL="682625" indent="-220663">
              <a:defRPr sz="1600" b="0" i="0">
                <a:solidFill>
                  <a:srgbClr val="414141"/>
                </a:solidFill>
                <a:latin typeface="Arial" panose="020B0604020202020204" pitchFamily="34" charset="0"/>
                <a:cs typeface="Arial" panose="020B0604020202020204" pitchFamily="34" charset="0"/>
              </a:defRPr>
            </a:lvl3pPr>
            <a:lvl4pPr marL="914400" indent="-231775">
              <a:defRPr sz="1600" b="0" i="0">
                <a:solidFill>
                  <a:srgbClr val="414141"/>
                </a:solidFill>
                <a:latin typeface="Arial" panose="020B0604020202020204" pitchFamily="34" charset="0"/>
                <a:cs typeface="Arial" panose="020B0604020202020204" pitchFamily="34" charset="0"/>
              </a:defRPr>
            </a:lvl4pPr>
            <a:lvl5pPr marL="1146175" indent="-231775">
              <a:defRPr sz="1600" b="0" i="0">
                <a:solidFill>
                  <a:srgbClr val="414141"/>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0" hasCustomPrompt="1"/>
          </p:nvPr>
        </p:nvSpPr>
        <p:spPr>
          <a:xfrm>
            <a:off x="529918" y="381000"/>
            <a:ext cx="7888366" cy="746525"/>
          </a:xfrm>
          <a:prstGeom prst="rect">
            <a:avLst/>
          </a:prstGeom>
        </p:spPr>
        <p:txBody>
          <a:bodyPr/>
          <a:lstStyle>
            <a:lvl1pPr algn="l">
              <a:lnSpc>
                <a:spcPts val="2800"/>
              </a:lnSpc>
              <a:spcBef>
                <a:spcPts val="0"/>
              </a:spcBef>
              <a:defRPr sz="2400" b="1" baseline="0">
                <a:solidFill>
                  <a:srgbClr val="144586"/>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Title of slide</a:t>
            </a:r>
          </a:p>
        </p:txBody>
      </p:sp>
    </p:spTree>
    <p:extLst>
      <p:ext uri="{BB962C8B-B14F-4D97-AF65-F5344CB8AC3E}">
        <p14:creationId xmlns:p14="http://schemas.microsoft.com/office/powerpoint/2010/main" val="1813802369"/>
      </p:ext>
    </p:extLst>
  </p:cSld>
  <p:clrMapOvr>
    <a:masterClrMapping/>
  </p:clrMapOvr>
  <p:transition spd="slow">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sp>
        <p:nvSpPr>
          <p:cNvPr id="3" name="Rectangle 2"/>
          <p:cNvSpPr/>
          <p:nvPr userDrawn="1"/>
        </p:nvSpPr>
        <p:spPr>
          <a:xfrm>
            <a:off x="0" y="0"/>
            <a:ext cx="9144000" cy="6217920"/>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5" name="Straight Connector 4"/>
          <p:cNvCxnSpPr/>
          <p:nvPr userDrawn="1"/>
        </p:nvCxnSpPr>
        <p:spPr>
          <a:xfrm>
            <a:off x="0" y="6217920"/>
            <a:ext cx="914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userDrawn="1"/>
        </p:nvSpPr>
        <p:spPr>
          <a:xfrm>
            <a:off x="507691" y="264801"/>
            <a:ext cx="6561164" cy="497200"/>
          </a:xfrm>
          <a:prstGeom prst="rect">
            <a:avLst/>
          </a:prstGeom>
        </p:spPr>
        <p:txBody>
          <a:bodyPr/>
          <a:lstStyle>
            <a:lvl1pPr marL="0" indent="0" algn="l" defTabSz="457200" rtl="0" eaLnBrk="1" latinLnBrk="0" hangingPunct="1">
              <a:spcBef>
                <a:spcPct val="20000"/>
              </a:spcBef>
              <a:buFont typeface="Arial"/>
              <a:buNone/>
              <a:defRPr sz="3200" kern="1200" baseline="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solidFill>
                  <a:srgbClr val="144586"/>
                </a:solidFill>
                <a:latin typeface="Arial "/>
              </a:rPr>
              <a:t>DISCLOSURES</a:t>
            </a:r>
          </a:p>
        </p:txBody>
      </p:sp>
      <p:sp>
        <p:nvSpPr>
          <p:cNvPr id="6" name="Content Placeholder 3"/>
          <p:cNvSpPr>
            <a:spLocks noGrp="1"/>
          </p:cNvSpPr>
          <p:nvPr>
            <p:ph sz="half" idx="2"/>
          </p:nvPr>
        </p:nvSpPr>
        <p:spPr>
          <a:xfrm>
            <a:off x="515257" y="860870"/>
            <a:ext cx="7859485" cy="4701730"/>
          </a:xfrm>
          <a:prstGeom prst="rect">
            <a:avLst/>
          </a:prstGeom>
        </p:spPr>
        <p:txBody>
          <a:bodyPr/>
          <a:lstStyle>
            <a:lvl1pPr marL="0" indent="0">
              <a:buFontTx/>
              <a:buNone/>
              <a:defRPr lang="en-US" sz="1200" i="1" kern="1200" dirty="0">
                <a:solidFill>
                  <a:srgbClr val="282828"/>
                </a:solidFill>
                <a:latin typeface="Arial "/>
                <a:ea typeface="+mn-ea"/>
                <a:cs typeface="+mn-cs"/>
              </a:defRPr>
            </a:lvl1pPr>
            <a:lvl2pPr marL="461963" indent="-230188">
              <a:defRPr sz="1800" b="0" i="0">
                <a:latin typeface="HelveticaNeueLT Std Lt Cn" pitchFamily="34" charset="0"/>
              </a:defRPr>
            </a:lvl2pPr>
            <a:lvl3pPr marL="682625" indent="-220663">
              <a:defRPr sz="1800" b="0" i="0">
                <a:latin typeface="HelveticaNeueLT Std Lt Cn" pitchFamily="34" charset="0"/>
              </a:defRPr>
            </a:lvl3pPr>
            <a:lvl4pPr marL="914400" indent="-231775">
              <a:defRPr sz="1800" b="0" i="0">
                <a:latin typeface="HelveticaNeueLT Std Lt Cn" pitchFamily="34" charset="0"/>
              </a:defRPr>
            </a:lvl4pPr>
            <a:lvl5pPr marL="1146175" indent="-231775">
              <a:defRPr sz="1800" b="0" i="0">
                <a:latin typeface="HelveticaNeueLT Std Lt Cn" pitchFamily="34" charset="0"/>
              </a:defRPr>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7" name="Rectangle 6"/>
          <p:cNvSpPr/>
          <p:nvPr userDrawn="1"/>
        </p:nvSpPr>
        <p:spPr>
          <a:xfrm>
            <a:off x="517574" y="5913721"/>
            <a:ext cx="4572000" cy="230832"/>
          </a:xfrm>
          <a:prstGeom prst="rect">
            <a:avLst/>
          </a:prstGeom>
        </p:spPr>
        <p:txBody>
          <a:bodyPr>
            <a:spAutoFit/>
          </a:bodyPr>
          <a:lstStyle/>
          <a:p>
            <a:r>
              <a:rPr lang="en-GB" sz="900" dirty="0">
                <a:solidFill>
                  <a:srgbClr val="282828"/>
                </a:solidFill>
                <a:latin typeface="Arial "/>
              </a:rPr>
              <a:t>© 2014 Transamerica Retirement Solutions Corporation</a:t>
            </a:r>
          </a:p>
        </p:txBody>
      </p:sp>
    </p:spTree>
    <p:extLst>
      <p:ext uri="{BB962C8B-B14F-4D97-AF65-F5344CB8AC3E}">
        <p14:creationId xmlns:p14="http://schemas.microsoft.com/office/powerpoint/2010/main" val="224063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 Job Number or Copyright">
    <p:spTree>
      <p:nvGrpSpPr>
        <p:cNvPr id="1" name=""/>
        <p:cNvGrpSpPr/>
        <p:nvPr/>
      </p:nvGrpSpPr>
      <p:grpSpPr>
        <a:xfrm>
          <a:off x="0" y="0"/>
          <a:ext cx="0" cy="0"/>
          <a:chOff x="0" y="0"/>
          <a:chExt cx="0" cy="0"/>
        </a:xfrm>
      </p:grpSpPr>
      <p:sp>
        <p:nvSpPr>
          <p:cNvPr id="3" name="Rectangle 2"/>
          <p:cNvSpPr/>
          <p:nvPr userDrawn="1"/>
        </p:nvSpPr>
        <p:spPr>
          <a:xfrm>
            <a:off x="0" y="0"/>
            <a:ext cx="9144000" cy="6217920"/>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cxnSp>
        <p:nvCxnSpPr>
          <p:cNvPr id="5" name="Straight Connector 4"/>
          <p:cNvCxnSpPr/>
          <p:nvPr userDrawn="1"/>
        </p:nvCxnSpPr>
        <p:spPr>
          <a:xfrm>
            <a:off x="0" y="6217920"/>
            <a:ext cx="914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userDrawn="1"/>
        </p:nvSpPr>
        <p:spPr>
          <a:xfrm>
            <a:off x="507691" y="264801"/>
            <a:ext cx="6561164" cy="497200"/>
          </a:xfrm>
          <a:prstGeom prst="rect">
            <a:avLst/>
          </a:prstGeom>
        </p:spPr>
        <p:txBody>
          <a:bodyPr/>
          <a:lstStyle>
            <a:lvl1pPr marL="0" indent="0" algn="l" defTabSz="457200" rtl="0" eaLnBrk="1" latinLnBrk="0" hangingPunct="1">
              <a:spcBef>
                <a:spcPct val="20000"/>
              </a:spcBef>
              <a:buFont typeface="Arial"/>
              <a:buNone/>
              <a:defRPr sz="3200" kern="1200" baseline="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solidFill>
                  <a:srgbClr val="144586"/>
                </a:solidFill>
                <a:latin typeface="Arial "/>
              </a:rPr>
              <a:t>DISCLOSURES</a:t>
            </a:r>
          </a:p>
        </p:txBody>
      </p:sp>
      <p:sp>
        <p:nvSpPr>
          <p:cNvPr id="6" name="Content Placeholder 3"/>
          <p:cNvSpPr>
            <a:spLocks noGrp="1"/>
          </p:cNvSpPr>
          <p:nvPr>
            <p:ph sz="half" idx="2"/>
          </p:nvPr>
        </p:nvSpPr>
        <p:spPr>
          <a:xfrm>
            <a:off x="515257" y="860870"/>
            <a:ext cx="7859485" cy="4701730"/>
          </a:xfrm>
          <a:prstGeom prst="rect">
            <a:avLst/>
          </a:prstGeom>
        </p:spPr>
        <p:txBody>
          <a:bodyPr/>
          <a:lstStyle>
            <a:lvl1pPr marL="0" indent="0">
              <a:buFontTx/>
              <a:buNone/>
              <a:defRPr lang="en-US" sz="1200" i="1" kern="1200" dirty="0">
                <a:solidFill>
                  <a:srgbClr val="282828"/>
                </a:solidFill>
                <a:latin typeface="Arial "/>
                <a:ea typeface="+mn-ea"/>
                <a:cs typeface="+mn-cs"/>
              </a:defRPr>
            </a:lvl1pPr>
            <a:lvl2pPr marL="461963" indent="-230188">
              <a:defRPr sz="1800" b="0" i="0">
                <a:latin typeface="HelveticaNeueLT Std Lt Cn" pitchFamily="34" charset="0"/>
              </a:defRPr>
            </a:lvl2pPr>
            <a:lvl3pPr marL="682625" indent="-220663">
              <a:defRPr sz="1800" b="0" i="0">
                <a:latin typeface="HelveticaNeueLT Std Lt Cn" pitchFamily="34" charset="0"/>
              </a:defRPr>
            </a:lvl3pPr>
            <a:lvl4pPr marL="914400" indent="-231775">
              <a:defRPr sz="1800" b="0" i="0">
                <a:latin typeface="HelveticaNeueLT Std Lt Cn" pitchFamily="34" charset="0"/>
              </a:defRPr>
            </a:lvl4pPr>
            <a:lvl5pPr marL="1146175" indent="-231775">
              <a:defRPr sz="1800" b="0" i="0">
                <a:latin typeface="HelveticaNeueLT Std Lt Cn" pitchFamily="34" charset="0"/>
              </a:defRPr>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Tree>
    <p:extLst>
      <p:ext uri="{BB962C8B-B14F-4D97-AF65-F5344CB8AC3E}">
        <p14:creationId xmlns:p14="http://schemas.microsoft.com/office/powerpoint/2010/main" val="266334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5261765"/>
      </p:ext>
    </p:extLst>
  </p:cSld>
  <p:clrMapOvr>
    <a:masterClrMapping/>
  </p:clrMapOvr>
  <p:transition spd="slow">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9712750"/>
      </p:ext>
    </p:extLst>
  </p:cSld>
  <p:clrMapOvr>
    <a:masterClrMapping/>
  </p:clrMapOvr>
  <p:transition spd="slow">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1822476"/>
      </p:ext>
    </p:extLst>
  </p:cSld>
  <p:clrMapOvr>
    <a:masterClrMapping/>
  </p:clrMapOvr>
  <p:transition spd="slow">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92600820"/>
      </p:ext>
    </p:extLst>
  </p:cSld>
  <p:clrMapOvr>
    <a:masterClrMapping/>
  </p:clrMapOvr>
  <p:transition spd="slow">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4_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15257" y="1709383"/>
            <a:ext cx="7859485" cy="4081109"/>
          </a:xfrm>
          <a:prstGeom prst="rect">
            <a:avLst/>
          </a:prstGeom>
        </p:spPr>
        <p:txBody>
          <a:bodyPr/>
          <a:lstStyle>
            <a:lvl1pPr marL="231775" indent="-231775">
              <a:buFont typeface="Arial" panose="020B0604020202020204" pitchFamily="34" charset="0"/>
              <a:buChar char="•"/>
              <a:defRPr sz="2800" b="0" i="0">
                <a:solidFill>
                  <a:srgbClr val="414141"/>
                </a:solidFill>
                <a:latin typeface="Arial" panose="020B0604020202020204" pitchFamily="34" charset="0"/>
                <a:cs typeface="Arial" panose="020B0604020202020204" pitchFamily="34" charset="0"/>
              </a:defRPr>
            </a:lvl1pPr>
            <a:lvl2pPr marL="461963" indent="-230188">
              <a:defRPr sz="2600" b="0" i="0">
                <a:solidFill>
                  <a:srgbClr val="414141"/>
                </a:solidFill>
                <a:latin typeface="Arial" panose="020B0604020202020204" pitchFamily="34" charset="0"/>
                <a:cs typeface="Arial" panose="020B0604020202020204" pitchFamily="34" charset="0"/>
              </a:defRPr>
            </a:lvl2pPr>
            <a:lvl3pPr marL="682625" indent="-220663">
              <a:defRPr sz="2400" b="0" i="0">
                <a:solidFill>
                  <a:srgbClr val="414141"/>
                </a:solidFill>
                <a:latin typeface="Arial" panose="020B0604020202020204" pitchFamily="34" charset="0"/>
                <a:cs typeface="Arial" panose="020B0604020202020204" pitchFamily="34" charset="0"/>
              </a:defRPr>
            </a:lvl3pPr>
            <a:lvl4pPr marL="914400" indent="-231775">
              <a:defRPr sz="2200" b="0" i="0">
                <a:solidFill>
                  <a:srgbClr val="414141"/>
                </a:solidFill>
                <a:latin typeface="Arial" panose="020B0604020202020204" pitchFamily="34" charset="0"/>
                <a:cs typeface="Arial" panose="020B0604020202020204" pitchFamily="34" charset="0"/>
              </a:defRPr>
            </a:lvl4pPr>
            <a:lvl5pPr marL="1146175" indent="-231775">
              <a:defRPr sz="2000" b="0" i="0">
                <a:solidFill>
                  <a:srgbClr val="414141"/>
                </a:solidFill>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0" hasCustomPrompt="1"/>
          </p:nvPr>
        </p:nvSpPr>
        <p:spPr>
          <a:xfrm>
            <a:off x="529918" y="633674"/>
            <a:ext cx="7888366" cy="746525"/>
          </a:xfrm>
          <a:prstGeom prst="rect">
            <a:avLst/>
          </a:prstGeom>
        </p:spPr>
        <p:txBody>
          <a:bodyPr/>
          <a:lstStyle>
            <a:lvl1pPr algn="l">
              <a:lnSpc>
                <a:spcPts val="2800"/>
              </a:lnSpc>
              <a:spcBef>
                <a:spcPts val="0"/>
              </a:spcBef>
              <a:defRPr sz="3600" b="0" baseline="0">
                <a:solidFill>
                  <a:srgbClr val="144586"/>
                </a:solidFill>
                <a:latin typeface="Arial" panose="020B0604020202020204" pitchFamily="34" charset="0"/>
                <a:cs typeface="Arial" panose="020B0604020202020204" pitchFamily="34" charset="0"/>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Title of slide</a:t>
            </a:r>
          </a:p>
        </p:txBody>
      </p:sp>
    </p:spTree>
    <p:extLst>
      <p:ext uri="{BB962C8B-B14F-4D97-AF65-F5344CB8AC3E}">
        <p14:creationId xmlns:p14="http://schemas.microsoft.com/office/powerpoint/2010/main" val="4019712750"/>
      </p:ext>
    </p:extLst>
  </p:cSld>
  <p:clrMapOvr>
    <a:masterClrMapping/>
  </p:clrMapOvr>
  <p:transition spd="slow">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Rectangle 2"/>
          <p:cNvSpPr/>
          <p:nvPr userDrawn="1"/>
        </p:nvSpPr>
        <p:spPr>
          <a:xfrm>
            <a:off x="0" y="0"/>
            <a:ext cx="9144000" cy="6217920"/>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Connector 4"/>
          <p:cNvCxnSpPr/>
          <p:nvPr userDrawn="1"/>
        </p:nvCxnSpPr>
        <p:spPr>
          <a:xfrm>
            <a:off x="0" y="6217920"/>
            <a:ext cx="914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987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sp>
        <p:nvSpPr>
          <p:cNvPr id="3" name="Rectangle 2"/>
          <p:cNvSpPr/>
          <p:nvPr userDrawn="1"/>
        </p:nvSpPr>
        <p:spPr>
          <a:xfrm>
            <a:off x="0" y="0"/>
            <a:ext cx="9144000" cy="6217920"/>
          </a:xfrm>
          <a:prstGeom prst="rect">
            <a:avLst/>
          </a:prstGeom>
          <a:solidFill>
            <a:schemeClr val="bg1"/>
          </a:solidFill>
          <a:ln w="254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5" name="Straight Connector 4"/>
          <p:cNvCxnSpPr/>
          <p:nvPr userDrawn="1"/>
        </p:nvCxnSpPr>
        <p:spPr>
          <a:xfrm>
            <a:off x="0" y="6217920"/>
            <a:ext cx="9144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Content Placeholder 2"/>
          <p:cNvSpPr txBox="1">
            <a:spLocks/>
          </p:cNvSpPr>
          <p:nvPr userDrawn="1"/>
        </p:nvSpPr>
        <p:spPr>
          <a:xfrm>
            <a:off x="507691" y="264801"/>
            <a:ext cx="6561164" cy="497200"/>
          </a:xfrm>
          <a:prstGeom prst="rect">
            <a:avLst/>
          </a:prstGeom>
        </p:spPr>
        <p:txBody>
          <a:bodyPr/>
          <a:lstStyle>
            <a:lvl1pPr marL="0" indent="0" algn="l" defTabSz="457200" rtl="0" eaLnBrk="1" latinLnBrk="0" hangingPunct="1">
              <a:spcBef>
                <a:spcPct val="20000"/>
              </a:spcBef>
              <a:buFont typeface="Arial"/>
              <a:buNone/>
              <a:defRPr sz="3200" kern="1200" baseline="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800" b="1" dirty="0">
                <a:solidFill>
                  <a:srgbClr val="144586"/>
                </a:solidFill>
                <a:latin typeface="Arial "/>
              </a:rPr>
              <a:t>DISCLOSURES</a:t>
            </a:r>
          </a:p>
        </p:txBody>
      </p:sp>
      <p:sp>
        <p:nvSpPr>
          <p:cNvPr id="6" name="Content Placeholder 3"/>
          <p:cNvSpPr>
            <a:spLocks noGrp="1"/>
          </p:cNvSpPr>
          <p:nvPr>
            <p:ph sz="half" idx="2"/>
          </p:nvPr>
        </p:nvSpPr>
        <p:spPr>
          <a:xfrm>
            <a:off x="515257" y="860870"/>
            <a:ext cx="7859485" cy="4701730"/>
          </a:xfrm>
          <a:prstGeom prst="rect">
            <a:avLst/>
          </a:prstGeom>
        </p:spPr>
        <p:txBody>
          <a:bodyPr/>
          <a:lstStyle>
            <a:lvl1pPr marL="0" indent="0">
              <a:buFontTx/>
              <a:buNone/>
              <a:defRPr lang="en-US" sz="1200" i="1" kern="1200" dirty="0">
                <a:solidFill>
                  <a:srgbClr val="282828"/>
                </a:solidFill>
                <a:latin typeface="Arial "/>
                <a:ea typeface="+mn-ea"/>
                <a:cs typeface="+mn-cs"/>
              </a:defRPr>
            </a:lvl1pPr>
            <a:lvl2pPr marL="461963" indent="-230188">
              <a:defRPr sz="1800" b="0" i="0">
                <a:latin typeface="HelveticaNeueLT Std Lt Cn" pitchFamily="34" charset="0"/>
              </a:defRPr>
            </a:lvl2pPr>
            <a:lvl3pPr marL="682625" indent="-220663">
              <a:defRPr sz="1800" b="0" i="0">
                <a:latin typeface="HelveticaNeueLT Std Lt Cn" pitchFamily="34" charset="0"/>
              </a:defRPr>
            </a:lvl3pPr>
            <a:lvl4pPr marL="914400" indent="-231775">
              <a:defRPr sz="1800" b="0" i="0">
                <a:latin typeface="HelveticaNeueLT Std Lt Cn" pitchFamily="34" charset="0"/>
              </a:defRPr>
            </a:lvl4pPr>
            <a:lvl5pPr marL="1146175" indent="-231775">
              <a:defRPr sz="1800" b="0" i="0">
                <a:latin typeface="HelveticaNeueLT Std Lt Cn" pitchFamily="34" charset="0"/>
              </a:defRPr>
            </a:lvl5pPr>
            <a:lvl6pPr>
              <a:defRPr sz="1800"/>
            </a:lvl6pPr>
            <a:lvl7pPr>
              <a:defRPr sz="1800"/>
            </a:lvl7pPr>
            <a:lvl8pPr>
              <a:defRPr sz="1800"/>
            </a:lvl8pPr>
            <a:lvl9pPr>
              <a:defRPr sz="1800"/>
            </a:lvl9pPr>
          </a:lstStyle>
          <a:p>
            <a:pPr lvl="0"/>
            <a:r>
              <a:rPr lang="en-US" dirty="0" smtClean="0"/>
              <a:t>Click to edit Master text styles</a:t>
            </a:r>
            <a:endParaRPr lang="en-US" dirty="0"/>
          </a:p>
        </p:txBody>
      </p:sp>
      <p:sp>
        <p:nvSpPr>
          <p:cNvPr id="7" name="Rectangle 6"/>
          <p:cNvSpPr/>
          <p:nvPr userDrawn="1"/>
        </p:nvSpPr>
        <p:spPr>
          <a:xfrm>
            <a:off x="517574" y="5913721"/>
            <a:ext cx="4572000" cy="230832"/>
          </a:xfrm>
          <a:prstGeom prst="rect">
            <a:avLst/>
          </a:prstGeom>
        </p:spPr>
        <p:txBody>
          <a:bodyPr>
            <a:spAutoFit/>
          </a:bodyPr>
          <a:lstStyle/>
          <a:p>
            <a:r>
              <a:rPr lang="en-GB" sz="900" dirty="0">
                <a:solidFill>
                  <a:srgbClr val="282828"/>
                </a:solidFill>
                <a:latin typeface="Arial "/>
              </a:rPr>
              <a:t>© </a:t>
            </a:r>
            <a:r>
              <a:rPr lang="en-GB" sz="900" dirty="0" smtClean="0">
                <a:solidFill>
                  <a:srgbClr val="282828"/>
                </a:solidFill>
                <a:latin typeface="Arial "/>
              </a:rPr>
              <a:t>2015 </a:t>
            </a:r>
            <a:r>
              <a:rPr lang="en-GB" sz="900" dirty="0">
                <a:solidFill>
                  <a:srgbClr val="282828"/>
                </a:solidFill>
                <a:latin typeface="Arial "/>
              </a:rPr>
              <a:t>Transamerica Retirement Solutions Corporation</a:t>
            </a:r>
          </a:p>
        </p:txBody>
      </p:sp>
    </p:spTree>
    <p:extLst>
      <p:ext uri="{BB962C8B-B14F-4D97-AF65-F5344CB8AC3E}">
        <p14:creationId xmlns:p14="http://schemas.microsoft.com/office/powerpoint/2010/main" val="77050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1.jpeg"/><Relationship Id="rId4" Type="http://schemas.openxmlformats.org/officeDocument/2006/relationships/slideLayout" Target="../slideLayouts/slideLayout1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717043" y="6288140"/>
            <a:ext cx="1179630" cy="468137"/>
          </a:xfrm>
          <a:prstGeom prst="rect">
            <a:avLst/>
          </a:prstGeom>
        </p:spPr>
      </p:pic>
      <p:cxnSp>
        <p:nvCxnSpPr>
          <p:cNvPr id="9" name="Straight Connector 8"/>
          <p:cNvCxnSpPr/>
          <p:nvPr/>
        </p:nvCxnSpPr>
        <p:spPr>
          <a:xfrm>
            <a:off x="613817" y="6438502"/>
            <a:ext cx="0" cy="249237"/>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2678" y="6423436"/>
            <a:ext cx="360380" cy="246221"/>
          </a:xfrm>
          <a:prstGeom prst="rect">
            <a:avLst/>
          </a:prstGeom>
          <a:noFill/>
        </p:spPr>
        <p:txBody>
          <a:bodyPr wrap="square" rtlCol="0">
            <a:spAutoFit/>
          </a:bodyPr>
          <a:lstStyle/>
          <a:p>
            <a:fld id="{0E73DF72-1093-FB4A-B45D-51D22F5C0F63}" type="slidenum">
              <a:rPr lang="en-US" sz="1000" b="0" i="0" smtClean="0">
                <a:solidFill>
                  <a:srgbClr val="A6A698"/>
                </a:solidFill>
                <a:latin typeface="Arial" panose="020B0604020202020204" pitchFamily="34" charset="0"/>
                <a:cs typeface="Arial" panose="020B0604020202020204" pitchFamily="34" charset="0"/>
              </a:rPr>
              <a:pPr/>
              <a:t>‹#›</a:t>
            </a:fld>
            <a:endParaRPr lang="en-US" b="0" i="0" dirty="0">
              <a:solidFill>
                <a:srgbClr val="A6A698"/>
              </a:solidFill>
              <a:latin typeface="Arial" panose="020B0604020202020204" pitchFamily="34" charset="0"/>
              <a:cs typeface="Arial" panose="020B0604020202020204" pitchFamily="34" charset="0"/>
            </a:endParaRPr>
          </a:p>
        </p:txBody>
      </p:sp>
      <p:sp>
        <p:nvSpPr>
          <p:cNvPr id="11" name="TextBox 10"/>
          <p:cNvSpPr txBox="1"/>
          <p:nvPr/>
        </p:nvSpPr>
        <p:spPr>
          <a:xfrm>
            <a:off x="651405" y="6434667"/>
            <a:ext cx="3879496" cy="246221"/>
          </a:xfrm>
          <a:prstGeom prst="rect">
            <a:avLst/>
          </a:prstGeom>
          <a:noFill/>
        </p:spPr>
        <p:txBody>
          <a:bodyPr wrap="square" rtlCol="0">
            <a:spAutoFit/>
          </a:bodyPr>
          <a:lstStyle/>
          <a:p>
            <a:r>
              <a:rPr lang="en-US" sz="1000" b="0" i="0" dirty="0" smtClean="0">
                <a:solidFill>
                  <a:srgbClr val="A6A698"/>
                </a:solidFill>
                <a:latin typeface="Arial" panose="020B0604020202020204" pitchFamily="34" charset="0"/>
                <a:cs typeface="Arial" panose="020B0604020202020204" pitchFamily="34" charset="0"/>
              </a:rPr>
              <a:t>Transition </a:t>
            </a:r>
            <a:r>
              <a:rPr lang="en-US" sz="1000" b="0" i="0" kern="1200" dirty="0" smtClean="0">
                <a:solidFill>
                  <a:srgbClr val="A6A698"/>
                </a:solidFill>
                <a:latin typeface="Arial" panose="020B0604020202020204" pitchFamily="34" charset="0"/>
                <a:ea typeface="+mn-ea"/>
                <a:cs typeface="Arial" panose="020B0604020202020204" pitchFamily="34" charset="0"/>
              </a:rPr>
              <a:t>with Ease</a:t>
            </a:r>
            <a:endParaRPr lang="en-US" sz="1000" b="0" i="0" kern="1200" dirty="0">
              <a:solidFill>
                <a:srgbClr val="A6A698"/>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988087478"/>
      </p:ext>
    </p:extLst>
  </p:cSld>
  <p:clrMap bg1="lt1" tx1="dk1" bg2="lt2" tx2="dk2" accent1="accent1" accent2="accent2" accent3="accent3" accent4="accent4" accent5="accent5" accent6="accent6" hlink="hlink" folHlink="folHlink"/>
  <p:sldLayoutIdLst>
    <p:sldLayoutId id="2147483654" r:id="rId1"/>
    <p:sldLayoutId id="2147483657" r:id="rId2"/>
    <p:sldLayoutId id="2147483655" r:id="rId3"/>
    <p:sldLayoutId id="2147483652" r:id="rId4"/>
    <p:sldLayoutId id="2147483653" r:id="rId5"/>
    <p:sldLayoutId id="2147483656" r:id="rId6"/>
    <p:sldLayoutId id="2147483695" r:id="rId7"/>
    <p:sldLayoutId id="2147483711" r:id="rId8"/>
    <p:sldLayoutId id="2147483712" r:id="rId9"/>
    <p:sldLayoutId id="2147483743" r:id="rId10"/>
    <p:sldLayoutId id="2147483744" r:id="rId11"/>
    <p:sldLayoutId id="2147483745" r:id="rId12"/>
    <p:sldLayoutId id="2147483746" r:id="rId13"/>
    <p:sldLayoutId id="2147483757" r:id="rId14"/>
    <p:sldLayoutId id="2147483768" r:id="rId15"/>
  </p:sldLayoutIdLst>
  <p:transition spd="slow">
    <p:fade/>
  </p:transition>
  <p:timing>
    <p:tnLst>
      <p:par>
        <p:cTn id="1" dur="indefinite" restart="never" nodeType="tmRoot"/>
      </p:par>
    </p:tnLst>
  </p:timing>
  <p:txStyles>
    <p:titleStyle>
      <a:lvl1pPr algn="l" defTabSz="457200" rtl="0" eaLnBrk="1" latinLnBrk="0" hangingPunct="1">
        <a:spcBef>
          <a:spcPct val="0"/>
        </a:spcBef>
        <a:buNone/>
        <a:defRPr sz="4000" b="1" kern="1200">
          <a:solidFill>
            <a:schemeClr val="bg1">
              <a:lumMod val="95000"/>
            </a:schemeClr>
          </a:solidFill>
          <a:effectLst>
            <a:outerShdw blurRad="50800" dist="38100" dir="2700000" algn="tl" rotWithShape="0">
              <a:schemeClr val="accent5">
                <a:lumMod val="75000"/>
                <a:alpha val="43000"/>
              </a:schemeClr>
            </a:outerShdw>
          </a:effectLst>
          <a:latin typeface="Calibri"/>
          <a:ea typeface="+mj-ea"/>
          <a:cs typeface="Calibri"/>
        </a:defRPr>
      </a:lvl1pPr>
    </p:titleStyle>
    <p:bodyStyle>
      <a:lvl1pPr marL="0" indent="0" algn="l" defTabSz="457200" rtl="0" eaLnBrk="1" latinLnBrk="0" hangingPunct="1">
        <a:spcBef>
          <a:spcPct val="20000"/>
        </a:spcBef>
        <a:buFont typeface="Arial"/>
        <a:buNone/>
        <a:defRPr sz="3200" kern="1200" baseline="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17043" y="6288140"/>
            <a:ext cx="1179630" cy="468137"/>
          </a:xfrm>
          <a:prstGeom prst="rect">
            <a:avLst/>
          </a:prstGeom>
        </p:spPr>
      </p:pic>
      <p:cxnSp>
        <p:nvCxnSpPr>
          <p:cNvPr id="9" name="Straight Connector 8"/>
          <p:cNvCxnSpPr/>
          <p:nvPr/>
        </p:nvCxnSpPr>
        <p:spPr>
          <a:xfrm>
            <a:off x="613817" y="6438502"/>
            <a:ext cx="0" cy="249237"/>
          </a:xfrm>
          <a:prstGeom prst="line">
            <a:avLst/>
          </a:prstGeom>
          <a:ln w="3175"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52678" y="6423436"/>
            <a:ext cx="360380" cy="246221"/>
          </a:xfrm>
          <a:prstGeom prst="rect">
            <a:avLst/>
          </a:prstGeom>
          <a:noFill/>
        </p:spPr>
        <p:txBody>
          <a:bodyPr wrap="square" rtlCol="0">
            <a:spAutoFit/>
          </a:bodyPr>
          <a:lstStyle/>
          <a:p>
            <a:fld id="{0E73DF72-1093-FB4A-B45D-51D22F5C0F63}" type="slidenum">
              <a:rPr lang="en-US" sz="1000" smtClean="0">
                <a:solidFill>
                  <a:srgbClr val="A6A698"/>
                </a:solidFill>
                <a:latin typeface="Arial" panose="020B0604020202020204" pitchFamily="34" charset="0"/>
                <a:cs typeface="Arial" panose="020B0604020202020204" pitchFamily="34" charset="0"/>
              </a:rPr>
              <a:pPr/>
              <a:t>‹#›</a:t>
            </a:fld>
            <a:endParaRPr lang="en-US" dirty="0">
              <a:solidFill>
                <a:srgbClr val="A6A698"/>
              </a:solidFill>
              <a:latin typeface="Arial" panose="020B0604020202020204" pitchFamily="34" charset="0"/>
              <a:cs typeface="Arial" panose="020B0604020202020204" pitchFamily="34" charset="0"/>
            </a:endParaRPr>
          </a:p>
        </p:txBody>
      </p:sp>
      <p:sp>
        <p:nvSpPr>
          <p:cNvPr id="11" name="TextBox 10"/>
          <p:cNvSpPr txBox="1"/>
          <p:nvPr/>
        </p:nvSpPr>
        <p:spPr>
          <a:xfrm>
            <a:off x="651405" y="6434667"/>
            <a:ext cx="3879496" cy="246221"/>
          </a:xfrm>
          <a:prstGeom prst="rect">
            <a:avLst/>
          </a:prstGeom>
          <a:noFill/>
        </p:spPr>
        <p:txBody>
          <a:bodyPr wrap="square" rtlCol="0">
            <a:spAutoFit/>
          </a:bodyPr>
          <a:lstStyle/>
          <a:p>
            <a:r>
              <a:rPr lang="en-US" sz="1000" b="0" i="0" dirty="0" smtClean="0">
                <a:solidFill>
                  <a:srgbClr val="A6A698"/>
                </a:solidFill>
                <a:latin typeface="Arial" panose="020B0604020202020204" pitchFamily="34" charset="0"/>
                <a:cs typeface="Arial" panose="020B0604020202020204" pitchFamily="34" charset="0"/>
              </a:rPr>
              <a:t>Transition </a:t>
            </a:r>
            <a:r>
              <a:rPr lang="en-US" sz="1000" b="0" i="0" kern="1200" dirty="0" smtClean="0">
                <a:solidFill>
                  <a:srgbClr val="A6A698"/>
                </a:solidFill>
                <a:latin typeface="Arial" panose="020B0604020202020204" pitchFamily="34" charset="0"/>
                <a:ea typeface="+mn-ea"/>
                <a:cs typeface="Arial" panose="020B0604020202020204" pitchFamily="34" charset="0"/>
              </a:rPr>
              <a:t>with Ease</a:t>
            </a:r>
            <a:endParaRPr lang="en-US" sz="1000" b="0" i="0" kern="1200" dirty="0">
              <a:solidFill>
                <a:srgbClr val="A6A698"/>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77538160"/>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6" r:id="rId7"/>
    <p:sldLayoutId id="2147483767" r:id="rId8"/>
  </p:sldLayoutIdLst>
  <p:transition spd="slow">
    <p:fade/>
  </p:transition>
  <p:timing>
    <p:tnLst>
      <p:par>
        <p:cTn id="1" dur="indefinite" restart="never" nodeType="tmRoot"/>
      </p:par>
    </p:tnLst>
  </p:timing>
  <p:txStyles>
    <p:titleStyle>
      <a:lvl1pPr algn="l" defTabSz="457200" rtl="0" eaLnBrk="1" latinLnBrk="0" hangingPunct="1">
        <a:spcBef>
          <a:spcPct val="0"/>
        </a:spcBef>
        <a:buNone/>
        <a:defRPr sz="4000" b="1" kern="1200">
          <a:solidFill>
            <a:schemeClr val="bg1">
              <a:lumMod val="95000"/>
            </a:schemeClr>
          </a:solidFill>
          <a:effectLst>
            <a:outerShdw blurRad="50800" dist="38100" dir="2700000" algn="tl" rotWithShape="0">
              <a:schemeClr val="accent5">
                <a:lumMod val="75000"/>
                <a:alpha val="43000"/>
              </a:schemeClr>
            </a:outerShdw>
          </a:effectLst>
          <a:latin typeface="Calibri"/>
          <a:ea typeface="+mj-ea"/>
          <a:cs typeface="Calibri"/>
        </a:defRPr>
      </a:lvl1pPr>
    </p:titleStyle>
    <p:bodyStyle>
      <a:lvl1pPr marL="0" indent="0" algn="l" defTabSz="457200" rtl="0" eaLnBrk="1" latinLnBrk="0" hangingPunct="1">
        <a:spcBef>
          <a:spcPct val="20000"/>
        </a:spcBef>
        <a:buFont typeface="Arial"/>
        <a:buNone/>
        <a:defRPr sz="3200" kern="1200" baseline="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6227763"/>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dirty="0">
              <a:solidFill>
                <a:srgbClr val="FFFFFF"/>
              </a:solidFill>
              <a:ea typeface="ＭＳ Ｐゴシック" charset="-128"/>
              <a:cs typeface="ＭＳ Ｐゴシック" charset="-128"/>
            </a:endParaRPr>
          </a:p>
        </p:txBody>
      </p:sp>
      <p:sp>
        <p:nvSpPr>
          <p:cNvPr id="6" name="Rectangle 5"/>
          <p:cNvSpPr/>
          <p:nvPr/>
        </p:nvSpPr>
        <p:spPr>
          <a:xfrm>
            <a:off x="0" y="4267200"/>
            <a:ext cx="9144000" cy="1960563"/>
          </a:xfrm>
          <a:prstGeom prst="rect">
            <a:avLst/>
          </a:prstGeom>
          <a:solidFill>
            <a:srgbClr val="6794CA"/>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dirty="0">
              <a:solidFill>
                <a:srgbClr val="FFFFFF"/>
              </a:solidFill>
              <a:ea typeface="ＭＳ Ｐゴシック" charset="-128"/>
              <a:cs typeface="ＭＳ Ｐゴシック" charset="-128"/>
            </a:endParaRPr>
          </a:p>
        </p:txBody>
      </p:sp>
      <p:sp>
        <p:nvSpPr>
          <p:cNvPr id="9" name="Rectangle 8"/>
          <p:cNvSpPr/>
          <p:nvPr/>
        </p:nvSpPr>
        <p:spPr>
          <a:xfrm>
            <a:off x="0" y="0"/>
            <a:ext cx="9144000" cy="2099733"/>
          </a:xfrm>
          <a:prstGeom prst="rect">
            <a:avLst/>
          </a:prstGeom>
          <a:solidFill>
            <a:srgbClr val="C60B2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a:defRPr/>
            </a:pPr>
            <a:endParaRPr lang="en-US" dirty="0">
              <a:solidFill>
                <a:srgbClr val="FFFFFF"/>
              </a:solidFill>
              <a:ea typeface="ＭＳ Ｐゴシック" charset="-128"/>
              <a:cs typeface="ＭＳ Ｐゴシック" charset="-128"/>
            </a:endParaRPr>
          </a:p>
        </p:txBody>
      </p:sp>
      <p:sp>
        <p:nvSpPr>
          <p:cNvPr id="8" name="Text Box 7"/>
          <p:cNvSpPr txBox="1">
            <a:spLocks noChangeArrowheads="1"/>
          </p:cNvSpPr>
          <p:nvPr/>
        </p:nvSpPr>
        <p:spPr bwMode="auto">
          <a:xfrm>
            <a:off x="398463" y="152400"/>
            <a:ext cx="8690456" cy="1938992"/>
          </a:xfrm>
          <a:prstGeom prst="rect">
            <a:avLst/>
          </a:prstGeom>
          <a:noFill/>
          <a:ln w="9525">
            <a:noFill/>
            <a:miter lim="800000"/>
            <a:headEnd/>
            <a:tailEnd/>
          </a:ln>
          <a:effectLst>
            <a:outerShdw blurRad="127000" dist="88900" dir="2700000">
              <a:srgbClr val="000000">
                <a:alpha val="43000"/>
              </a:srgbClr>
            </a:outerShdw>
          </a:effectLst>
        </p:spPr>
        <p:txBody>
          <a:bodyPr wrap="none">
            <a:prstTxWarp prst="textNoShape">
              <a:avLst/>
            </a:prstTxWarp>
            <a:spAutoFit/>
          </a:bodyPr>
          <a:lstStyle/>
          <a:p>
            <a:r>
              <a:rPr lang="en-US" sz="12000" b="1" dirty="0">
                <a:solidFill>
                  <a:srgbClr val="FFFFFF"/>
                </a:solidFill>
                <a:latin typeface="Arial Black"/>
                <a:cs typeface="Arial Black"/>
              </a:rPr>
              <a:t>Transition</a:t>
            </a:r>
          </a:p>
        </p:txBody>
      </p:sp>
      <p:sp>
        <p:nvSpPr>
          <p:cNvPr id="7" name="Text Box 7"/>
          <p:cNvSpPr txBox="1">
            <a:spLocks noChangeArrowheads="1"/>
          </p:cNvSpPr>
          <p:nvPr/>
        </p:nvSpPr>
        <p:spPr bwMode="auto">
          <a:xfrm>
            <a:off x="349250" y="1965325"/>
            <a:ext cx="3262432" cy="1938992"/>
          </a:xfrm>
          <a:prstGeom prst="rect">
            <a:avLst/>
          </a:prstGeom>
          <a:noFill/>
          <a:ln w="9525">
            <a:noFill/>
            <a:miter lim="800000"/>
            <a:headEnd/>
            <a:tailEnd/>
          </a:ln>
          <a:effectLst>
            <a:outerShdw blurRad="127000" dist="88900" dir="2700000">
              <a:srgbClr val="000000">
                <a:alpha val="43000"/>
              </a:srgbClr>
            </a:outerShdw>
          </a:effectLst>
        </p:spPr>
        <p:txBody>
          <a:bodyPr wrap="none">
            <a:prstTxWarp prst="textNoShape">
              <a:avLst/>
            </a:prstTxWarp>
            <a:spAutoFit/>
          </a:bodyPr>
          <a:lstStyle/>
          <a:p>
            <a:r>
              <a:rPr lang="en-US" sz="12000" b="1" dirty="0" smtClean="0">
                <a:solidFill>
                  <a:schemeClr val="bg1"/>
                </a:solidFill>
                <a:latin typeface="Arial"/>
                <a:cs typeface="Arial"/>
              </a:rPr>
              <a:t>with</a:t>
            </a:r>
            <a:endParaRPr lang="en-US" sz="12000" b="1" dirty="0">
              <a:solidFill>
                <a:schemeClr val="bg1"/>
              </a:solidFill>
              <a:latin typeface="Arial"/>
              <a:cs typeface="Arial"/>
            </a:endParaRPr>
          </a:p>
        </p:txBody>
      </p:sp>
      <p:sp>
        <p:nvSpPr>
          <p:cNvPr id="10" name="Text Box 7"/>
          <p:cNvSpPr txBox="1">
            <a:spLocks noChangeArrowheads="1"/>
          </p:cNvSpPr>
          <p:nvPr/>
        </p:nvSpPr>
        <p:spPr bwMode="auto">
          <a:xfrm>
            <a:off x="3662363" y="1981200"/>
            <a:ext cx="3608680" cy="1938992"/>
          </a:xfrm>
          <a:prstGeom prst="rect">
            <a:avLst/>
          </a:prstGeom>
          <a:noFill/>
          <a:ln w="9525">
            <a:noFill/>
            <a:miter lim="800000"/>
            <a:headEnd/>
            <a:tailEnd/>
          </a:ln>
          <a:effectLst>
            <a:outerShdw blurRad="127000" dist="88900" dir="2700000">
              <a:srgbClr val="000000">
                <a:alpha val="43000"/>
              </a:srgbClr>
            </a:outerShdw>
          </a:effectLst>
        </p:spPr>
        <p:txBody>
          <a:bodyPr wrap="none">
            <a:prstTxWarp prst="textNoShape">
              <a:avLst/>
            </a:prstTxWarp>
            <a:spAutoFit/>
          </a:bodyPr>
          <a:lstStyle/>
          <a:p>
            <a:r>
              <a:rPr lang="en-US" sz="12000" b="1" dirty="0" smtClean="0">
                <a:solidFill>
                  <a:srgbClr val="FFFFFF"/>
                </a:solidFill>
                <a:latin typeface="Arial"/>
                <a:cs typeface="Arial"/>
              </a:rPr>
              <a:t>ease</a:t>
            </a:r>
            <a:endParaRPr lang="en-US" sz="12000" b="1" dirty="0">
              <a:solidFill>
                <a:srgbClr val="FFFFFF"/>
              </a:solidFill>
              <a:latin typeface="Arial"/>
              <a:cs typeface="Arial"/>
            </a:endParaRPr>
          </a:p>
        </p:txBody>
      </p:sp>
      <p:sp>
        <p:nvSpPr>
          <p:cNvPr id="12" name="TextBox 11"/>
          <p:cNvSpPr txBox="1"/>
          <p:nvPr/>
        </p:nvSpPr>
        <p:spPr>
          <a:xfrm>
            <a:off x="457200" y="5115580"/>
            <a:ext cx="3788228" cy="523220"/>
          </a:xfrm>
          <a:prstGeom prst="rect">
            <a:avLst/>
          </a:prstGeom>
          <a:noFill/>
        </p:spPr>
        <p:txBody>
          <a:bodyPr wrap="square" rtlCol="0">
            <a:spAutoFit/>
          </a:bodyPr>
          <a:lstStyle/>
          <a:p>
            <a:r>
              <a:rPr lang="en-US" sz="1400" b="1" cap="all" dirty="0" smtClean="0">
                <a:solidFill>
                  <a:srgbClr val="13277B"/>
                </a:solidFill>
                <a:latin typeface="Arial" panose="020B0604020202020204" pitchFamily="34" charset="0"/>
                <a:cs typeface="Arial" panose="020B0604020202020204" pitchFamily="34" charset="0"/>
              </a:rPr>
              <a:t>Presenter’s Name  </a:t>
            </a:r>
            <a:r>
              <a:rPr lang="en-US" sz="1400" cap="all" dirty="0" smtClean="0">
                <a:solidFill>
                  <a:srgbClr val="13277B"/>
                </a:solidFill>
                <a:latin typeface="Arial" panose="020B0604020202020204" pitchFamily="34" charset="0"/>
                <a:cs typeface="Arial" panose="020B0604020202020204" pitchFamily="34" charset="0"/>
              </a:rPr>
              <a:t/>
            </a:r>
            <a:br>
              <a:rPr lang="en-US" sz="1400" cap="all" dirty="0" smtClean="0">
                <a:solidFill>
                  <a:srgbClr val="13277B"/>
                </a:solidFill>
                <a:latin typeface="Arial" panose="020B0604020202020204" pitchFamily="34" charset="0"/>
                <a:cs typeface="Arial" panose="020B0604020202020204" pitchFamily="34" charset="0"/>
              </a:rPr>
            </a:br>
            <a:r>
              <a:rPr lang="en-US" sz="1400" cap="all" dirty="0" smtClean="0">
                <a:solidFill>
                  <a:srgbClr val="13277B"/>
                </a:solidFill>
                <a:latin typeface="Arial" panose="020B0604020202020204" pitchFamily="34" charset="0"/>
                <a:cs typeface="Arial" panose="020B0604020202020204" pitchFamily="34" charset="0"/>
              </a:rPr>
              <a:t>TITLE</a:t>
            </a:r>
            <a:endParaRPr lang="en-US" sz="1400" cap="all" dirty="0">
              <a:solidFill>
                <a:srgbClr val="13277B"/>
              </a:solidFill>
              <a:latin typeface="Arial" panose="020B0604020202020204" pitchFamily="34" charset="0"/>
              <a:cs typeface="Arial" panose="020B0604020202020204" pitchFamily="34" charset="0"/>
            </a:endParaRPr>
          </a:p>
        </p:txBody>
      </p:sp>
      <p:pic>
        <p:nvPicPr>
          <p:cNvPr id="13" name="Picture 12" descr="BYPO_RedBar.pn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5953968"/>
            <a:ext cx="9144000" cy="273795"/>
          </a:xfrm>
          <a:prstGeom prst="rect">
            <a:avLst/>
          </a:prstGeom>
          <a:solidFill>
            <a:scrgbClr r="0" g="0" b="0"/>
          </a:solidFill>
        </p:spPr>
      </p:pic>
      <p:sp>
        <p:nvSpPr>
          <p:cNvPr id="18" name="TextBox 17"/>
          <p:cNvSpPr txBox="1"/>
          <p:nvPr/>
        </p:nvSpPr>
        <p:spPr>
          <a:xfrm>
            <a:off x="3581400" y="4419600"/>
            <a:ext cx="4953000" cy="461665"/>
          </a:xfrm>
          <a:prstGeom prst="rect">
            <a:avLst/>
          </a:prstGeom>
          <a:noFill/>
        </p:spPr>
        <p:txBody>
          <a:bodyPr wrap="square" rtlCol="0">
            <a:spAutoFit/>
          </a:bodyPr>
          <a:lstStyle/>
          <a:p>
            <a:pPr algn="r"/>
            <a:r>
              <a:rPr lang="en-US" sz="2400" i="1" dirty="0" smtClean="0">
                <a:solidFill>
                  <a:srgbClr val="FFFFFF"/>
                </a:solidFill>
                <a:latin typeface="Arial"/>
                <a:cs typeface="Arial"/>
              </a:rPr>
              <a:t>Plan name here</a:t>
            </a:r>
            <a:endParaRPr lang="en-US" sz="2400" i="1" kern="1200" dirty="0">
              <a:solidFill>
                <a:srgbClr val="FFFFFF"/>
              </a:solidFill>
              <a:latin typeface="Arial"/>
              <a:cs typeface="Aria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61691" y="5663966"/>
            <a:ext cx="2374013" cy="585590"/>
          </a:xfrm>
          <a:prstGeom prst="rect">
            <a:avLst/>
          </a:prstGeom>
        </p:spPr>
      </p:pic>
      <p:sp>
        <p:nvSpPr>
          <p:cNvPr id="3" name="Rectangle 2"/>
          <p:cNvSpPr/>
          <p:nvPr/>
        </p:nvSpPr>
        <p:spPr>
          <a:xfrm>
            <a:off x="152400" y="6400800"/>
            <a:ext cx="246063"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6439693"/>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b="31667"/>
          <a:stretch/>
        </p:blipFill>
        <p:spPr>
          <a:xfrm>
            <a:off x="0" y="0"/>
            <a:ext cx="9144000" cy="6248400"/>
          </a:xfrm>
          <a:prstGeom prst="rect">
            <a:avLst/>
          </a:prstGeom>
        </p:spPr>
      </p:pic>
      <p:sp>
        <p:nvSpPr>
          <p:cNvPr id="6" name="Rounded Rectangle 5"/>
          <p:cNvSpPr/>
          <p:nvPr/>
        </p:nvSpPr>
        <p:spPr>
          <a:xfrm>
            <a:off x="4729375" y="2866698"/>
            <a:ext cx="4044426" cy="1828800"/>
          </a:xfrm>
          <a:prstGeom prst="roundRect">
            <a:avLst>
              <a:gd name="adj" fmla="val 8216"/>
            </a:avLst>
          </a:prstGeom>
          <a:solidFill>
            <a:srgbClr val="132673"/>
          </a:solidFill>
          <a:ln>
            <a:noFill/>
          </a:ln>
          <a:effectLst>
            <a:outerShdw blurRad="128905" dist="864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nchorCtr="0"/>
          <a:lstStyle/>
          <a:p>
            <a:r>
              <a:rPr lang="en-US" sz="2000" dirty="0">
                <a:latin typeface="Arial "/>
              </a:rPr>
              <a:t>If you do not direct your contributions to any of these, you’ll be automatically </a:t>
            </a:r>
            <a:r>
              <a:rPr lang="en-US" sz="2000" dirty="0" smtClean="0">
                <a:latin typeface="Arial "/>
              </a:rPr>
              <a:t>invested</a:t>
            </a:r>
            <a:br>
              <a:rPr lang="en-US" sz="2000" dirty="0" smtClean="0">
                <a:latin typeface="Arial "/>
              </a:rPr>
            </a:br>
            <a:r>
              <a:rPr lang="en-US" sz="2000" dirty="0" smtClean="0">
                <a:latin typeface="Arial "/>
              </a:rPr>
              <a:t>in </a:t>
            </a:r>
            <a:r>
              <a:rPr lang="en-US" sz="2000" dirty="0">
                <a:latin typeface="Arial "/>
              </a:rPr>
              <a:t>the default </a:t>
            </a:r>
            <a:r>
              <a:rPr lang="en-US" sz="2000" dirty="0" smtClean="0">
                <a:latin typeface="Arial "/>
              </a:rPr>
              <a:t>fund </a:t>
            </a:r>
            <a:endParaRPr lang="en-US" sz="2000" dirty="0">
              <a:latin typeface="Arial "/>
            </a:endParaRPr>
          </a:p>
        </p:txBody>
      </p:sp>
      <p:sp>
        <p:nvSpPr>
          <p:cNvPr id="7" name="Rounded Rectangle 6"/>
          <p:cNvSpPr/>
          <p:nvPr/>
        </p:nvSpPr>
        <p:spPr>
          <a:xfrm>
            <a:off x="457200" y="2866698"/>
            <a:ext cx="4044426" cy="1828800"/>
          </a:xfrm>
          <a:prstGeom prst="roundRect">
            <a:avLst>
              <a:gd name="adj" fmla="val 8216"/>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r>
              <a:rPr lang="en-US" sz="2000" dirty="0">
                <a:latin typeface="Arial "/>
              </a:rPr>
              <a:t>Your employer created a new selection of </a:t>
            </a:r>
            <a:r>
              <a:rPr lang="en-US" sz="2000" dirty="0" smtClean="0">
                <a:latin typeface="Arial "/>
              </a:rPr>
              <a:t>investment options </a:t>
            </a:r>
            <a:r>
              <a:rPr lang="en-US" sz="2000" dirty="0">
                <a:latin typeface="Arial "/>
              </a:rPr>
              <a:t>for you to choose </a:t>
            </a:r>
            <a:r>
              <a:rPr lang="en-US" sz="2000" dirty="0" smtClean="0">
                <a:latin typeface="Arial "/>
              </a:rPr>
              <a:t>from</a:t>
            </a:r>
          </a:p>
          <a:p>
            <a:endParaRPr lang="en-US" sz="2000" dirty="0">
              <a:latin typeface="Arial "/>
            </a:endParaRPr>
          </a:p>
        </p:txBody>
      </p:sp>
      <p:grpSp>
        <p:nvGrpSpPr>
          <p:cNvPr id="8" name="Group 7"/>
          <p:cNvGrpSpPr/>
          <p:nvPr/>
        </p:nvGrpSpPr>
        <p:grpSpPr>
          <a:xfrm>
            <a:off x="228600" y="313253"/>
            <a:ext cx="8915400" cy="1453055"/>
            <a:chOff x="-732693" y="612120"/>
            <a:chExt cx="10058400" cy="1453055"/>
          </a:xfrm>
        </p:grpSpPr>
        <p:sp>
          <p:nvSpPr>
            <p:cNvPr id="9" name="TextBox 8"/>
            <p:cNvSpPr txBox="1"/>
            <p:nvPr/>
          </p:nvSpPr>
          <p:spPr>
            <a:xfrm>
              <a:off x="-732693" y="1095871"/>
              <a:ext cx="10058400" cy="969304"/>
            </a:xfrm>
            <a:prstGeom prst="rect">
              <a:avLst/>
            </a:prstGeom>
            <a:noFill/>
            <a:effectLst>
              <a:outerShdw blurRad="101600" dist="63500" dir="2700000">
                <a:srgbClr val="000000">
                  <a:alpha val="43000"/>
                </a:srgbClr>
              </a:outerShdw>
            </a:effectLst>
          </p:spPr>
          <p:txBody>
            <a:bodyPr wrap="square" rtlCol="0">
              <a:spAutoFit/>
            </a:bodyPr>
            <a:lstStyle/>
            <a:p>
              <a:pPr>
                <a:lnSpc>
                  <a:spcPts val="6800"/>
                </a:lnSpc>
              </a:pPr>
              <a:r>
                <a:rPr lang="en-US" sz="6600" dirty="0" smtClean="0">
                  <a:latin typeface="Arial Black"/>
                  <a:cs typeface="Arial Black"/>
                </a:rPr>
                <a:t> </a:t>
              </a:r>
              <a:r>
                <a:rPr lang="en-US" sz="5600" dirty="0" smtClean="0">
                  <a:solidFill>
                    <a:schemeClr val="bg1"/>
                  </a:solidFill>
                  <a:latin typeface="Arial Black"/>
                  <a:cs typeface="Arial Black"/>
                </a:rPr>
                <a:t>investment strategy</a:t>
              </a:r>
              <a:endParaRPr lang="en-US" sz="5600" dirty="0">
                <a:solidFill>
                  <a:schemeClr val="bg1"/>
                </a:solidFill>
                <a:latin typeface="Arial Black"/>
                <a:cs typeface="Arial Black"/>
              </a:endParaRPr>
            </a:p>
          </p:txBody>
        </p:sp>
        <p:sp>
          <p:nvSpPr>
            <p:cNvPr id="10" name="TextBox 9"/>
            <p:cNvSpPr txBox="1"/>
            <p:nvPr/>
          </p:nvSpPr>
          <p:spPr>
            <a:xfrm>
              <a:off x="-474784" y="612120"/>
              <a:ext cx="9112738" cy="707886"/>
            </a:xfrm>
            <a:prstGeom prst="rect">
              <a:avLst/>
            </a:prstGeom>
            <a:noFill/>
          </p:spPr>
          <p:txBody>
            <a:bodyPr wrap="square" rtlCol="0">
              <a:spAutoFit/>
            </a:bodyPr>
            <a:lstStyle/>
            <a:p>
              <a:r>
                <a:rPr lang="en-US" sz="4000" dirty="0" smtClean="0">
                  <a:latin typeface="Arial"/>
                  <a:cs typeface="Arial"/>
                </a:rPr>
                <a:t>  </a:t>
              </a:r>
              <a:r>
                <a:rPr lang="en-US" sz="4000" dirty="0">
                  <a:solidFill>
                    <a:schemeClr val="bg1"/>
                  </a:solidFill>
                  <a:effectLst>
                    <a:outerShdw blurRad="38100" dist="38100" dir="2700000" algn="tl">
                      <a:srgbClr val="000000">
                        <a:alpha val="43137"/>
                      </a:srgbClr>
                    </a:outerShdw>
                  </a:effectLst>
                  <a:latin typeface="Arial"/>
                  <a:cs typeface="Arial"/>
                </a:rPr>
                <a:t>what the move means for your</a:t>
              </a:r>
            </a:p>
          </p:txBody>
        </p:sp>
      </p:grpSp>
    </p:spTree>
    <p:extLst>
      <p:ext uri="{BB962C8B-B14F-4D97-AF65-F5344CB8AC3E}">
        <p14:creationId xmlns:p14="http://schemas.microsoft.com/office/powerpoint/2010/main" val="209543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b="31667"/>
          <a:stretch/>
        </p:blipFill>
        <p:spPr>
          <a:xfrm>
            <a:off x="0" y="-10633"/>
            <a:ext cx="9144000" cy="6248400"/>
          </a:xfrm>
          <a:prstGeom prst="rect">
            <a:avLst/>
          </a:prstGeom>
        </p:spPr>
      </p:pic>
      <p:sp>
        <p:nvSpPr>
          <p:cNvPr id="6" name="Rounded Rectangle 5"/>
          <p:cNvSpPr/>
          <p:nvPr/>
        </p:nvSpPr>
        <p:spPr>
          <a:xfrm>
            <a:off x="457200" y="2866510"/>
            <a:ext cx="2590800" cy="1828800"/>
          </a:xfrm>
          <a:prstGeom prst="roundRect">
            <a:avLst>
              <a:gd name="adj" fmla="val 8216"/>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endParaRPr lang="en-US" dirty="0" smtClean="0">
              <a:latin typeface="Arial "/>
            </a:endParaRPr>
          </a:p>
          <a:p>
            <a:r>
              <a:rPr lang="en-US" dirty="0">
                <a:latin typeface="Arial "/>
              </a:rPr>
              <a:t>Former beneficiary information transferred to your new </a:t>
            </a:r>
            <a:r>
              <a:rPr lang="en-US" dirty="0" smtClean="0">
                <a:latin typeface="Arial "/>
              </a:rPr>
              <a:t>account </a:t>
            </a:r>
            <a:endParaRPr lang="en-US" dirty="0">
              <a:latin typeface="Arial "/>
            </a:endParaRPr>
          </a:p>
        </p:txBody>
      </p:sp>
      <p:sp>
        <p:nvSpPr>
          <p:cNvPr id="7" name="Rounded Rectangle 6"/>
          <p:cNvSpPr/>
          <p:nvPr/>
        </p:nvSpPr>
        <p:spPr>
          <a:xfrm>
            <a:off x="3276600" y="2866510"/>
            <a:ext cx="2590800" cy="1828800"/>
          </a:xfrm>
          <a:prstGeom prst="roundRect">
            <a:avLst>
              <a:gd name="adj" fmla="val 8216"/>
            </a:avLst>
          </a:prstGeom>
          <a:solidFill>
            <a:srgbClr val="132673"/>
          </a:solidFill>
          <a:ln>
            <a:noFill/>
          </a:ln>
          <a:effectLst>
            <a:outerShdw blurRad="128905" dist="864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p>
            <a:endParaRPr lang="en-US" dirty="0" smtClean="0">
              <a:latin typeface="Arial "/>
            </a:endParaRPr>
          </a:p>
          <a:p>
            <a:r>
              <a:rPr lang="en-US" dirty="0">
                <a:latin typeface="Arial "/>
              </a:rPr>
              <a:t>Take a moment to review and </a:t>
            </a:r>
            <a:r>
              <a:rPr lang="en-US" dirty="0" smtClean="0">
                <a:latin typeface="Arial "/>
              </a:rPr>
              <a:t>update</a:t>
            </a:r>
            <a:br>
              <a:rPr lang="en-US" dirty="0" smtClean="0">
                <a:latin typeface="Arial "/>
              </a:rPr>
            </a:br>
            <a:r>
              <a:rPr lang="en-US" dirty="0" smtClean="0">
                <a:latin typeface="Arial "/>
              </a:rPr>
              <a:t>if </a:t>
            </a:r>
            <a:r>
              <a:rPr lang="en-US" dirty="0">
                <a:latin typeface="Arial "/>
              </a:rPr>
              <a:t>needed </a:t>
            </a:r>
          </a:p>
        </p:txBody>
      </p:sp>
      <p:sp>
        <p:nvSpPr>
          <p:cNvPr id="8" name="Rounded Rectangle 7"/>
          <p:cNvSpPr/>
          <p:nvPr/>
        </p:nvSpPr>
        <p:spPr>
          <a:xfrm>
            <a:off x="6096000" y="2866510"/>
            <a:ext cx="2590800" cy="1828800"/>
          </a:xfrm>
          <a:prstGeom prst="roundRect">
            <a:avLst>
              <a:gd name="adj" fmla="val 8216"/>
            </a:avLst>
          </a:prstGeom>
          <a:solidFill>
            <a:srgbClr val="C60B20"/>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endParaRPr lang="en-US" dirty="0" smtClean="0">
              <a:latin typeface="Arial "/>
            </a:endParaRPr>
          </a:p>
          <a:p>
            <a:r>
              <a:rPr lang="en-US" dirty="0">
                <a:latin typeface="Arial "/>
              </a:rPr>
              <a:t>Remember: your will does not include your retirement assets </a:t>
            </a:r>
          </a:p>
          <a:p>
            <a:endParaRPr lang="en-US" dirty="0">
              <a:latin typeface="Arial "/>
            </a:endParaRPr>
          </a:p>
        </p:txBody>
      </p:sp>
      <p:grpSp>
        <p:nvGrpSpPr>
          <p:cNvPr id="9" name="Group 8"/>
          <p:cNvGrpSpPr/>
          <p:nvPr/>
        </p:nvGrpSpPr>
        <p:grpSpPr>
          <a:xfrm>
            <a:off x="228600" y="313253"/>
            <a:ext cx="8915400" cy="1591747"/>
            <a:chOff x="-732693" y="612120"/>
            <a:chExt cx="10058400" cy="1591747"/>
          </a:xfrm>
        </p:grpSpPr>
        <p:sp>
          <p:nvSpPr>
            <p:cNvPr id="10" name="TextBox 9"/>
            <p:cNvSpPr txBox="1"/>
            <p:nvPr/>
          </p:nvSpPr>
          <p:spPr>
            <a:xfrm>
              <a:off x="-732693" y="1095871"/>
              <a:ext cx="10058400" cy="1107996"/>
            </a:xfrm>
            <a:prstGeom prst="rect">
              <a:avLst/>
            </a:prstGeom>
            <a:noFill/>
            <a:effectLst>
              <a:outerShdw blurRad="101600" dist="63500" dir="2700000">
                <a:srgbClr val="000000">
                  <a:alpha val="43000"/>
                </a:srgbClr>
              </a:outerShdw>
            </a:effectLst>
          </p:spPr>
          <p:txBody>
            <a:bodyPr wrap="square" rtlCol="0">
              <a:spAutoFit/>
            </a:bodyPr>
            <a:lstStyle/>
            <a:p>
              <a:r>
                <a:rPr lang="en-US" sz="6600" dirty="0" smtClean="0">
                  <a:latin typeface="Arial Black"/>
                  <a:cs typeface="Arial Black"/>
                </a:rPr>
                <a:t> </a:t>
              </a:r>
              <a:r>
                <a:rPr lang="en-US" sz="6600" dirty="0" smtClean="0">
                  <a:solidFill>
                    <a:schemeClr val="bg1"/>
                  </a:solidFill>
                  <a:latin typeface="Arial Black"/>
                  <a:cs typeface="Arial Black"/>
                </a:rPr>
                <a:t>beneficiaries</a:t>
              </a:r>
              <a:endParaRPr lang="en-US" sz="6600" dirty="0">
                <a:solidFill>
                  <a:schemeClr val="bg1"/>
                </a:solidFill>
                <a:latin typeface="Arial Black"/>
                <a:cs typeface="Arial Black"/>
              </a:endParaRPr>
            </a:p>
          </p:txBody>
        </p:sp>
        <p:sp>
          <p:nvSpPr>
            <p:cNvPr id="11" name="TextBox 10"/>
            <p:cNvSpPr txBox="1"/>
            <p:nvPr/>
          </p:nvSpPr>
          <p:spPr>
            <a:xfrm>
              <a:off x="-474784" y="612120"/>
              <a:ext cx="9112738" cy="707886"/>
            </a:xfrm>
            <a:prstGeom prst="rect">
              <a:avLst/>
            </a:prstGeom>
            <a:noFill/>
          </p:spPr>
          <p:txBody>
            <a:bodyPr wrap="square" rtlCol="0">
              <a:spAutoFit/>
            </a:bodyPr>
            <a:lstStyle/>
            <a:p>
              <a:r>
                <a:rPr lang="en-US" sz="4000" dirty="0" smtClean="0">
                  <a:latin typeface="Arial"/>
                  <a:cs typeface="Arial"/>
                </a:rPr>
                <a:t>  </a:t>
              </a:r>
              <a:r>
                <a:rPr lang="en-US" sz="4000" dirty="0">
                  <a:solidFill>
                    <a:schemeClr val="bg1"/>
                  </a:solidFill>
                  <a:effectLst>
                    <a:outerShdw blurRad="38100" dist="38100" dir="2700000" algn="tl">
                      <a:srgbClr val="000000">
                        <a:alpha val="43137"/>
                      </a:srgbClr>
                    </a:outerShdw>
                  </a:effectLst>
                  <a:latin typeface="Arial"/>
                  <a:cs typeface="Arial"/>
                </a:rPr>
                <a:t>what the move means for your</a:t>
              </a:r>
            </a:p>
          </p:txBody>
        </p:sp>
      </p:grpSp>
    </p:spTree>
    <p:extLst>
      <p:ext uri="{BB962C8B-B14F-4D97-AF65-F5344CB8AC3E}">
        <p14:creationId xmlns:p14="http://schemas.microsoft.com/office/powerpoint/2010/main" val="257017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b="31667"/>
          <a:stretch/>
        </p:blipFill>
        <p:spPr>
          <a:xfrm>
            <a:off x="0" y="-10633"/>
            <a:ext cx="9144000" cy="6248400"/>
          </a:xfrm>
          <a:prstGeom prst="rect">
            <a:avLst/>
          </a:prstGeom>
        </p:spPr>
      </p:pic>
      <p:sp>
        <p:nvSpPr>
          <p:cNvPr id="7" name="Rounded Rectangle 6"/>
          <p:cNvSpPr/>
          <p:nvPr/>
        </p:nvSpPr>
        <p:spPr>
          <a:xfrm>
            <a:off x="457200" y="2866510"/>
            <a:ext cx="2590800" cy="1828800"/>
          </a:xfrm>
          <a:prstGeom prst="roundRect">
            <a:avLst>
              <a:gd name="adj" fmla="val 8216"/>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endParaRPr lang="en-US" dirty="0" smtClean="0">
              <a:latin typeface="Arial "/>
            </a:endParaRPr>
          </a:p>
          <a:p>
            <a:r>
              <a:rPr lang="en-US" dirty="0">
                <a:latin typeface="Arial "/>
              </a:rPr>
              <a:t>Former beneficiary information was </a:t>
            </a:r>
            <a:r>
              <a:rPr lang="en-US" sz="2000" b="1" i="1" dirty="0">
                <a:latin typeface="Arial "/>
              </a:rPr>
              <a:t>not</a:t>
            </a:r>
            <a:r>
              <a:rPr lang="en-US" dirty="0">
                <a:latin typeface="Arial "/>
              </a:rPr>
              <a:t> transferred to your new account</a:t>
            </a:r>
          </a:p>
        </p:txBody>
      </p:sp>
      <p:sp>
        <p:nvSpPr>
          <p:cNvPr id="8" name="Rounded Rectangle 7"/>
          <p:cNvSpPr/>
          <p:nvPr/>
        </p:nvSpPr>
        <p:spPr>
          <a:xfrm>
            <a:off x="3276600" y="2866510"/>
            <a:ext cx="2590800" cy="1828800"/>
          </a:xfrm>
          <a:prstGeom prst="roundRect">
            <a:avLst>
              <a:gd name="adj" fmla="val 8216"/>
            </a:avLst>
          </a:prstGeom>
          <a:solidFill>
            <a:srgbClr val="132673"/>
          </a:solidFill>
          <a:ln>
            <a:noFill/>
          </a:ln>
          <a:effectLst>
            <a:outerShdw blurRad="128905" dist="864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p>
            <a:endParaRPr lang="en-US" dirty="0" smtClean="0">
              <a:latin typeface="Arial "/>
            </a:endParaRPr>
          </a:p>
          <a:p>
            <a:r>
              <a:rPr lang="en-US" dirty="0">
                <a:latin typeface="Arial "/>
              </a:rPr>
              <a:t>Add in beneficiary information</a:t>
            </a:r>
          </a:p>
        </p:txBody>
      </p:sp>
      <p:sp>
        <p:nvSpPr>
          <p:cNvPr id="9" name="Rounded Rectangle 8"/>
          <p:cNvSpPr/>
          <p:nvPr/>
        </p:nvSpPr>
        <p:spPr>
          <a:xfrm>
            <a:off x="6096000" y="2866510"/>
            <a:ext cx="2590800" cy="1828800"/>
          </a:xfrm>
          <a:prstGeom prst="roundRect">
            <a:avLst>
              <a:gd name="adj" fmla="val 8216"/>
            </a:avLst>
          </a:prstGeom>
          <a:solidFill>
            <a:srgbClr val="C60B20"/>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endParaRPr lang="en-US" dirty="0" smtClean="0">
              <a:latin typeface="Arial "/>
            </a:endParaRPr>
          </a:p>
          <a:p>
            <a:r>
              <a:rPr lang="en-US" dirty="0">
                <a:latin typeface="Arial "/>
              </a:rPr>
              <a:t>Remember: your will does not include your retirement assets </a:t>
            </a:r>
          </a:p>
        </p:txBody>
      </p:sp>
      <p:grpSp>
        <p:nvGrpSpPr>
          <p:cNvPr id="10" name="Group 9"/>
          <p:cNvGrpSpPr/>
          <p:nvPr/>
        </p:nvGrpSpPr>
        <p:grpSpPr>
          <a:xfrm>
            <a:off x="228600" y="313253"/>
            <a:ext cx="8915400" cy="1591747"/>
            <a:chOff x="-732693" y="612120"/>
            <a:chExt cx="10058400" cy="1591747"/>
          </a:xfrm>
        </p:grpSpPr>
        <p:sp>
          <p:nvSpPr>
            <p:cNvPr id="11" name="TextBox 10"/>
            <p:cNvSpPr txBox="1"/>
            <p:nvPr/>
          </p:nvSpPr>
          <p:spPr>
            <a:xfrm>
              <a:off x="-732693" y="1095871"/>
              <a:ext cx="10058400" cy="1107996"/>
            </a:xfrm>
            <a:prstGeom prst="rect">
              <a:avLst/>
            </a:prstGeom>
            <a:noFill/>
            <a:effectLst>
              <a:outerShdw blurRad="101600" dist="63500" dir="2700000">
                <a:srgbClr val="000000">
                  <a:alpha val="43000"/>
                </a:srgbClr>
              </a:outerShdw>
            </a:effectLst>
          </p:spPr>
          <p:txBody>
            <a:bodyPr wrap="square" rtlCol="0">
              <a:spAutoFit/>
            </a:bodyPr>
            <a:lstStyle/>
            <a:p>
              <a:r>
                <a:rPr lang="en-US" sz="6600" dirty="0" smtClean="0">
                  <a:latin typeface="Arial Black"/>
                  <a:cs typeface="Arial Black"/>
                </a:rPr>
                <a:t> </a:t>
              </a:r>
              <a:r>
                <a:rPr lang="en-US" sz="6600" dirty="0" smtClean="0">
                  <a:solidFill>
                    <a:schemeClr val="bg1"/>
                  </a:solidFill>
                  <a:latin typeface="Arial Black"/>
                  <a:cs typeface="Arial Black"/>
                </a:rPr>
                <a:t>beneficiaries</a:t>
              </a:r>
              <a:endParaRPr lang="en-US" sz="6600" dirty="0">
                <a:solidFill>
                  <a:schemeClr val="bg1"/>
                </a:solidFill>
                <a:latin typeface="Arial Black"/>
                <a:cs typeface="Arial Black"/>
              </a:endParaRPr>
            </a:p>
          </p:txBody>
        </p:sp>
        <p:sp>
          <p:nvSpPr>
            <p:cNvPr id="12" name="TextBox 11"/>
            <p:cNvSpPr txBox="1"/>
            <p:nvPr/>
          </p:nvSpPr>
          <p:spPr>
            <a:xfrm>
              <a:off x="-474784" y="612120"/>
              <a:ext cx="9112738" cy="707886"/>
            </a:xfrm>
            <a:prstGeom prst="rect">
              <a:avLst/>
            </a:prstGeom>
            <a:noFill/>
          </p:spPr>
          <p:txBody>
            <a:bodyPr wrap="square" rtlCol="0">
              <a:spAutoFit/>
            </a:bodyPr>
            <a:lstStyle/>
            <a:p>
              <a:r>
                <a:rPr lang="en-US" sz="4000" dirty="0" smtClean="0">
                  <a:latin typeface="Arial"/>
                  <a:cs typeface="Arial"/>
                </a:rPr>
                <a:t>  </a:t>
              </a:r>
              <a:r>
                <a:rPr lang="en-US" sz="4000" dirty="0" smtClean="0">
                  <a:solidFill>
                    <a:schemeClr val="bg1"/>
                  </a:solidFill>
                  <a:effectLst>
                    <a:outerShdw blurRad="38100" dist="38100" dir="2700000" algn="tl">
                      <a:srgbClr val="000000">
                        <a:alpha val="43137"/>
                      </a:srgbClr>
                    </a:outerShdw>
                  </a:effectLst>
                  <a:latin typeface="Arial"/>
                  <a:cs typeface="Arial"/>
                </a:rPr>
                <a:t>what the move means for your</a:t>
              </a:r>
              <a:endParaRPr lang="en-US" sz="4000" kern="1200" dirty="0">
                <a:solidFill>
                  <a:schemeClr val="bg1"/>
                </a:solidFill>
                <a:effectLst>
                  <a:outerShdw blurRad="38100" dist="38100" dir="2700000" algn="tl">
                    <a:srgbClr val="000000">
                      <a:alpha val="43137"/>
                    </a:srgbClr>
                  </a:outerShdw>
                </a:effectLst>
                <a:latin typeface="Arial"/>
                <a:cs typeface="Arial"/>
              </a:endParaRPr>
            </a:p>
          </p:txBody>
        </p:sp>
      </p:grpSp>
    </p:spTree>
    <p:extLst>
      <p:ext uri="{BB962C8B-B14F-4D97-AF65-F5344CB8AC3E}">
        <p14:creationId xmlns:p14="http://schemas.microsoft.com/office/powerpoint/2010/main" val="908142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b="31667"/>
          <a:stretch/>
        </p:blipFill>
        <p:spPr>
          <a:xfrm>
            <a:off x="0" y="-10633"/>
            <a:ext cx="9144000" cy="6248400"/>
          </a:xfrm>
          <a:prstGeom prst="rect">
            <a:avLst/>
          </a:prstGeom>
        </p:spPr>
      </p:pic>
      <p:sp>
        <p:nvSpPr>
          <p:cNvPr id="10" name="Rounded Rectangle 9"/>
          <p:cNvSpPr/>
          <p:nvPr/>
        </p:nvSpPr>
        <p:spPr>
          <a:xfrm>
            <a:off x="4729375" y="2866698"/>
            <a:ext cx="4044426" cy="1463040"/>
          </a:xfrm>
          <a:prstGeom prst="roundRect">
            <a:avLst>
              <a:gd name="adj" fmla="val 8216"/>
            </a:avLst>
          </a:prstGeom>
          <a:solidFill>
            <a:srgbClr val="132673"/>
          </a:solidFill>
          <a:ln>
            <a:noFill/>
          </a:ln>
          <a:effectLst>
            <a:outerShdw blurRad="128905" dist="864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nchorCtr="0"/>
          <a:lstStyle/>
          <a:p>
            <a:r>
              <a:rPr lang="en-US" sz="2000" dirty="0">
                <a:latin typeface="Arial "/>
              </a:rPr>
              <a:t>Repayments continue through automatic payroll deductions</a:t>
            </a:r>
          </a:p>
        </p:txBody>
      </p:sp>
      <p:sp>
        <p:nvSpPr>
          <p:cNvPr id="11" name="Rounded Rectangle 10"/>
          <p:cNvSpPr/>
          <p:nvPr/>
        </p:nvSpPr>
        <p:spPr>
          <a:xfrm>
            <a:off x="457200" y="2866698"/>
            <a:ext cx="4044426" cy="1463040"/>
          </a:xfrm>
          <a:prstGeom prst="roundRect">
            <a:avLst>
              <a:gd name="adj" fmla="val 8216"/>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r>
              <a:rPr lang="en-US" sz="2000" dirty="0">
                <a:latin typeface="Arial "/>
              </a:rPr>
              <a:t>Balance moved to </a:t>
            </a:r>
            <a:r>
              <a:rPr lang="en-US" sz="2000" dirty="0" smtClean="0">
                <a:latin typeface="Arial "/>
              </a:rPr>
              <a:t>Transamerica</a:t>
            </a:r>
            <a:br>
              <a:rPr lang="en-US" sz="2000" dirty="0" smtClean="0">
                <a:latin typeface="Arial "/>
              </a:rPr>
            </a:br>
            <a:endParaRPr lang="en-US" sz="2000" dirty="0">
              <a:latin typeface="Arial "/>
            </a:endParaRPr>
          </a:p>
        </p:txBody>
      </p:sp>
      <p:grpSp>
        <p:nvGrpSpPr>
          <p:cNvPr id="12" name="Group 11"/>
          <p:cNvGrpSpPr/>
          <p:nvPr/>
        </p:nvGrpSpPr>
        <p:grpSpPr>
          <a:xfrm>
            <a:off x="228600" y="313253"/>
            <a:ext cx="8915400" cy="1591747"/>
            <a:chOff x="-732693" y="612120"/>
            <a:chExt cx="10058400" cy="1591747"/>
          </a:xfrm>
        </p:grpSpPr>
        <p:sp>
          <p:nvSpPr>
            <p:cNvPr id="13" name="TextBox 12"/>
            <p:cNvSpPr txBox="1"/>
            <p:nvPr/>
          </p:nvSpPr>
          <p:spPr>
            <a:xfrm>
              <a:off x="-732693" y="1095871"/>
              <a:ext cx="10058400" cy="1107996"/>
            </a:xfrm>
            <a:prstGeom prst="rect">
              <a:avLst/>
            </a:prstGeom>
            <a:noFill/>
            <a:effectLst>
              <a:outerShdw blurRad="101600" dist="63500" dir="2700000">
                <a:srgbClr val="000000">
                  <a:alpha val="43000"/>
                </a:srgbClr>
              </a:outerShdw>
            </a:effectLst>
          </p:spPr>
          <p:txBody>
            <a:bodyPr wrap="square" rtlCol="0">
              <a:spAutoFit/>
            </a:bodyPr>
            <a:lstStyle/>
            <a:p>
              <a:pPr algn="ctr"/>
              <a:r>
                <a:rPr lang="en-US" sz="6600" dirty="0">
                  <a:solidFill>
                    <a:schemeClr val="bg1"/>
                  </a:solidFill>
                  <a:latin typeface="Arial Black"/>
                  <a:cs typeface="Arial Black"/>
                </a:rPr>
                <a:t>outstanding loans</a:t>
              </a:r>
            </a:p>
          </p:txBody>
        </p:sp>
        <p:sp>
          <p:nvSpPr>
            <p:cNvPr id="14" name="TextBox 13"/>
            <p:cNvSpPr txBox="1"/>
            <p:nvPr/>
          </p:nvSpPr>
          <p:spPr>
            <a:xfrm>
              <a:off x="-156191" y="612120"/>
              <a:ext cx="8153400" cy="707886"/>
            </a:xfrm>
            <a:prstGeom prst="rect">
              <a:avLst/>
            </a:prstGeom>
            <a:noFill/>
          </p:spPr>
          <p:txBody>
            <a:bodyPr wrap="square" rtlCol="0">
              <a:spAutoFit/>
            </a:bodyPr>
            <a:lstStyle/>
            <a:p>
              <a:r>
                <a:rPr lang="en-US" sz="4000" dirty="0">
                  <a:solidFill>
                    <a:schemeClr val="bg1"/>
                  </a:solidFill>
                  <a:effectLst>
                    <a:outerShdw blurRad="38100" dist="38100" dir="2700000" algn="tl">
                      <a:srgbClr val="000000">
                        <a:alpha val="43137"/>
                      </a:srgbClr>
                    </a:outerShdw>
                  </a:effectLst>
                  <a:latin typeface="Arial"/>
                  <a:cs typeface="Arial"/>
                </a:rPr>
                <a:t>what the move means for your</a:t>
              </a:r>
            </a:p>
          </p:txBody>
        </p:sp>
      </p:grpSp>
      <p:sp>
        <p:nvSpPr>
          <p:cNvPr id="8" name="Rectangle 7"/>
          <p:cNvSpPr/>
          <p:nvPr/>
        </p:nvSpPr>
        <p:spPr>
          <a:xfrm>
            <a:off x="180406" y="5984959"/>
            <a:ext cx="9011787" cy="253916"/>
          </a:xfrm>
          <a:prstGeom prst="rect">
            <a:avLst/>
          </a:prstGeom>
        </p:spPr>
        <p:txBody>
          <a:bodyPr wrap="square">
            <a:spAutoFit/>
          </a:bodyPr>
          <a:lstStyle/>
          <a:p>
            <a:pPr fontAlgn="t">
              <a:lnSpc>
                <a:spcPts val="1150"/>
              </a:lnSpc>
              <a:spcAft>
                <a:spcPts val="400"/>
              </a:spcAft>
            </a:pPr>
            <a:r>
              <a:rPr lang="en-US" sz="1200" i="1" dirty="0">
                <a:solidFill>
                  <a:srgbClr val="000000"/>
                </a:solidFill>
                <a:latin typeface="Arial" panose="020B0604020202020204" pitchFamily="34" charset="0"/>
                <a:cs typeface="Arial" panose="020B0604020202020204" pitchFamily="34" charset="0"/>
              </a:rPr>
              <a:t>Retirement plan loans are subject to plan restrictions. The Plan document will govern.</a:t>
            </a:r>
          </a:p>
        </p:txBody>
      </p:sp>
    </p:spTree>
    <p:extLst>
      <p:ext uri="{BB962C8B-B14F-4D97-AF65-F5344CB8AC3E}">
        <p14:creationId xmlns:p14="http://schemas.microsoft.com/office/powerpoint/2010/main" val="237095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a:extLst>
              <a:ext uri="{28A0092B-C50C-407E-A947-70E740481C1C}">
                <a14:useLocalDpi xmlns:a14="http://schemas.microsoft.com/office/drawing/2010/main" val="0"/>
              </a:ext>
            </a:extLst>
          </a:blip>
          <a:srcRect b="31667"/>
          <a:stretch/>
        </p:blipFill>
        <p:spPr>
          <a:xfrm>
            <a:off x="0" y="-10633"/>
            <a:ext cx="9144000" cy="6248400"/>
          </a:xfrm>
          <a:prstGeom prst="rect">
            <a:avLst/>
          </a:prstGeom>
        </p:spPr>
      </p:pic>
      <p:sp>
        <p:nvSpPr>
          <p:cNvPr id="7" name="Rounded Rectangle 6"/>
          <p:cNvSpPr/>
          <p:nvPr/>
        </p:nvSpPr>
        <p:spPr>
          <a:xfrm>
            <a:off x="4729375" y="2866698"/>
            <a:ext cx="4044426" cy="1463040"/>
          </a:xfrm>
          <a:prstGeom prst="roundRect">
            <a:avLst>
              <a:gd name="adj" fmla="val 8216"/>
            </a:avLst>
          </a:prstGeom>
          <a:solidFill>
            <a:srgbClr val="132673"/>
          </a:solidFill>
          <a:ln>
            <a:noFill/>
          </a:ln>
          <a:effectLst>
            <a:outerShdw blurRad="128905" dist="864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nchorCtr="0"/>
          <a:lstStyle/>
          <a:p>
            <a:r>
              <a:rPr lang="en-US" sz="2000" dirty="0">
                <a:latin typeface="Arial "/>
              </a:rPr>
              <a:t>Can’t </a:t>
            </a:r>
            <a:r>
              <a:rPr lang="en-US" sz="2000" dirty="0" smtClean="0">
                <a:latin typeface="Arial "/>
              </a:rPr>
              <a:t>transfer account </a:t>
            </a:r>
            <a:r>
              <a:rPr lang="en-US" sz="2000" dirty="0">
                <a:latin typeface="Arial "/>
              </a:rPr>
              <a:t>balance until loan(s) repaid</a:t>
            </a:r>
          </a:p>
        </p:txBody>
      </p:sp>
      <p:sp>
        <p:nvSpPr>
          <p:cNvPr id="10" name="Rounded Rectangle 9"/>
          <p:cNvSpPr/>
          <p:nvPr/>
        </p:nvSpPr>
        <p:spPr>
          <a:xfrm>
            <a:off x="457200" y="2866698"/>
            <a:ext cx="4044426" cy="1463040"/>
          </a:xfrm>
          <a:prstGeom prst="roundRect">
            <a:avLst>
              <a:gd name="adj" fmla="val 8216"/>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r>
              <a:rPr lang="en-US" sz="2000" dirty="0">
                <a:latin typeface="Arial "/>
              </a:rPr>
              <a:t>Outstanding loan(s) stayed with prior provider</a:t>
            </a:r>
          </a:p>
        </p:txBody>
      </p:sp>
      <p:grpSp>
        <p:nvGrpSpPr>
          <p:cNvPr id="11" name="Group 10"/>
          <p:cNvGrpSpPr/>
          <p:nvPr/>
        </p:nvGrpSpPr>
        <p:grpSpPr>
          <a:xfrm>
            <a:off x="228600" y="313253"/>
            <a:ext cx="8915400" cy="1591747"/>
            <a:chOff x="-732693" y="612120"/>
            <a:chExt cx="10058400" cy="1591747"/>
          </a:xfrm>
        </p:grpSpPr>
        <p:sp>
          <p:nvSpPr>
            <p:cNvPr id="12" name="TextBox 11"/>
            <p:cNvSpPr txBox="1"/>
            <p:nvPr/>
          </p:nvSpPr>
          <p:spPr>
            <a:xfrm>
              <a:off x="-732693" y="1095871"/>
              <a:ext cx="10058400" cy="1107996"/>
            </a:xfrm>
            <a:prstGeom prst="rect">
              <a:avLst/>
            </a:prstGeom>
            <a:noFill/>
            <a:effectLst>
              <a:outerShdw blurRad="101600" dist="63500" dir="2700000">
                <a:srgbClr val="000000">
                  <a:alpha val="43000"/>
                </a:srgbClr>
              </a:outerShdw>
            </a:effectLst>
          </p:spPr>
          <p:txBody>
            <a:bodyPr wrap="square" rtlCol="0">
              <a:spAutoFit/>
            </a:bodyPr>
            <a:lstStyle/>
            <a:p>
              <a:pPr algn="ctr"/>
              <a:r>
                <a:rPr lang="en-US" sz="6600" dirty="0">
                  <a:solidFill>
                    <a:schemeClr val="bg1"/>
                  </a:solidFill>
                  <a:latin typeface="Arial Black"/>
                  <a:cs typeface="Arial Black"/>
                </a:rPr>
                <a:t>outstanding loans</a:t>
              </a:r>
            </a:p>
          </p:txBody>
        </p:sp>
        <p:sp>
          <p:nvSpPr>
            <p:cNvPr id="13" name="TextBox 12"/>
            <p:cNvSpPr txBox="1"/>
            <p:nvPr/>
          </p:nvSpPr>
          <p:spPr>
            <a:xfrm>
              <a:off x="-155183" y="612120"/>
              <a:ext cx="8153400" cy="707886"/>
            </a:xfrm>
            <a:prstGeom prst="rect">
              <a:avLst/>
            </a:prstGeom>
            <a:noFill/>
          </p:spPr>
          <p:txBody>
            <a:bodyPr wrap="square" rtlCol="0">
              <a:spAutoFit/>
            </a:bodyPr>
            <a:lstStyle/>
            <a:p>
              <a:r>
                <a:rPr lang="en-US" sz="4000" dirty="0">
                  <a:solidFill>
                    <a:schemeClr val="bg1"/>
                  </a:solidFill>
                  <a:effectLst>
                    <a:outerShdw blurRad="38100" dist="38100" dir="2700000" algn="tl">
                      <a:srgbClr val="000000">
                        <a:alpha val="43137"/>
                      </a:srgbClr>
                    </a:outerShdw>
                  </a:effectLst>
                  <a:latin typeface="Arial"/>
                  <a:cs typeface="Arial"/>
                </a:rPr>
                <a:t>what the move means for your</a:t>
              </a:r>
            </a:p>
          </p:txBody>
        </p:sp>
      </p:grpSp>
    </p:spTree>
    <p:extLst>
      <p:ext uri="{BB962C8B-B14F-4D97-AF65-F5344CB8AC3E}">
        <p14:creationId xmlns:p14="http://schemas.microsoft.com/office/powerpoint/2010/main" val="2468551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402"/>
            <a:ext cx="9144000" cy="6217920"/>
          </a:xfrm>
          <a:prstGeom prst="rect">
            <a:avLst/>
          </a:prstGeom>
        </p:spPr>
      </p:pic>
      <p:sp>
        <p:nvSpPr>
          <p:cNvPr id="5" name="TextBox 4"/>
          <p:cNvSpPr txBox="1"/>
          <p:nvPr/>
        </p:nvSpPr>
        <p:spPr>
          <a:xfrm>
            <a:off x="457200" y="3632537"/>
            <a:ext cx="4116388" cy="923330"/>
          </a:xfrm>
          <a:prstGeom prst="rect">
            <a:avLst/>
          </a:prstGeom>
          <a:noFill/>
          <a:effectLst>
            <a:outerShdw blurRad="101600" dist="63500" dir="2700000">
              <a:srgbClr val="000000">
                <a:alpha val="43000"/>
              </a:srgbClr>
            </a:outerShdw>
          </a:effectLst>
        </p:spPr>
        <p:txBody>
          <a:bodyPr wrap="square" rtlCol="0">
            <a:spAutoFit/>
          </a:bodyPr>
          <a:lstStyle/>
          <a:p>
            <a:r>
              <a:rPr lang="en-US" sz="5400" dirty="0" smtClean="0">
                <a:solidFill>
                  <a:schemeClr val="bg1"/>
                </a:solidFill>
                <a:effectLst>
                  <a:glow rad="431800">
                    <a:schemeClr val="accent1">
                      <a:alpha val="40000"/>
                    </a:schemeClr>
                  </a:glow>
                </a:effectLst>
                <a:latin typeface="Arial Black"/>
                <a:cs typeface="Arial Black"/>
              </a:rPr>
              <a:t>highlights</a:t>
            </a:r>
            <a:endParaRPr lang="en-US" sz="5400" kern="1200" dirty="0" smtClean="0">
              <a:solidFill>
                <a:schemeClr val="bg1"/>
              </a:solidFill>
              <a:effectLst>
                <a:glow rad="431800">
                  <a:schemeClr val="accent1">
                    <a:alpha val="40000"/>
                  </a:schemeClr>
                </a:glow>
              </a:effectLst>
              <a:latin typeface="Arial Black"/>
              <a:cs typeface="Arial Black"/>
            </a:endParaRPr>
          </a:p>
        </p:txBody>
      </p:sp>
      <p:sp>
        <p:nvSpPr>
          <p:cNvPr id="6" name="TextBox 5"/>
          <p:cNvSpPr txBox="1"/>
          <p:nvPr/>
        </p:nvSpPr>
        <p:spPr>
          <a:xfrm>
            <a:off x="1066800" y="3124200"/>
            <a:ext cx="1667256" cy="646331"/>
          </a:xfrm>
          <a:prstGeom prst="rect">
            <a:avLst/>
          </a:prstGeom>
          <a:noFill/>
          <a:effectLst/>
        </p:spPr>
        <p:txBody>
          <a:bodyPr wrap="square" rtlCol="0">
            <a:spAutoFit/>
          </a:bodyPr>
          <a:lstStyle/>
          <a:p>
            <a:r>
              <a:rPr lang="en-US" sz="3600" dirty="0" smtClean="0">
                <a:solidFill>
                  <a:schemeClr val="bg1"/>
                </a:solidFill>
                <a:latin typeface="Arial" panose="020B0604020202020204" pitchFamily="34" charset="0"/>
                <a:cs typeface="Arial" panose="020B0604020202020204" pitchFamily="34" charset="0"/>
              </a:rPr>
              <a:t>plan</a:t>
            </a: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82108360"/>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170127" y="5791200"/>
            <a:ext cx="8915400" cy="400095"/>
          </a:xfrm>
          <a:prstGeom prst="rect">
            <a:avLst/>
          </a:prstGeom>
          <a:noFill/>
        </p:spPr>
        <p:txBody>
          <a:bodyPr wrap="square" lIns="91427" tIns="45713" rIns="91427" bIns="45713" rtlCol="0">
            <a:spAutoFit/>
          </a:bodyPr>
          <a:lstStyle/>
          <a:p>
            <a:pPr>
              <a:lnSpc>
                <a:spcPts val="1200"/>
              </a:lnSpc>
              <a:spcAft>
                <a:spcPts val="400"/>
              </a:spcAft>
            </a:pPr>
            <a:r>
              <a:rPr lang="en-US" sz="1200" i="1" dirty="0" smtClean="0">
                <a:solidFill>
                  <a:schemeClr val="bg1"/>
                </a:solidFill>
                <a:latin typeface="Arial "/>
                <a:cs typeface="Arial Narrow"/>
              </a:rPr>
              <a:t>*Matching </a:t>
            </a:r>
            <a:r>
              <a:rPr lang="en-US" sz="1200" i="1" dirty="0">
                <a:solidFill>
                  <a:schemeClr val="bg1"/>
                </a:solidFill>
                <a:latin typeface="Arial "/>
                <a:cs typeface="Arial Narrow"/>
              </a:rPr>
              <a:t>contributions are subject to plan eligibility </a:t>
            </a:r>
            <a:r>
              <a:rPr lang="en-US" sz="1200" i="1" dirty="0" smtClean="0">
                <a:solidFill>
                  <a:schemeClr val="bg1"/>
                </a:solidFill>
                <a:latin typeface="Arial "/>
                <a:cs typeface="Arial Narrow"/>
              </a:rPr>
              <a:t>and vesting </a:t>
            </a:r>
            <a:r>
              <a:rPr lang="en-US" sz="1200" i="1" dirty="0">
                <a:solidFill>
                  <a:schemeClr val="bg1"/>
                </a:solidFill>
                <a:latin typeface="Arial "/>
                <a:cs typeface="Arial Narrow"/>
              </a:rPr>
              <a:t>requirements. Descriptions of plan features and benefits are subject to the plan document, which will govern in case of inconsistencies</a:t>
            </a:r>
            <a:r>
              <a:rPr lang="en-US" sz="1200" i="1" dirty="0" smtClean="0">
                <a:solidFill>
                  <a:schemeClr val="bg1"/>
                </a:solidFill>
                <a:latin typeface="Arial "/>
                <a:cs typeface="Arial Narrow"/>
              </a:rPr>
              <a:t>.</a:t>
            </a:r>
            <a:endParaRPr lang="en-US" sz="1200" i="1" dirty="0">
              <a:solidFill>
                <a:schemeClr val="bg1"/>
              </a:solidFill>
              <a:latin typeface="Arial "/>
              <a:cs typeface="Arial Narrow"/>
            </a:endParaRPr>
          </a:p>
        </p:txBody>
      </p:sp>
      <p:sp>
        <p:nvSpPr>
          <p:cNvPr id="38" name="Content Placeholder 3"/>
          <p:cNvSpPr txBox="1">
            <a:spLocks/>
          </p:cNvSpPr>
          <p:nvPr/>
        </p:nvSpPr>
        <p:spPr>
          <a:xfrm>
            <a:off x="500742" y="3512957"/>
            <a:ext cx="1937658" cy="579646"/>
          </a:xfrm>
          <a:prstGeom prst="rect">
            <a:avLst/>
          </a:prstGeom>
          <a:noFill/>
        </p:spPr>
        <p:txBody>
          <a:bodyPr wrap="square" rtlCol="0">
            <a:spAutoFit/>
          </a:bodyPr>
          <a:lstStyle>
            <a:lvl1pPr marL="0" indent="0" algn="l" defTabSz="457200" rtl="0" eaLnBrk="1" latinLnBrk="0" hangingPunct="1">
              <a:spcBef>
                <a:spcPct val="20000"/>
              </a:spcBef>
              <a:buFont typeface="Arial"/>
              <a:buNone/>
              <a:defRPr sz="3200" kern="1200" baseline="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1920"/>
              </a:lnSpc>
              <a:spcBef>
                <a:spcPts val="0"/>
              </a:spcBef>
              <a:buSzPct val="125000"/>
            </a:pPr>
            <a:r>
              <a:rPr lang="en-US" sz="2000" b="1" dirty="0">
                <a:solidFill>
                  <a:srgbClr val="FFFFFF"/>
                </a:solidFill>
                <a:latin typeface="Arial" panose="020B0604020202020204" pitchFamily="34" charset="0"/>
                <a:cs typeface="Arial" panose="020B0604020202020204" pitchFamily="34" charset="0"/>
              </a:rPr>
              <a:t>Company </a:t>
            </a:r>
            <a:r>
              <a:rPr lang="en-US" sz="2000" b="1" dirty="0" smtClean="0">
                <a:solidFill>
                  <a:srgbClr val="FFFFFF"/>
                </a:solidFill>
                <a:latin typeface="Arial" panose="020B0604020202020204" pitchFamily="34" charset="0"/>
                <a:cs typeface="Arial" panose="020B0604020202020204" pitchFamily="34" charset="0"/>
              </a:rPr>
              <a:t>match</a:t>
            </a:r>
            <a:endParaRPr lang="en-US" sz="2000" dirty="0">
              <a:solidFill>
                <a:srgbClr val="FFFFFF"/>
              </a:solidFill>
              <a:latin typeface="Arial" panose="020B0604020202020204" pitchFamily="34" charset="0"/>
              <a:cs typeface="Arial" panose="020B0604020202020204" pitchFamily="34" charset="0"/>
            </a:endParaRPr>
          </a:p>
        </p:txBody>
      </p:sp>
      <p:sp>
        <p:nvSpPr>
          <p:cNvPr id="46" name="Content Placeholder 3"/>
          <p:cNvSpPr txBox="1">
            <a:spLocks/>
          </p:cNvSpPr>
          <p:nvPr/>
        </p:nvSpPr>
        <p:spPr>
          <a:xfrm>
            <a:off x="2358115" y="2009810"/>
            <a:ext cx="6404885" cy="2246769"/>
          </a:xfrm>
          <a:prstGeom prst="rect">
            <a:avLst/>
          </a:prstGeom>
          <a:noFill/>
        </p:spPr>
        <p:txBody>
          <a:bodyPr wrap="square" rtlCol="0">
            <a:spAutoFit/>
          </a:bodyPr>
          <a:lstStyle/>
          <a:p>
            <a:pPr marL="285750" lvl="0" indent="-285750">
              <a:lnSpc>
                <a:spcPts val="2200"/>
              </a:lnSpc>
              <a:spcBef>
                <a:spcPts val="0"/>
              </a:spcBef>
              <a:spcAft>
                <a:spcPts val="1800"/>
              </a:spcAft>
              <a:buSzPct val="125000"/>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Receive additional money from your </a:t>
            </a:r>
            <a:r>
              <a:rPr lang="en-US" dirty="0" smtClean="0">
                <a:solidFill>
                  <a:srgbClr val="FFFFFF"/>
                </a:solidFill>
                <a:latin typeface="Arial" panose="020B0604020202020204" pitchFamily="34" charset="0"/>
                <a:cs typeface="Arial" panose="020B0604020202020204" pitchFamily="34" charset="0"/>
              </a:rPr>
              <a:t>employer</a:t>
            </a:r>
          </a:p>
          <a:p>
            <a:pPr marL="285750" lvl="0" indent="-285750">
              <a:lnSpc>
                <a:spcPts val="2200"/>
              </a:lnSpc>
              <a:spcBef>
                <a:spcPts val="0"/>
              </a:spcBef>
              <a:spcAft>
                <a:spcPts val="1800"/>
              </a:spcAft>
              <a:buSzPct val="125000"/>
              <a:buFont typeface="Arial" panose="020B0604020202020204" pitchFamily="34" charset="0"/>
              <a:buChar char="•"/>
            </a:pPr>
            <a:r>
              <a:rPr lang="en-US" b="1" i="1" dirty="0" smtClean="0">
                <a:solidFill>
                  <a:srgbClr val="FFFFFF"/>
                </a:solidFill>
                <a:latin typeface="Arial" panose="020B0604020202020204" pitchFamily="34" charset="0"/>
                <a:cs typeface="Arial" panose="020B0604020202020204" pitchFamily="34" charset="0"/>
              </a:rPr>
              <a:t>(RPCs </a:t>
            </a:r>
            <a:r>
              <a:rPr lang="en-US" b="1" i="1" dirty="0">
                <a:solidFill>
                  <a:srgbClr val="FFFFFF"/>
                </a:solidFill>
                <a:latin typeface="Arial" panose="020B0604020202020204" pitchFamily="34" charset="0"/>
                <a:cs typeface="Arial" panose="020B0604020202020204" pitchFamily="34" charset="0"/>
              </a:rPr>
              <a:t>– insert formula if you know </a:t>
            </a:r>
            <a:r>
              <a:rPr lang="en-US" b="1" i="1" dirty="0" smtClean="0">
                <a:solidFill>
                  <a:srgbClr val="FFFFFF"/>
                </a:solidFill>
                <a:latin typeface="Arial" panose="020B0604020202020204" pitchFamily="34" charset="0"/>
                <a:cs typeface="Arial" panose="020B0604020202020204" pitchFamily="34" charset="0"/>
              </a:rPr>
              <a:t>it; delete bullet if you don’t) </a:t>
            </a:r>
            <a:r>
              <a:rPr lang="en-US" dirty="0" smtClean="0">
                <a:solidFill>
                  <a:srgbClr val="FFFFFF"/>
                </a:solidFill>
                <a:latin typeface="Arial" panose="020B0604020202020204" pitchFamily="34" charset="0"/>
                <a:cs typeface="Arial" panose="020B0604020202020204" pitchFamily="34" charset="0"/>
              </a:rPr>
              <a:t>Your employer will match the first [X%] that you contribute from your paycheck, up to [X% </a:t>
            </a:r>
            <a:r>
              <a:rPr lang="en-US" b="1" dirty="0" smtClean="0">
                <a:solidFill>
                  <a:srgbClr val="FFFFFF"/>
                </a:solidFill>
                <a:latin typeface="Arial" panose="020B0604020202020204" pitchFamily="34" charset="0"/>
                <a:cs typeface="Arial" panose="020B0604020202020204" pitchFamily="34" charset="0"/>
              </a:rPr>
              <a:t>or </a:t>
            </a:r>
            <a:r>
              <a:rPr lang="en-US" dirty="0" smtClean="0">
                <a:solidFill>
                  <a:srgbClr val="FFFFFF"/>
                </a:solidFill>
                <a:latin typeface="Arial" panose="020B0604020202020204" pitchFamily="34" charset="0"/>
                <a:cs typeface="Arial" panose="020B0604020202020204" pitchFamily="34" charset="0"/>
              </a:rPr>
              <a:t>$X] </a:t>
            </a:r>
          </a:p>
          <a:p>
            <a:pPr marL="285750" indent="-285750">
              <a:lnSpc>
                <a:spcPts val="2200"/>
              </a:lnSpc>
              <a:spcAft>
                <a:spcPts val="1800"/>
              </a:spcAft>
              <a:buSzPct val="125000"/>
              <a:buFont typeface="Arial" panose="020B0604020202020204" pitchFamily="34" charset="0"/>
              <a:buChar char="•"/>
            </a:pPr>
            <a:r>
              <a:rPr lang="en-US" b="1" dirty="0" smtClean="0">
                <a:solidFill>
                  <a:srgbClr val="FFFFFF"/>
                </a:solidFill>
                <a:latin typeface="Arial" panose="020B0604020202020204" pitchFamily="34" charset="0"/>
                <a:cs typeface="Arial" panose="020B0604020202020204" pitchFamily="34" charset="0"/>
              </a:rPr>
              <a:t>Max </a:t>
            </a:r>
            <a:r>
              <a:rPr lang="en-US" b="1" dirty="0">
                <a:solidFill>
                  <a:srgbClr val="FFFFFF"/>
                </a:solidFill>
                <a:latin typeface="Arial" panose="020B0604020202020204" pitchFamily="34" charset="0"/>
                <a:cs typeface="Arial" panose="020B0604020202020204" pitchFamily="34" charset="0"/>
              </a:rPr>
              <a:t>your </a:t>
            </a:r>
            <a:r>
              <a:rPr lang="en-US" b="1" dirty="0" smtClean="0">
                <a:solidFill>
                  <a:srgbClr val="FFFFFF"/>
                </a:solidFill>
                <a:latin typeface="Arial" panose="020B0604020202020204" pitchFamily="34" charset="0"/>
                <a:cs typeface="Arial" panose="020B0604020202020204" pitchFamily="34" charset="0"/>
              </a:rPr>
              <a:t>match*:</a:t>
            </a:r>
            <a:r>
              <a:rPr lang="en-US" dirty="0" smtClean="0">
                <a:solidFill>
                  <a:srgbClr val="FFFFFF"/>
                </a:solidFill>
                <a:latin typeface="Arial" panose="020B0604020202020204" pitchFamily="34" charset="0"/>
                <a:cs typeface="Arial" panose="020B0604020202020204" pitchFamily="34" charset="0"/>
              </a:rPr>
              <a:t> Contribute </a:t>
            </a:r>
            <a:r>
              <a:rPr lang="en-US" dirty="0">
                <a:solidFill>
                  <a:srgbClr val="FFFFFF"/>
                </a:solidFill>
                <a:latin typeface="Arial" panose="020B0604020202020204" pitchFamily="34" charset="0"/>
                <a:cs typeface="Arial" panose="020B0604020202020204" pitchFamily="34" charset="0"/>
              </a:rPr>
              <a:t>at least enough to earn your full employer </a:t>
            </a:r>
            <a:r>
              <a:rPr lang="en-US" dirty="0" smtClean="0">
                <a:solidFill>
                  <a:srgbClr val="FFFFFF"/>
                </a:solidFill>
                <a:latin typeface="Arial" panose="020B0604020202020204" pitchFamily="34" charset="0"/>
                <a:cs typeface="Arial" panose="020B0604020202020204" pitchFamily="34" charset="0"/>
              </a:rPr>
              <a:t>match</a:t>
            </a:r>
          </a:p>
        </p:txBody>
      </p:sp>
      <p:sp>
        <p:nvSpPr>
          <p:cNvPr id="14" name="TextBox 13"/>
          <p:cNvSpPr txBox="1"/>
          <p:nvPr/>
        </p:nvSpPr>
        <p:spPr>
          <a:xfrm>
            <a:off x="1295400" y="335340"/>
            <a:ext cx="6477000" cy="1569660"/>
          </a:xfrm>
          <a:prstGeom prst="rect">
            <a:avLst/>
          </a:prstGeom>
          <a:noFill/>
          <a:effectLst>
            <a:outerShdw blurRad="101600" dist="63500" dir="2700000">
              <a:srgbClr val="000000">
                <a:alpha val="43000"/>
              </a:srgbClr>
            </a:outerShdw>
          </a:effectLst>
        </p:spPr>
        <p:txBody>
          <a:bodyPr wrap="square" rtlCol="0">
            <a:spAutoFit/>
          </a:bodyPr>
          <a:lstStyle/>
          <a:p>
            <a:r>
              <a:rPr lang="en-US" sz="9600" kern="1200" dirty="0" smtClean="0">
                <a:solidFill>
                  <a:srgbClr val="FFFFFF"/>
                </a:solidFill>
                <a:latin typeface="Arial Black"/>
                <a:cs typeface="Arial Black"/>
              </a:rPr>
              <a:t>benefits</a:t>
            </a:r>
          </a:p>
        </p:txBody>
      </p:sp>
      <p:sp>
        <p:nvSpPr>
          <p:cNvPr id="15" name="TextBox 14"/>
          <p:cNvSpPr txBox="1"/>
          <p:nvPr/>
        </p:nvSpPr>
        <p:spPr>
          <a:xfrm>
            <a:off x="1828800" y="259140"/>
            <a:ext cx="3352800" cy="646331"/>
          </a:xfrm>
          <a:prstGeom prst="rect">
            <a:avLst/>
          </a:prstGeom>
          <a:noFill/>
        </p:spPr>
        <p:txBody>
          <a:bodyPr wrap="square" rtlCol="0">
            <a:spAutoFit/>
          </a:bodyPr>
          <a:lstStyle/>
          <a:p>
            <a:r>
              <a:rPr lang="en-US" sz="3600" dirty="0" smtClean="0">
                <a:solidFill>
                  <a:srgbClr val="FFFFFF"/>
                </a:solidFill>
                <a:latin typeface="Arial"/>
                <a:cs typeface="Arial"/>
              </a:rPr>
              <a:t>extra</a:t>
            </a:r>
            <a:endParaRPr lang="en-US" sz="3600" kern="1200" dirty="0">
              <a:solidFill>
                <a:srgbClr val="FFFFFF"/>
              </a:solidFill>
              <a:latin typeface="Arial"/>
              <a:cs typeface="Arial"/>
            </a:endParaRPr>
          </a:p>
        </p:txBody>
      </p:sp>
      <p:grpSp>
        <p:nvGrpSpPr>
          <p:cNvPr id="16" name="Group 15"/>
          <p:cNvGrpSpPr/>
          <p:nvPr/>
        </p:nvGrpSpPr>
        <p:grpSpPr>
          <a:xfrm>
            <a:off x="600075" y="2105025"/>
            <a:ext cx="1298448" cy="1298448"/>
            <a:chOff x="533400" y="1600200"/>
            <a:chExt cx="1170432" cy="1170128"/>
          </a:xfrm>
        </p:grpSpPr>
        <p:sp>
          <p:nvSpPr>
            <p:cNvPr id="17" name="Rectangle 16"/>
            <p:cNvSpPr/>
            <p:nvPr/>
          </p:nvSpPr>
          <p:spPr>
            <a:xfrm>
              <a:off x="533400" y="1600200"/>
              <a:ext cx="1170432" cy="1170128"/>
            </a:xfrm>
            <a:prstGeom prst="rect">
              <a:avLst/>
            </a:prstGeom>
            <a:solidFill>
              <a:srgbClr val="00B0F0"/>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lIns="104251" tIns="52125" rIns="104251" bIns="52125" rtlCol="0" anchor="ctr"/>
            <a:lstStyle/>
            <a:p>
              <a:pPr algn="ctr"/>
              <a:endParaRPr lang="en-US"/>
            </a:p>
          </p:txBody>
        </p:sp>
        <p:grpSp>
          <p:nvGrpSpPr>
            <p:cNvPr id="18" name="Group 17"/>
            <p:cNvGrpSpPr/>
            <p:nvPr/>
          </p:nvGrpSpPr>
          <p:grpSpPr>
            <a:xfrm>
              <a:off x="836412" y="1981200"/>
              <a:ext cx="564409" cy="554122"/>
              <a:chOff x="855513" y="1981200"/>
              <a:chExt cx="564409" cy="554122"/>
            </a:xfrm>
          </p:grpSpPr>
          <p:sp>
            <p:nvSpPr>
              <p:cNvPr id="19" name="Rectangle 18"/>
              <p:cNvSpPr/>
              <p:nvPr/>
            </p:nvSpPr>
            <p:spPr>
              <a:xfrm>
                <a:off x="855514" y="2469200"/>
                <a:ext cx="564408" cy="661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855513" y="1981201"/>
                <a:ext cx="257831" cy="4628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Rectangle 20"/>
              <p:cNvSpPr/>
              <p:nvPr/>
            </p:nvSpPr>
            <p:spPr>
              <a:xfrm>
                <a:off x="1158222" y="1981200"/>
                <a:ext cx="257831" cy="46285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661662206"/>
      </p:ext>
    </p:extLst>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20260" y="1275736"/>
            <a:ext cx="8130284" cy="2699254"/>
          </a:xfrm>
          <a:prstGeom prst="roundRect">
            <a:avLst>
              <a:gd name="adj" fmla="val 0"/>
            </a:avLst>
          </a:prstGeom>
          <a:solidFill>
            <a:srgbClr val="FFFFFF">
              <a:shade val="85000"/>
            </a:srgbClr>
          </a:solidFill>
          <a:ln>
            <a:noFill/>
          </a:ln>
          <a:effectLst>
            <a:outerShdw blurRad="127000" dist="88900" dir="2700000">
              <a:srgbClr val="000000">
                <a:alpha val="43000"/>
              </a:srgbClr>
            </a:outerShdw>
            <a:reflection blurRad="12700" stA="38000" endPos="15000" dist="5000" dir="5400000" sy="-100000" algn="bl" rotWithShape="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0238" y="2806338"/>
            <a:ext cx="730250" cy="449262"/>
          </a:xfrm>
          <a:prstGeom prst="rect">
            <a:avLst/>
          </a:prstGeom>
          <a:noFill/>
          <a:ln w="9525">
            <a:noFill/>
            <a:miter lim="800000"/>
            <a:headEnd/>
            <a:tailEnd/>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rcRect l="39337" r="41466"/>
          <a:stretch>
            <a:fillRect/>
          </a:stretch>
        </p:blipFill>
        <p:spPr bwMode="auto">
          <a:xfrm>
            <a:off x="3763964" y="1371239"/>
            <a:ext cx="1560512" cy="2700337"/>
          </a:xfrm>
          <a:prstGeom prst="rect">
            <a:avLst/>
          </a:prstGeom>
          <a:noFill/>
          <a:ln w="9525">
            <a:noFill/>
            <a:miter lim="800000"/>
            <a:headEnd/>
            <a:tailEnd/>
          </a:ln>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rcRect l="78749"/>
          <a:stretch>
            <a:fillRect/>
          </a:stretch>
        </p:blipFill>
        <p:spPr bwMode="auto">
          <a:xfrm>
            <a:off x="6923088" y="1371239"/>
            <a:ext cx="1727200" cy="2700337"/>
          </a:xfrm>
          <a:prstGeom prst="rect">
            <a:avLst/>
          </a:prstGeom>
          <a:noFill/>
          <a:ln w="9525">
            <a:noFill/>
            <a:miter lim="800000"/>
            <a:headEnd/>
            <a:tailEnd/>
          </a:ln>
        </p:spPr>
      </p:pic>
      <p:sp>
        <p:nvSpPr>
          <p:cNvPr id="8" name="TextBox 42"/>
          <p:cNvSpPr txBox="1">
            <a:spLocks noChangeArrowheads="1"/>
          </p:cNvSpPr>
          <p:nvPr/>
        </p:nvSpPr>
        <p:spPr bwMode="auto">
          <a:xfrm>
            <a:off x="520260" y="4276778"/>
            <a:ext cx="2751344" cy="595534"/>
          </a:xfrm>
          <a:prstGeom prst="rect">
            <a:avLst/>
          </a:prstGeom>
          <a:noFill/>
          <a:ln>
            <a:noFill/>
          </a:ln>
          <a:extLst/>
        </p:spPr>
        <p:txBody>
          <a:bodyPr wrap="square" lIns="91427" tIns="45713" rIns="91427" bIns="45713">
            <a:spAutoFit/>
          </a:bodyPr>
          <a:lstStyle>
            <a:lvl1pPr eaLnBrk="0" hangingPunct="0">
              <a:defRPr sz="2400">
                <a:solidFill>
                  <a:schemeClr val="tx1"/>
                </a:solidFill>
                <a:latin typeface="Arial" charset="0"/>
                <a:ea typeface="ＭＳ Ｐゴシック" pitchFamily="-108" charset="-128"/>
              </a:defRPr>
            </a:lvl1pPr>
            <a:lvl2pPr marL="37931725" indent="-37474525"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eaLnBrk="1" hangingPunct="1">
              <a:lnSpc>
                <a:spcPct val="90000"/>
              </a:lnSpc>
              <a:spcAft>
                <a:spcPts val="2400"/>
              </a:spcAft>
              <a:defRPr/>
            </a:pPr>
            <a:r>
              <a:rPr lang="en-US" sz="1800" dirty="0">
                <a:solidFill>
                  <a:srgbClr val="FFFFFF"/>
                </a:solidFill>
                <a:latin typeface="Arial" panose="020B0604020202020204" pitchFamily="34" charset="0"/>
                <a:cs typeface="Arial" panose="020B0604020202020204" pitchFamily="34" charset="0"/>
              </a:rPr>
              <a:t>Get your full </a:t>
            </a:r>
            <a:br>
              <a:rPr lang="en-US" sz="1800" dirty="0">
                <a:solidFill>
                  <a:srgbClr val="FFFFFF"/>
                </a:solidFill>
                <a:latin typeface="Arial" panose="020B0604020202020204" pitchFamily="34" charset="0"/>
                <a:cs typeface="Arial" panose="020B0604020202020204" pitchFamily="34" charset="0"/>
              </a:rPr>
            </a:br>
            <a:r>
              <a:rPr lang="en-US" sz="1800" b="1" dirty="0">
                <a:solidFill>
                  <a:srgbClr val="FFFFFF"/>
                </a:solidFill>
                <a:latin typeface="Arial" panose="020B0604020202020204" pitchFamily="34" charset="0"/>
                <a:cs typeface="Arial" panose="020B0604020202020204" pitchFamily="34" charset="0"/>
              </a:rPr>
              <a:t>employer match</a:t>
            </a:r>
            <a:endParaRPr lang="en-US" sz="1800" dirty="0">
              <a:solidFill>
                <a:srgbClr val="FFFFFF"/>
              </a:solidFill>
              <a:latin typeface="Arial" panose="020B0604020202020204" pitchFamily="34" charset="0"/>
              <a:cs typeface="Arial" panose="020B0604020202020204" pitchFamily="34" charset="0"/>
            </a:endParaRPr>
          </a:p>
        </p:txBody>
      </p:sp>
      <p:sp>
        <p:nvSpPr>
          <p:cNvPr id="9" name="TextBox 42"/>
          <p:cNvSpPr txBox="1">
            <a:spLocks noChangeArrowheads="1"/>
          </p:cNvSpPr>
          <p:nvPr/>
        </p:nvSpPr>
        <p:spPr bwMode="auto">
          <a:xfrm>
            <a:off x="3467894" y="4297071"/>
            <a:ext cx="2152650" cy="595534"/>
          </a:xfrm>
          <a:prstGeom prst="rect">
            <a:avLst/>
          </a:prstGeom>
          <a:noFill/>
          <a:ln>
            <a:noFill/>
          </a:ln>
          <a:extLst/>
        </p:spPr>
        <p:txBody>
          <a:bodyPr lIns="91427" tIns="45713" rIns="91427" bIns="45713">
            <a:spAutoFit/>
          </a:bodyPr>
          <a:lstStyle>
            <a:lvl1pPr eaLnBrk="0" hangingPunct="0">
              <a:defRPr sz="2400">
                <a:solidFill>
                  <a:schemeClr val="tx1"/>
                </a:solidFill>
                <a:latin typeface="Arial" charset="0"/>
                <a:ea typeface="ＭＳ Ｐゴシック" pitchFamily="-108" charset="-128"/>
              </a:defRPr>
            </a:lvl1pPr>
            <a:lvl2pPr marL="37931725" indent="-37474525"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algn="ctr" eaLnBrk="1" hangingPunct="1">
              <a:lnSpc>
                <a:spcPct val="90000"/>
              </a:lnSpc>
              <a:spcAft>
                <a:spcPts val="2400"/>
              </a:spcAft>
              <a:defRPr/>
            </a:pPr>
            <a:r>
              <a:rPr lang="en-US" sz="1800" b="1" dirty="0" smtClean="0">
                <a:solidFill>
                  <a:srgbClr val="FFFFFF"/>
                </a:solidFill>
                <a:latin typeface="Arial" panose="020B0604020202020204" pitchFamily="34" charset="0"/>
                <a:cs typeface="Arial" panose="020B0604020202020204" pitchFamily="34" charset="0"/>
              </a:rPr>
              <a:t>Contribute 10</a:t>
            </a:r>
            <a:r>
              <a:rPr lang="en-US" sz="1800" b="1" dirty="0">
                <a:solidFill>
                  <a:srgbClr val="FFFFFF"/>
                </a:solidFill>
                <a:latin typeface="Arial" panose="020B0604020202020204" pitchFamily="34" charset="0"/>
                <a:cs typeface="Arial" panose="020B0604020202020204" pitchFamily="34" charset="0"/>
              </a:rPr>
              <a:t>%</a:t>
            </a:r>
            <a:r>
              <a:rPr lang="en-US" sz="1800" dirty="0">
                <a:solidFill>
                  <a:srgbClr val="FFFFFF"/>
                </a:solidFill>
                <a:latin typeface="Arial" panose="020B0604020202020204" pitchFamily="34" charset="0"/>
                <a:cs typeface="Arial" panose="020B0604020202020204" pitchFamily="34" charset="0"/>
              </a:rPr>
              <a:t> </a:t>
            </a:r>
            <a:br>
              <a:rPr lang="en-US" sz="1800" dirty="0">
                <a:solidFill>
                  <a:srgbClr val="FFFFFF"/>
                </a:solidFill>
                <a:latin typeface="Arial" panose="020B0604020202020204" pitchFamily="34" charset="0"/>
                <a:cs typeface="Arial" panose="020B0604020202020204" pitchFamily="34" charset="0"/>
              </a:rPr>
            </a:br>
            <a:r>
              <a:rPr lang="en-US" sz="1800" dirty="0">
                <a:solidFill>
                  <a:srgbClr val="FFFFFF"/>
                </a:solidFill>
                <a:latin typeface="Arial" panose="020B0604020202020204" pitchFamily="34" charset="0"/>
                <a:cs typeface="Arial" panose="020B0604020202020204" pitchFamily="34" charset="0"/>
              </a:rPr>
              <a:t>of your current pay</a:t>
            </a:r>
          </a:p>
        </p:txBody>
      </p:sp>
      <p:sp>
        <p:nvSpPr>
          <p:cNvPr id="10" name="TextBox 42"/>
          <p:cNvSpPr txBox="1">
            <a:spLocks noChangeArrowheads="1"/>
          </p:cNvSpPr>
          <p:nvPr/>
        </p:nvSpPr>
        <p:spPr bwMode="auto">
          <a:xfrm>
            <a:off x="5918078" y="4303493"/>
            <a:ext cx="2779713" cy="1646590"/>
          </a:xfrm>
          <a:prstGeom prst="rect">
            <a:avLst/>
          </a:prstGeom>
          <a:noFill/>
          <a:ln>
            <a:noFill/>
          </a:ln>
          <a:extLst/>
        </p:spPr>
        <p:txBody>
          <a:bodyPr wrap="square" lIns="91427" tIns="45713" rIns="91427" bIns="45713">
            <a:spAutoFit/>
          </a:bodyPr>
          <a:lstStyle>
            <a:lvl1pPr eaLnBrk="0" hangingPunct="0">
              <a:defRPr sz="2400">
                <a:solidFill>
                  <a:schemeClr val="tx1"/>
                </a:solidFill>
                <a:latin typeface="Arial" charset="0"/>
                <a:ea typeface="ＭＳ Ｐゴシック" pitchFamily="-108" charset="-128"/>
              </a:defRPr>
            </a:lvl1pPr>
            <a:lvl2pPr marL="37931725" indent="-37474525"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algn="r" eaLnBrk="1" hangingPunct="1">
              <a:lnSpc>
                <a:spcPct val="90000"/>
              </a:lnSpc>
              <a:spcAft>
                <a:spcPts val="2400"/>
              </a:spcAft>
              <a:defRPr/>
            </a:pPr>
            <a:r>
              <a:rPr lang="en-US" sz="1800" dirty="0">
                <a:solidFill>
                  <a:srgbClr val="FFFFFF"/>
                </a:solidFill>
                <a:latin typeface="Arial" panose="020B0604020202020204" pitchFamily="34" charset="0"/>
                <a:cs typeface="Arial" panose="020B0604020202020204" pitchFamily="34" charset="0"/>
              </a:rPr>
              <a:t>Your </a:t>
            </a:r>
            <a:r>
              <a:rPr lang="en-US" sz="1800" b="1" dirty="0" smtClean="0">
                <a:solidFill>
                  <a:srgbClr val="FFFFFF"/>
                </a:solidFill>
                <a:latin typeface="Arial" panose="020B0604020202020204" pitchFamily="34" charset="0"/>
                <a:cs typeface="Arial" panose="020B0604020202020204" pitchFamily="34" charset="0"/>
              </a:rPr>
              <a:t>maximum contribution: </a:t>
            </a:r>
            <a:br>
              <a:rPr lang="en-US" sz="1800" b="1" dirty="0" smtClean="0">
                <a:solidFill>
                  <a:srgbClr val="FFFFFF"/>
                </a:solidFill>
                <a:latin typeface="Arial" panose="020B0604020202020204" pitchFamily="34" charset="0"/>
                <a:cs typeface="Arial" panose="020B0604020202020204" pitchFamily="34" charset="0"/>
              </a:rPr>
            </a:br>
            <a:r>
              <a:rPr lang="en-US" sz="1800" dirty="0" smtClean="0">
                <a:solidFill>
                  <a:srgbClr val="FFFFFF"/>
                </a:solidFill>
                <a:latin typeface="Arial" panose="020B0604020202020204" pitchFamily="34" charset="0"/>
                <a:cs typeface="Arial" panose="020B0604020202020204" pitchFamily="34" charset="0"/>
              </a:rPr>
              <a:t>$18,000</a:t>
            </a:r>
            <a:r>
              <a:rPr lang="en-US" sz="1800" dirty="0">
                <a:solidFill>
                  <a:srgbClr val="FFFFFF"/>
                </a:solidFill>
                <a:latin typeface="Arial" panose="020B0604020202020204" pitchFamily="34" charset="0"/>
                <a:cs typeface="Arial" panose="020B0604020202020204" pitchFamily="34" charset="0"/>
              </a:rPr>
              <a:t/>
            </a:r>
            <a:br>
              <a:rPr lang="en-US" sz="1800" dirty="0">
                <a:solidFill>
                  <a:srgbClr val="FFFFFF"/>
                </a:solidFill>
                <a:latin typeface="Arial" panose="020B0604020202020204" pitchFamily="34" charset="0"/>
                <a:cs typeface="Arial" panose="020B0604020202020204" pitchFamily="34" charset="0"/>
              </a:rPr>
            </a:br>
            <a:r>
              <a:rPr lang="en-US" sz="1800" dirty="0" smtClean="0">
                <a:solidFill>
                  <a:srgbClr val="FFFFFF"/>
                </a:solidFill>
                <a:latin typeface="Arial" panose="020B0604020202020204" pitchFamily="34" charset="0"/>
                <a:cs typeface="Arial" panose="020B0604020202020204" pitchFamily="34" charset="0"/>
              </a:rPr>
              <a:t>($24,000 </a:t>
            </a:r>
            <a:r>
              <a:rPr lang="en-US" sz="1800" dirty="0">
                <a:solidFill>
                  <a:srgbClr val="FFFFFF"/>
                </a:solidFill>
                <a:latin typeface="Arial" panose="020B0604020202020204" pitchFamily="34" charset="0"/>
                <a:cs typeface="Arial" panose="020B0604020202020204" pitchFamily="34" charset="0"/>
              </a:rPr>
              <a:t>if age 50</a:t>
            </a:r>
            <a:r>
              <a:rPr lang="en-US" sz="1800" dirty="0" smtClean="0">
                <a:solidFill>
                  <a:srgbClr val="FFFFFF"/>
                </a:solidFill>
                <a:latin typeface="Arial" panose="020B0604020202020204" pitchFamily="34" charset="0"/>
                <a:cs typeface="Arial" panose="020B0604020202020204" pitchFamily="34" charset="0"/>
              </a:rPr>
              <a:t>+)</a:t>
            </a:r>
            <a:endParaRPr lang="en-US" sz="1800" dirty="0">
              <a:solidFill>
                <a:srgbClr val="FFFFFF"/>
              </a:solidFill>
              <a:latin typeface="Arial" panose="020B0604020202020204" pitchFamily="34" charset="0"/>
              <a:cs typeface="Arial" panose="020B0604020202020204" pitchFamily="34" charset="0"/>
            </a:endParaRPr>
          </a:p>
          <a:p>
            <a:pPr algn="r" eaLnBrk="1" hangingPunct="1">
              <a:lnSpc>
                <a:spcPct val="90000"/>
              </a:lnSpc>
              <a:spcAft>
                <a:spcPts val="2400"/>
              </a:spcAft>
              <a:defRPr/>
            </a:pPr>
            <a:endParaRPr lang="en-US" sz="1800" dirty="0" smtClean="0">
              <a:solidFill>
                <a:srgbClr val="FFFFFF"/>
              </a:solidFill>
              <a:latin typeface="Arial" panose="020B0604020202020204" pitchFamily="34" charset="0"/>
              <a:cs typeface="Arial" panose="020B0604020202020204" pitchFamily="34" charset="0"/>
            </a:endParaRPr>
          </a:p>
        </p:txBody>
      </p:sp>
      <p:sp>
        <p:nvSpPr>
          <p:cNvPr id="11" name="TextBox 42"/>
          <p:cNvSpPr txBox="1">
            <a:spLocks noChangeArrowheads="1"/>
          </p:cNvSpPr>
          <p:nvPr/>
        </p:nvSpPr>
        <p:spPr bwMode="auto">
          <a:xfrm>
            <a:off x="611189" y="1603358"/>
            <a:ext cx="1455737" cy="646113"/>
          </a:xfrm>
          <a:prstGeom prst="rect">
            <a:avLst/>
          </a:prstGeom>
          <a:noFill/>
          <a:ln>
            <a:noFill/>
          </a:ln>
          <a:extLst/>
        </p:spPr>
        <p:txBody>
          <a:bodyPr lIns="91427" tIns="45713" rIns="91427" bIns="45713">
            <a:spAutoFit/>
          </a:bodyPr>
          <a:lstStyle>
            <a:lvl1pPr eaLnBrk="0" hangingPunct="0">
              <a:defRPr sz="2400">
                <a:solidFill>
                  <a:schemeClr val="tx1"/>
                </a:solidFill>
                <a:latin typeface="Arial" charset="0"/>
                <a:ea typeface="ＭＳ Ｐゴシック" pitchFamily="-108" charset="-128"/>
              </a:defRPr>
            </a:lvl1pPr>
            <a:lvl2pPr marL="37931725" indent="-37474525"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algn="ctr" eaLnBrk="1" hangingPunct="1">
              <a:spcAft>
                <a:spcPts val="2400"/>
              </a:spcAft>
              <a:defRPr/>
            </a:pPr>
            <a:r>
              <a:rPr lang="en-US" sz="3600" dirty="0">
                <a:solidFill>
                  <a:srgbClr val="C60B20"/>
                </a:solidFill>
                <a:latin typeface="Arial" panose="020B0604020202020204" pitchFamily="34" charset="0"/>
                <a:cs typeface="Arial" panose="020B0604020202020204" pitchFamily="34" charset="0"/>
              </a:rPr>
              <a:t>Match</a:t>
            </a:r>
          </a:p>
        </p:txBody>
      </p:sp>
      <p:sp>
        <p:nvSpPr>
          <p:cNvPr id="12" name="TextBox 42"/>
          <p:cNvSpPr txBox="1">
            <a:spLocks noChangeArrowheads="1"/>
          </p:cNvSpPr>
          <p:nvPr/>
        </p:nvSpPr>
        <p:spPr bwMode="auto">
          <a:xfrm>
            <a:off x="3968824" y="1579752"/>
            <a:ext cx="1284288" cy="646113"/>
          </a:xfrm>
          <a:prstGeom prst="rect">
            <a:avLst/>
          </a:prstGeom>
          <a:noFill/>
          <a:ln>
            <a:noFill/>
          </a:ln>
          <a:extLst/>
        </p:spPr>
        <p:txBody>
          <a:bodyPr lIns="91427" tIns="45713" rIns="91427" bIns="45713">
            <a:spAutoFit/>
          </a:bodyPr>
          <a:lstStyle>
            <a:lvl1pPr eaLnBrk="0" hangingPunct="0">
              <a:defRPr sz="2400">
                <a:solidFill>
                  <a:schemeClr val="tx1"/>
                </a:solidFill>
                <a:latin typeface="Arial" charset="0"/>
                <a:ea typeface="ＭＳ Ｐゴシック" pitchFamily="-108" charset="-128"/>
              </a:defRPr>
            </a:lvl1pPr>
            <a:lvl2pPr marL="37931725" indent="-37474525"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algn="ctr" eaLnBrk="1" hangingPunct="1">
              <a:spcAft>
                <a:spcPts val="2400"/>
              </a:spcAft>
              <a:defRPr/>
            </a:pPr>
            <a:r>
              <a:rPr lang="en-US" sz="3600" dirty="0">
                <a:solidFill>
                  <a:srgbClr val="C60B20"/>
                </a:solidFill>
                <a:latin typeface="Arial" panose="020B0604020202020204" pitchFamily="34" charset="0"/>
                <a:cs typeface="Arial" panose="020B0604020202020204" pitchFamily="34" charset="0"/>
              </a:rPr>
              <a:t>10%</a:t>
            </a:r>
          </a:p>
        </p:txBody>
      </p:sp>
      <p:sp>
        <p:nvSpPr>
          <p:cNvPr id="13" name="TextBox 42"/>
          <p:cNvSpPr txBox="1">
            <a:spLocks noChangeArrowheads="1"/>
          </p:cNvSpPr>
          <p:nvPr/>
        </p:nvSpPr>
        <p:spPr bwMode="auto">
          <a:xfrm>
            <a:off x="7162801" y="1603358"/>
            <a:ext cx="1249364" cy="646317"/>
          </a:xfrm>
          <a:prstGeom prst="rect">
            <a:avLst/>
          </a:prstGeom>
          <a:noFill/>
          <a:ln>
            <a:noFill/>
          </a:ln>
          <a:extLst/>
        </p:spPr>
        <p:txBody>
          <a:bodyPr wrap="square" lIns="91427" tIns="45713" rIns="91427" bIns="45713">
            <a:spAutoFit/>
          </a:bodyPr>
          <a:lstStyle>
            <a:lvl1pPr eaLnBrk="0" hangingPunct="0">
              <a:defRPr sz="2400">
                <a:solidFill>
                  <a:schemeClr val="tx1"/>
                </a:solidFill>
                <a:latin typeface="Arial" charset="0"/>
                <a:ea typeface="ＭＳ Ｐゴシック" pitchFamily="-108" charset="-128"/>
              </a:defRPr>
            </a:lvl1pPr>
            <a:lvl2pPr marL="37931725" indent="-37474525"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algn="ctr" eaLnBrk="1" hangingPunct="1">
              <a:spcAft>
                <a:spcPts val="2400"/>
              </a:spcAft>
              <a:defRPr/>
            </a:pPr>
            <a:r>
              <a:rPr lang="en-US" sz="3600" dirty="0">
                <a:solidFill>
                  <a:srgbClr val="C60B20"/>
                </a:solidFill>
                <a:latin typeface="Arial" panose="020B0604020202020204" pitchFamily="34" charset="0"/>
                <a:cs typeface="Arial" panose="020B0604020202020204" pitchFamily="34" charset="0"/>
              </a:rPr>
              <a:t>Max</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59013" y="2625363"/>
            <a:ext cx="730250" cy="449262"/>
          </a:xfrm>
          <a:prstGeom prst="rect">
            <a:avLst/>
          </a:prstGeom>
          <a:noFill/>
          <a:ln w="9525">
            <a:noFill/>
            <a:miter lim="800000"/>
            <a:headEnd/>
            <a:tailEnd/>
          </a:ln>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60650" y="2806338"/>
            <a:ext cx="730250" cy="449262"/>
          </a:xfrm>
          <a:prstGeom prst="rect">
            <a:avLst/>
          </a:prstGeom>
          <a:noFill/>
          <a:ln w="9525">
            <a:noFill/>
            <a:miter lim="800000"/>
            <a:headEnd/>
            <a:tailEnd/>
          </a:ln>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9588" y="2647588"/>
            <a:ext cx="730250" cy="449262"/>
          </a:xfrm>
          <a:prstGeom prst="rect">
            <a:avLst/>
          </a:prstGeom>
          <a:noFill/>
          <a:ln w="9525">
            <a:noFill/>
            <a:miter lim="800000"/>
            <a:headEnd/>
            <a:tailEnd/>
          </a:ln>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22650" y="2806338"/>
            <a:ext cx="730250" cy="449262"/>
          </a:xfrm>
          <a:prstGeom prst="rect">
            <a:avLst/>
          </a:prstGeom>
          <a:noFill/>
          <a:ln w="9525">
            <a:noFill/>
            <a:miter lim="800000"/>
            <a:headEnd/>
            <a:tailEnd/>
          </a:ln>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97463" y="2807926"/>
            <a:ext cx="730250" cy="449263"/>
          </a:xfrm>
          <a:prstGeom prst="rect">
            <a:avLst/>
          </a:prstGeom>
          <a:noFill/>
          <a:ln w="9525">
            <a:noFill/>
            <a:miter lim="800000"/>
            <a:headEnd/>
            <a:tailEnd/>
          </a:ln>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56238" y="2626951"/>
            <a:ext cx="730250" cy="449263"/>
          </a:xfrm>
          <a:prstGeom prst="rect">
            <a:avLst/>
          </a:prstGeom>
          <a:noFill/>
          <a:ln w="9525">
            <a:noFill/>
            <a:miter lim="800000"/>
            <a:headEnd/>
            <a:tailEnd/>
          </a:ln>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9463" y="2807926"/>
            <a:ext cx="730250" cy="449263"/>
          </a:xfrm>
          <a:prstGeom prst="rect">
            <a:avLst/>
          </a:prstGeom>
          <a:noFill/>
          <a:ln w="9525">
            <a:noFill/>
            <a:miter lim="800000"/>
            <a:headEnd/>
            <a:tailEnd/>
          </a:ln>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6813" y="2650763"/>
            <a:ext cx="730250" cy="447675"/>
          </a:xfrm>
          <a:prstGeom prst="rect">
            <a:avLst/>
          </a:prstGeom>
          <a:noFill/>
          <a:ln w="9525">
            <a:noFill/>
            <a:miter lim="800000"/>
            <a:headEnd/>
            <a:tailEnd/>
          </a:ln>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19875" y="2807926"/>
            <a:ext cx="730250" cy="449263"/>
          </a:xfrm>
          <a:prstGeom prst="rect">
            <a:avLst/>
          </a:prstGeom>
          <a:noFill/>
          <a:ln w="9525">
            <a:noFill/>
            <a:miter lim="800000"/>
            <a:headEnd/>
            <a:tailEnd/>
          </a:ln>
        </p:spPr>
      </p:pic>
      <p:sp>
        <p:nvSpPr>
          <p:cNvPr id="23" name="TextBox 22"/>
          <p:cNvSpPr txBox="1"/>
          <p:nvPr/>
        </p:nvSpPr>
        <p:spPr>
          <a:xfrm>
            <a:off x="236259" y="5823858"/>
            <a:ext cx="8907741" cy="400095"/>
          </a:xfrm>
          <a:prstGeom prst="rect">
            <a:avLst/>
          </a:prstGeom>
          <a:noFill/>
        </p:spPr>
        <p:txBody>
          <a:bodyPr wrap="square" lIns="91427" tIns="45713" rIns="91427" bIns="45713" rtlCol="0">
            <a:spAutoFit/>
          </a:bodyPr>
          <a:lstStyle/>
          <a:p>
            <a:pPr>
              <a:lnSpc>
                <a:spcPts val="1200"/>
              </a:lnSpc>
            </a:pPr>
            <a:r>
              <a:rPr lang="en-US" sz="1200" i="1" dirty="0" smtClean="0">
                <a:solidFill>
                  <a:schemeClr val="bg1"/>
                </a:solidFill>
                <a:latin typeface="Arial "/>
                <a:cs typeface="Arial Narrow"/>
              </a:rPr>
              <a:t>Matching contributions are subject to plan vesting requirements. Descriptions of plan features and benefits are subject to the</a:t>
            </a:r>
            <a:br>
              <a:rPr lang="en-US" sz="1200" i="1" dirty="0" smtClean="0">
                <a:solidFill>
                  <a:schemeClr val="bg1"/>
                </a:solidFill>
                <a:latin typeface="Arial "/>
                <a:cs typeface="Arial Narrow"/>
              </a:rPr>
            </a:br>
            <a:r>
              <a:rPr lang="en-US" sz="1200" i="1" dirty="0" smtClean="0">
                <a:solidFill>
                  <a:schemeClr val="bg1"/>
                </a:solidFill>
                <a:latin typeface="Arial "/>
                <a:cs typeface="Arial Narrow"/>
              </a:rPr>
              <a:t>plan document, which will govern in case of inconsistencies.</a:t>
            </a:r>
            <a:endParaRPr lang="en-US" sz="1200" i="1" dirty="0">
              <a:solidFill>
                <a:schemeClr val="bg1"/>
              </a:solidFill>
              <a:latin typeface="Arial "/>
              <a:cs typeface="Arial Narrow"/>
            </a:endParaRPr>
          </a:p>
        </p:txBody>
      </p:sp>
      <p:sp>
        <p:nvSpPr>
          <p:cNvPr id="34" name="TextBox 33"/>
          <p:cNvSpPr txBox="1"/>
          <p:nvPr/>
        </p:nvSpPr>
        <p:spPr>
          <a:xfrm>
            <a:off x="571500" y="218461"/>
            <a:ext cx="7162800" cy="1107996"/>
          </a:xfrm>
          <a:prstGeom prst="rect">
            <a:avLst/>
          </a:prstGeom>
          <a:noFill/>
          <a:effectLst>
            <a:outerShdw blurRad="101600" dist="63500" dir="2700000">
              <a:srgbClr val="000000">
                <a:alpha val="43000"/>
              </a:srgbClr>
            </a:outerShdw>
          </a:effectLst>
        </p:spPr>
        <p:txBody>
          <a:bodyPr wrap="square" rtlCol="0">
            <a:spAutoFit/>
          </a:bodyPr>
          <a:lstStyle/>
          <a:p>
            <a:r>
              <a:rPr lang="en-US" sz="6600" dirty="0">
                <a:solidFill>
                  <a:srgbClr val="FFFFFF"/>
                </a:solidFill>
                <a:latin typeface="Arial Black"/>
                <a:cs typeface="Arial Black"/>
              </a:rPr>
              <a:t>s</a:t>
            </a:r>
            <a:r>
              <a:rPr lang="en-US" sz="6600" kern="1200" dirty="0" smtClean="0">
                <a:solidFill>
                  <a:srgbClr val="FFFFFF"/>
                </a:solidFill>
                <a:latin typeface="Arial Black"/>
                <a:cs typeface="Arial Black"/>
              </a:rPr>
              <a:t>avings goals</a:t>
            </a:r>
          </a:p>
        </p:txBody>
      </p:sp>
      <p:sp>
        <p:nvSpPr>
          <p:cNvPr id="35" name="TextBox 34"/>
          <p:cNvSpPr txBox="1"/>
          <p:nvPr/>
        </p:nvSpPr>
        <p:spPr>
          <a:xfrm>
            <a:off x="609600" y="152400"/>
            <a:ext cx="3352800" cy="461665"/>
          </a:xfrm>
          <a:prstGeom prst="rect">
            <a:avLst/>
          </a:prstGeom>
          <a:noFill/>
        </p:spPr>
        <p:txBody>
          <a:bodyPr wrap="square" rtlCol="0">
            <a:spAutoFit/>
          </a:bodyPr>
          <a:lstStyle/>
          <a:p>
            <a:r>
              <a:rPr lang="en-US" sz="2400" dirty="0" smtClean="0">
                <a:solidFill>
                  <a:srgbClr val="FFFFFF"/>
                </a:solidFill>
                <a:latin typeface="Arial"/>
                <a:cs typeface="Arial"/>
              </a:rPr>
              <a:t>set your</a:t>
            </a:r>
            <a:endParaRPr lang="en-US" sz="2400" kern="1200" dirty="0">
              <a:solidFill>
                <a:srgbClr val="FFFFFF"/>
              </a:solidFill>
              <a:latin typeface="Arial"/>
              <a:cs typeface="Arial"/>
            </a:endParaRPr>
          </a:p>
        </p:txBody>
      </p:sp>
    </p:spTree>
    <p:extLst>
      <p:ext uri="{BB962C8B-B14F-4D97-AF65-F5344CB8AC3E}">
        <p14:creationId xmlns:p14="http://schemas.microsoft.com/office/powerpoint/2010/main" val="33243412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anim calcmode="lin" valueType="num">
                                      <p:cBhvr>
                                        <p:cTn id="15" dur="500" fill="hold"/>
                                        <p:tgtEl>
                                          <p:spTgt spid="8"/>
                                        </p:tgtEl>
                                        <p:attrNameLst>
                                          <p:attrName>ppt_x</p:attrName>
                                        </p:attrNameLst>
                                      </p:cBhvr>
                                      <p:tavLst>
                                        <p:tav tm="0">
                                          <p:val>
                                            <p:strVal val="#ppt_x"/>
                                          </p:val>
                                        </p:tav>
                                        <p:tav tm="100000">
                                          <p:val>
                                            <p:strVal val="#ppt_x"/>
                                          </p:val>
                                        </p:tav>
                                      </p:tavLst>
                                    </p:anim>
                                    <p:anim calcmode="lin" valueType="num">
                                      <p:cBhvr>
                                        <p:cTn id="16"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250"/>
                                        <p:tgtEl>
                                          <p:spTgt spid="5"/>
                                        </p:tgtEl>
                                      </p:cBhvr>
                                    </p:animEffect>
                                  </p:childTnLst>
                                </p:cTn>
                              </p:par>
                            </p:childTnLst>
                          </p:cTn>
                        </p:par>
                        <p:par>
                          <p:cTn id="22" fill="hold">
                            <p:stCondLst>
                              <p:cond delay="250"/>
                            </p:stCondLst>
                            <p:childTnLst>
                              <p:par>
                                <p:cTn id="23" presetID="10"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50"/>
                                        <p:tgtEl>
                                          <p:spTgt spid="14"/>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250"/>
                                        <p:tgtEl>
                                          <p:spTgt spid="15"/>
                                        </p:tgtEl>
                                      </p:cBhvr>
                                    </p:animEffect>
                                  </p:childTnLst>
                                </p:cTn>
                              </p:par>
                            </p:childTnLst>
                          </p:cTn>
                        </p:par>
                        <p:par>
                          <p:cTn id="30" fill="hold">
                            <p:stCondLst>
                              <p:cond delay="750"/>
                            </p:stCondLst>
                            <p:childTnLst>
                              <p:par>
                                <p:cTn id="31" presetID="10" presetClass="entr" presetSubtype="0"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250"/>
                                        <p:tgtEl>
                                          <p:spTgt spid="16"/>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50"/>
                                        <p:tgtEl>
                                          <p:spTgt spid="17"/>
                                        </p:tgtEl>
                                      </p:cBhvr>
                                    </p:animEffect>
                                  </p:childTnLst>
                                </p:cTn>
                              </p:par>
                            </p:childTnLst>
                          </p:cTn>
                        </p:par>
                        <p:par>
                          <p:cTn id="38" fill="hold">
                            <p:stCondLst>
                              <p:cond delay="1250"/>
                            </p:stCondLst>
                            <p:childTnLst>
                              <p:par>
                                <p:cTn id="39" presetID="10"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fade">
                                      <p:cBhvr>
                                        <p:cTn id="44" dur="500"/>
                                        <p:tgtEl>
                                          <p:spTgt spid="6"/>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anim calcmode="lin" valueType="num">
                                      <p:cBhvr>
                                        <p:cTn id="48" dur="500" fill="hold"/>
                                        <p:tgtEl>
                                          <p:spTgt spid="9"/>
                                        </p:tgtEl>
                                        <p:attrNameLst>
                                          <p:attrName>ppt_x</p:attrName>
                                        </p:attrNameLst>
                                      </p:cBhvr>
                                      <p:tavLst>
                                        <p:tav tm="0">
                                          <p:val>
                                            <p:strVal val="#ppt_x"/>
                                          </p:val>
                                        </p:tav>
                                        <p:tav tm="100000">
                                          <p:val>
                                            <p:strVal val="#ppt_x"/>
                                          </p:val>
                                        </p:tav>
                                      </p:tavLst>
                                    </p:anim>
                                    <p:anim calcmode="lin" valueType="num">
                                      <p:cBhvr>
                                        <p:cTn id="49"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250"/>
                                        <p:tgtEl>
                                          <p:spTgt spid="18"/>
                                        </p:tgtEl>
                                      </p:cBhvr>
                                    </p:animEffect>
                                  </p:childTnLst>
                                </p:cTn>
                              </p:par>
                            </p:childTnLst>
                          </p:cTn>
                        </p:par>
                        <p:par>
                          <p:cTn id="55" fill="hold">
                            <p:stCondLst>
                              <p:cond delay="250"/>
                            </p:stCondLst>
                            <p:childTnLst>
                              <p:par>
                                <p:cTn id="56" presetID="10"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250"/>
                                        <p:tgtEl>
                                          <p:spTgt spid="19"/>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50"/>
                                        <p:tgtEl>
                                          <p:spTgt spid="20"/>
                                        </p:tgtEl>
                                      </p:cBhvr>
                                    </p:animEffect>
                                  </p:childTnLst>
                                </p:cTn>
                              </p:par>
                            </p:childTnLst>
                          </p:cTn>
                        </p:par>
                        <p:par>
                          <p:cTn id="63" fill="hold">
                            <p:stCondLst>
                              <p:cond delay="750"/>
                            </p:stCondLst>
                            <p:childTnLst>
                              <p:par>
                                <p:cTn id="64" presetID="10" presetClass="entr" presetSubtype="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fade">
                                      <p:cBhvr>
                                        <p:cTn id="66" dur="250"/>
                                        <p:tgtEl>
                                          <p:spTgt spid="21"/>
                                        </p:tgtEl>
                                      </p:cBhvr>
                                    </p:animEffect>
                                  </p:childTnLst>
                                </p:cTn>
                              </p:par>
                            </p:childTnLst>
                          </p:cTn>
                        </p:par>
                        <p:par>
                          <p:cTn id="67" fill="hold">
                            <p:stCondLst>
                              <p:cond delay="1000"/>
                            </p:stCondLst>
                            <p:childTnLst>
                              <p:par>
                                <p:cTn id="68" presetID="10" presetClass="entr" presetSubtype="0" fill="hold" nodeType="after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250"/>
                                        <p:tgtEl>
                                          <p:spTgt spid="22"/>
                                        </p:tgtEl>
                                      </p:cBhvr>
                                    </p:animEffect>
                                  </p:childTnLst>
                                </p:cTn>
                              </p:par>
                            </p:childTnLst>
                          </p:cTn>
                        </p:par>
                        <p:par>
                          <p:cTn id="71" fill="hold">
                            <p:stCondLst>
                              <p:cond delay="1250"/>
                            </p:stCondLst>
                            <p:childTnLst>
                              <p:par>
                                <p:cTn id="72" presetID="10" presetClass="entr" presetSubtype="0" fill="hold" grpId="0" nodeType="afterEffect">
                                  <p:stCondLst>
                                    <p:cond delay="0"/>
                                  </p:stCondLst>
                                  <p:childTnLst>
                                    <p:set>
                                      <p:cBhvr>
                                        <p:cTn id="73" dur="1" fill="hold">
                                          <p:stCondLst>
                                            <p:cond delay="0"/>
                                          </p:stCondLst>
                                        </p:cTn>
                                        <p:tgtEl>
                                          <p:spTgt spid="13"/>
                                        </p:tgtEl>
                                        <p:attrNameLst>
                                          <p:attrName>style.visibility</p:attrName>
                                        </p:attrNameLst>
                                      </p:cBhvr>
                                      <p:to>
                                        <p:strVal val="visible"/>
                                      </p:to>
                                    </p:set>
                                    <p:animEffect transition="in" filter="fade">
                                      <p:cBhvr>
                                        <p:cTn id="74" dur="500"/>
                                        <p:tgtEl>
                                          <p:spTgt spid="13"/>
                                        </p:tgtEl>
                                      </p:cBhvr>
                                    </p:animEffect>
                                  </p:childTnLst>
                                </p:cTn>
                              </p:par>
                              <p:par>
                                <p:cTn id="75" presetID="10" presetClass="entr" presetSubtype="0" fill="hold" nodeType="withEffect">
                                  <p:stCondLst>
                                    <p:cond delay="0"/>
                                  </p:stCondLst>
                                  <p:childTnLst>
                                    <p:set>
                                      <p:cBhvr>
                                        <p:cTn id="76" dur="1" fill="hold">
                                          <p:stCondLst>
                                            <p:cond delay="0"/>
                                          </p:stCondLst>
                                        </p:cTn>
                                        <p:tgtEl>
                                          <p:spTgt spid="7"/>
                                        </p:tgtEl>
                                        <p:attrNameLst>
                                          <p:attrName>style.visibility</p:attrName>
                                        </p:attrNameLst>
                                      </p:cBhvr>
                                      <p:to>
                                        <p:strVal val="visible"/>
                                      </p:to>
                                    </p:set>
                                    <p:animEffect transition="in" filter="fade">
                                      <p:cBhvr>
                                        <p:cTn id="77" dur="500"/>
                                        <p:tgtEl>
                                          <p:spTgt spid="7"/>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500"/>
                                        <p:tgtEl>
                                          <p:spTgt spid="10"/>
                                        </p:tgtEl>
                                      </p:cBhvr>
                                    </p:animEffect>
                                    <p:anim calcmode="lin" valueType="num">
                                      <p:cBhvr>
                                        <p:cTn id="81" dur="500" fill="hold"/>
                                        <p:tgtEl>
                                          <p:spTgt spid="10"/>
                                        </p:tgtEl>
                                        <p:attrNameLst>
                                          <p:attrName>ppt_x</p:attrName>
                                        </p:attrNameLst>
                                      </p:cBhvr>
                                      <p:tavLst>
                                        <p:tav tm="0">
                                          <p:val>
                                            <p:strVal val="#ppt_x"/>
                                          </p:val>
                                        </p:tav>
                                        <p:tav tm="100000">
                                          <p:val>
                                            <p:strVal val="#ppt_x"/>
                                          </p:val>
                                        </p:tav>
                                      </p:tavLst>
                                    </p:anim>
                                    <p:anim calcmode="lin" valueType="num">
                                      <p:cBhvr>
                                        <p:cTn id="82" dur="500" fill="hold"/>
                                        <p:tgtEl>
                                          <p:spTgt spid="10"/>
                                        </p:tgtEl>
                                        <p:attrNameLst>
                                          <p:attrName>ppt_y</p:attrName>
                                        </p:attrNameLst>
                                      </p:cBhvr>
                                      <p:tavLst>
                                        <p:tav tm="0">
                                          <p:val>
                                            <p:strVal val="#ppt_y+.1"/>
                                          </p:val>
                                        </p:tav>
                                        <p:tav tm="100000">
                                          <p:val>
                                            <p:strVal val="#ppt_y"/>
                                          </p:val>
                                        </p:tav>
                                      </p:tavLst>
                                    </p:anim>
                                  </p:childTnLst>
                                </p:cTn>
                              </p:par>
                            </p:childTnLst>
                          </p:cTn>
                        </p:par>
                        <p:par>
                          <p:cTn id="83" fill="hold">
                            <p:stCondLst>
                              <p:cond delay="1750"/>
                            </p:stCondLst>
                            <p:childTnLst>
                              <p:par>
                                <p:cTn id="84" presetID="10" presetClass="entr" presetSubtype="0"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7"/>
          <p:cNvSpPr>
            <a:spLocks noChangeArrowheads="1"/>
          </p:cNvSpPr>
          <p:nvPr/>
        </p:nvSpPr>
        <p:spPr bwMode="auto">
          <a:xfrm>
            <a:off x="611188" y="4159377"/>
            <a:ext cx="8123237" cy="2017712"/>
          </a:xfrm>
          <a:prstGeom prst="rect">
            <a:avLst/>
          </a:prstGeom>
          <a:noFill/>
          <a:ln w="9525">
            <a:noFill/>
            <a:round/>
            <a:headEnd/>
            <a:tailEnd/>
          </a:ln>
        </p:spPr>
        <p:txBody>
          <a:bodyPr lIns="91427" tIns="45713" rIns="91427" bIns="45713">
            <a:prstTxWarp prst="textNoShape">
              <a:avLst/>
            </a:prstTxWarp>
          </a:bodyPr>
          <a:lstStyle/>
          <a:p>
            <a:pPr eaLnBrk="0" hangingPunct="0"/>
            <a:endParaRPr lang="en-US" b="1" dirty="0">
              <a:solidFill>
                <a:srgbClr val="FFFFFF"/>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20260" y="1289763"/>
            <a:ext cx="8130284" cy="2699254"/>
          </a:xfrm>
          <a:prstGeom prst="roundRect">
            <a:avLst>
              <a:gd name="adj" fmla="val 0"/>
            </a:avLst>
          </a:prstGeom>
          <a:solidFill>
            <a:srgbClr val="FFFFFF">
              <a:shade val="85000"/>
            </a:srgbClr>
          </a:solidFill>
          <a:ln>
            <a:noFill/>
          </a:ln>
          <a:effectLst>
            <a:reflection blurRad="12700" stA="38000" endPos="15000" dist="5000" dir="5400000" sy="-100000" algn="bl" rotWithShape="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0238" y="2724277"/>
            <a:ext cx="730250" cy="449262"/>
          </a:xfrm>
          <a:prstGeom prst="rect">
            <a:avLst/>
          </a:prstGeom>
          <a:noFill/>
          <a:ln w="9525">
            <a:noFill/>
            <a:miter lim="800000"/>
            <a:headEnd/>
            <a:tailEnd/>
          </a:ln>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rcRect l="39337" r="41466"/>
          <a:stretch>
            <a:fillRect/>
          </a:stretch>
        </p:blipFill>
        <p:spPr bwMode="auto">
          <a:xfrm>
            <a:off x="3763964" y="1289178"/>
            <a:ext cx="1560512" cy="2700337"/>
          </a:xfrm>
          <a:prstGeom prst="rect">
            <a:avLst/>
          </a:prstGeom>
          <a:noFill/>
          <a:ln w="9525">
            <a:noFill/>
            <a:miter lim="800000"/>
            <a:headEnd/>
            <a:tailEnd/>
          </a:ln>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rcRect l="78749"/>
          <a:stretch>
            <a:fillRect/>
          </a:stretch>
        </p:blipFill>
        <p:spPr bwMode="auto">
          <a:xfrm>
            <a:off x="6923088" y="1289178"/>
            <a:ext cx="1727200" cy="2700337"/>
          </a:xfrm>
          <a:prstGeom prst="rect">
            <a:avLst/>
          </a:prstGeom>
          <a:noFill/>
          <a:ln w="9525">
            <a:noFill/>
            <a:miter lim="800000"/>
            <a:headEnd/>
            <a:tailEnd/>
          </a:ln>
        </p:spPr>
      </p:pic>
      <p:sp>
        <p:nvSpPr>
          <p:cNvPr id="9" name="TextBox 42"/>
          <p:cNvSpPr txBox="1">
            <a:spLocks noChangeArrowheads="1"/>
          </p:cNvSpPr>
          <p:nvPr/>
        </p:nvSpPr>
        <p:spPr bwMode="auto">
          <a:xfrm>
            <a:off x="530226" y="4197477"/>
            <a:ext cx="2386013" cy="590917"/>
          </a:xfrm>
          <a:prstGeom prst="rect">
            <a:avLst/>
          </a:prstGeom>
          <a:noFill/>
          <a:ln>
            <a:noFill/>
          </a:ln>
          <a:extLst/>
        </p:spPr>
        <p:txBody>
          <a:bodyPr lIns="91427" tIns="45713" rIns="91427" bIns="45713">
            <a:spAutoFit/>
          </a:bodyPr>
          <a:lstStyle>
            <a:lvl1pPr eaLnBrk="0" hangingPunct="0">
              <a:defRPr sz="2400">
                <a:solidFill>
                  <a:schemeClr val="tx1"/>
                </a:solidFill>
                <a:latin typeface="Arial" charset="0"/>
                <a:ea typeface="ＭＳ Ｐゴシック" pitchFamily="-108" charset="-128"/>
              </a:defRPr>
            </a:lvl1pPr>
            <a:lvl2pPr marL="37931725" indent="-37474525"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eaLnBrk="1" hangingPunct="1">
              <a:lnSpc>
                <a:spcPct val="90000"/>
              </a:lnSpc>
              <a:spcAft>
                <a:spcPts val="2400"/>
              </a:spcAft>
              <a:defRPr/>
            </a:pPr>
            <a:r>
              <a:rPr lang="en-US" sz="1800" b="1" dirty="0">
                <a:solidFill>
                  <a:srgbClr val="FFFFFF"/>
                </a:solidFill>
                <a:latin typeface="Arial" panose="020B0604020202020204" pitchFamily="34" charset="0"/>
                <a:cs typeface="Arial" panose="020B0604020202020204" pitchFamily="34" charset="0"/>
              </a:rPr>
              <a:t>Contribute 5%</a:t>
            </a:r>
            <a:r>
              <a:rPr lang="en-US" sz="1800" dirty="0">
                <a:solidFill>
                  <a:srgbClr val="FFFFFF"/>
                </a:solidFill>
                <a:latin typeface="Arial" panose="020B0604020202020204" pitchFamily="34" charset="0"/>
                <a:cs typeface="Arial" panose="020B0604020202020204" pitchFamily="34" charset="0"/>
              </a:rPr>
              <a:t> </a:t>
            </a:r>
            <a:br>
              <a:rPr lang="en-US" sz="1800" dirty="0">
                <a:solidFill>
                  <a:srgbClr val="FFFFFF"/>
                </a:solidFill>
                <a:latin typeface="Arial" panose="020B0604020202020204" pitchFamily="34" charset="0"/>
                <a:cs typeface="Arial" panose="020B0604020202020204" pitchFamily="34" charset="0"/>
              </a:rPr>
            </a:br>
            <a:r>
              <a:rPr lang="en-US" sz="1800" dirty="0">
                <a:solidFill>
                  <a:srgbClr val="FFFFFF"/>
                </a:solidFill>
                <a:latin typeface="Arial" panose="020B0604020202020204" pitchFamily="34" charset="0"/>
                <a:cs typeface="Arial" panose="020B0604020202020204" pitchFamily="34" charset="0"/>
              </a:rPr>
              <a:t>of your current pay</a:t>
            </a:r>
          </a:p>
        </p:txBody>
      </p:sp>
      <p:sp>
        <p:nvSpPr>
          <p:cNvPr id="10" name="TextBox 42"/>
          <p:cNvSpPr txBox="1">
            <a:spLocks noChangeArrowheads="1"/>
          </p:cNvSpPr>
          <p:nvPr/>
        </p:nvSpPr>
        <p:spPr bwMode="auto">
          <a:xfrm>
            <a:off x="3475038" y="4197477"/>
            <a:ext cx="2152650" cy="590917"/>
          </a:xfrm>
          <a:prstGeom prst="rect">
            <a:avLst/>
          </a:prstGeom>
          <a:noFill/>
          <a:ln>
            <a:noFill/>
          </a:ln>
          <a:extLst/>
        </p:spPr>
        <p:txBody>
          <a:bodyPr lIns="91427" tIns="45713" rIns="91427" bIns="45713">
            <a:spAutoFit/>
          </a:bodyPr>
          <a:lstStyle>
            <a:lvl1pPr eaLnBrk="0" hangingPunct="0">
              <a:defRPr sz="2400">
                <a:solidFill>
                  <a:schemeClr val="tx1"/>
                </a:solidFill>
                <a:latin typeface="Arial" charset="0"/>
                <a:ea typeface="ＭＳ Ｐゴシック" pitchFamily="-108" charset="-128"/>
              </a:defRPr>
            </a:lvl1pPr>
            <a:lvl2pPr marL="37931725" indent="-37474525"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algn="ctr" eaLnBrk="1" hangingPunct="1">
              <a:lnSpc>
                <a:spcPct val="90000"/>
              </a:lnSpc>
              <a:spcAft>
                <a:spcPts val="2400"/>
              </a:spcAft>
              <a:defRPr/>
            </a:pPr>
            <a:r>
              <a:rPr lang="en-US" sz="1800" b="1" dirty="0">
                <a:solidFill>
                  <a:srgbClr val="FFFFFF"/>
                </a:solidFill>
                <a:latin typeface="Arial" panose="020B0604020202020204" pitchFamily="34" charset="0"/>
                <a:cs typeface="Arial" panose="020B0604020202020204" pitchFamily="34" charset="0"/>
              </a:rPr>
              <a:t>Contribute 10%</a:t>
            </a:r>
            <a:r>
              <a:rPr lang="en-US" sz="1800" dirty="0">
                <a:solidFill>
                  <a:srgbClr val="FFFFFF"/>
                </a:solidFill>
                <a:latin typeface="Arial" panose="020B0604020202020204" pitchFamily="34" charset="0"/>
                <a:cs typeface="Arial" panose="020B0604020202020204" pitchFamily="34" charset="0"/>
              </a:rPr>
              <a:t> </a:t>
            </a:r>
            <a:br>
              <a:rPr lang="en-US" sz="1800" dirty="0">
                <a:solidFill>
                  <a:srgbClr val="FFFFFF"/>
                </a:solidFill>
                <a:latin typeface="Arial" panose="020B0604020202020204" pitchFamily="34" charset="0"/>
                <a:cs typeface="Arial" panose="020B0604020202020204" pitchFamily="34" charset="0"/>
              </a:rPr>
            </a:br>
            <a:r>
              <a:rPr lang="en-US" sz="1800" dirty="0">
                <a:solidFill>
                  <a:srgbClr val="FFFFFF"/>
                </a:solidFill>
                <a:latin typeface="Arial" panose="020B0604020202020204" pitchFamily="34" charset="0"/>
                <a:cs typeface="Arial" panose="020B0604020202020204" pitchFamily="34" charset="0"/>
              </a:rPr>
              <a:t>of your current pay</a:t>
            </a:r>
          </a:p>
        </p:txBody>
      </p:sp>
      <p:sp>
        <p:nvSpPr>
          <p:cNvPr id="11" name="TextBox 42"/>
          <p:cNvSpPr txBox="1">
            <a:spLocks noChangeArrowheads="1"/>
          </p:cNvSpPr>
          <p:nvPr/>
        </p:nvSpPr>
        <p:spPr bwMode="auto">
          <a:xfrm>
            <a:off x="6019800" y="4197478"/>
            <a:ext cx="2619377" cy="840216"/>
          </a:xfrm>
          <a:prstGeom prst="rect">
            <a:avLst/>
          </a:prstGeom>
          <a:noFill/>
          <a:ln>
            <a:noFill/>
          </a:ln>
          <a:extLst/>
        </p:spPr>
        <p:txBody>
          <a:bodyPr wrap="square" lIns="91427" tIns="45713" rIns="91427" bIns="45713">
            <a:spAutoFit/>
          </a:bodyPr>
          <a:lstStyle>
            <a:lvl1pPr eaLnBrk="0" hangingPunct="0">
              <a:defRPr sz="2400">
                <a:solidFill>
                  <a:schemeClr val="tx1"/>
                </a:solidFill>
                <a:latin typeface="Arial" charset="0"/>
                <a:ea typeface="ＭＳ Ｐゴシック" pitchFamily="-108" charset="-128"/>
              </a:defRPr>
            </a:lvl1pPr>
            <a:lvl2pPr marL="37931725" indent="-37474525"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algn="r" eaLnBrk="1" hangingPunct="1">
              <a:lnSpc>
                <a:spcPct val="90000"/>
              </a:lnSpc>
              <a:spcAft>
                <a:spcPts val="2400"/>
              </a:spcAft>
              <a:defRPr/>
            </a:pPr>
            <a:r>
              <a:rPr lang="en-US" sz="1800" dirty="0">
                <a:solidFill>
                  <a:srgbClr val="FFFFFF"/>
                </a:solidFill>
                <a:latin typeface="Arial" panose="020B0604020202020204" pitchFamily="34" charset="0"/>
                <a:cs typeface="Arial" panose="020B0604020202020204" pitchFamily="34" charset="0"/>
              </a:rPr>
              <a:t>Your </a:t>
            </a:r>
            <a:r>
              <a:rPr lang="en-US" sz="1800" b="1" dirty="0" smtClean="0">
                <a:solidFill>
                  <a:srgbClr val="FFFFFF"/>
                </a:solidFill>
                <a:latin typeface="Arial" panose="020B0604020202020204" pitchFamily="34" charset="0"/>
                <a:cs typeface="Arial" panose="020B0604020202020204" pitchFamily="34" charset="0"/>
              </a:rPr>
              <a:t>maximum contribution</a:t>
            </a:r>
            <a:r>
              <a:rPr lang="en-US" sz="1800" dirty="0" smtClean="0">
                <a:solidFill>
                  <a:srgbClr val="FFFFFF"/>
                </a:solidFill>
                <a:latin typeface="Arial" panose="020B0604020202020204" pitchFamily="34" charset="0"/>
                <a:cs typeface="Arial" panose="020B0604020202020204" pitchFamily="34" charset="0"/>
              </a:rPr>
              <a:t>: $18,000</a:t>
            </a:r>
            <a:br>
              <a:rPr lang="en-US" sz="1800" dirty="0" smtClean="0">
                <a:solidFill>
                  <a:srgbClr val="FFFFFF"/>
                </a:solidFill>
                <a:latin typeface="Arial" panose="020B0604020202020204" pitchFamily="34" charset="0"/>
                <a:cs typeface="Arial" panose="020B0604020202020204" pitchFamily="34" charset="0"/>
              </a:rPr>
            </a:br>
            <a:r>
              <a:rPr lang="en-US" sz="1800" dirty="0" smtClean="0">
                <a:solidFill>
                  <a:srgbClr val="FFFFFF"/>
                </a:solidFill>
                <a:latin typeface="Arial" panose="020B0604020202020204" pitchFamily="34" charset="0"/>
                <a:cs typeface="Arial" panose="020B0604020202020204" pitchFamily="34" charset="0"/>
              </a:rPr>
              <a:t>($24,000 if age 50+)</a:t>
            </a:r>
            <a:endParaRPr lang="en-US" sz="1800" dirty="0">
              <a:solidFill>
                <a:srgbClr val="FFFFFF"/>
              </a:solidFill>
              <a:latin typeface="Arial" panose="020B0604020202020204" pitchFamily="34" charset="0"/>
              <a:cs typeface="Arial" panose="020B0604020202020204" pitchFamily="34" charset="0"/>
            </a:endParaRPr>
          </a:p>
        </p:txBody>
      </p:sp>
      <p:sp>
        <p:nvSpPr>
          <p:cNvPr id="12" name="TextBox 42"/>
          <p:cNvSpPr txBox="1">
            <a:spLocks noChangeArrowheads="1"/>
          </p:cNvSpPr>
          <p:nvPr/>
        </p:nvSpPr>
        <p:spPr bwMode="auto">
          <a:xfrm>
            <a:off x="611189" y="1627315"/>
            <a:ext cx="1455737" cy="646113"/>
          </a:xfrm>
          <a:prstGeom prst="rect">
            <a:avLst/>
          </a:prstGeom>
          <a:noFill/>
          <a:ln>
            <a:noFill/>
          </a:ln>
          <a:extLst/>
        </p:spPr>
        <p:txBody>
          <a:bodyPr lIns="91427" tIns="45713" rIns="91427" bIns="45713">
            <a:spAutoFit/>
          </a:bodyPr>
          <a:lstStyle>
            <a:lvl1pPr eaLnBrk="0" hangingPunct="0">
              <a:defRPr sz="2400">
                <a:solidFill>
                  <a:schemeClr val="tx1"/>
                </a:solidFill>
                <a:latin typeface="Arial" charset="0"/>
                <a:ea typeface="ＭＳ Ｐゴシック" pitchFamily="-108" charset="-128"/>
              </a:defRPr>
            </a:lvl1pPr>
            <a:lvl2pPr marL="37931725" indent="-37474525"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algn="ctr" eaLnBrk="1" hangingPunct="1">
              <a:spcAft>
                <a:spcPts val="2400"/>
              </a:spcAft>
              <a:defRPr/>
            </a:pPr>
            <a:r>
              <a:rPr lang="en-US" sz="3600" dirty="0">
                <a:solidFill>
                  <a:srgbClr val="C60B20"/>
                </a:solidFill>
                <a:latin typeface="Arial" panose="020B0604020202020204" pitchFamily="34" charset="0"/>
                <a:cs typeface="Arial" panose="020B0604020202020204" pitchFamily="34" charset="0"/>
              </a:rPr>
              <a:t>5%</a:t>
            </a:r>
          </a:p>
        </p:txBody>
      </p:sp>
      <p:sp>
        <p:nvSpPr>
          <p:cNvPr id="13" name="TextBox 42"/>
          <p:cNvSpPr txBox="1">
            <a:spLocks noChangeArrowheads="1"/>
          </p:cNvSpPr>
          <p:nvPr/>
        </p:nvSpPr>
        <p:spPr bwMode="auto">
          <a:xfrm>
            <a:off x="3949700" y="1627315"/>
            <a:ext cx="1284288" cy="646113"/>
          </a:xfrm>
          <a:prstGeom prst="rect">
            <a:avLst/>
          </a:prstGeom>
          <a:noFill/>
          <a:ln>
            <a:noFill/>
          </a:ln>
          <a:extLst/>
        </p:spPr>
        <p:txBody>
          <a:bodyPr lIns="91427" tIns="45713" rIns="91427" bIns="45713">
            <a:spAutoFit/>
          </a:bodyPr>
          <a:lstStyle>
            <a:lvl1pPr eaLnBrk="0" hangingPunct="0">
              <a:defRPr sz="2400">
                <a:solidFill>
                  <a:schemeClr val="tx1"/>
                </a:solidFill>
                <a:latin typeface="Arial" charset="0"/>
                <a:ea typeface="ＭＳ Ｐゴシック" pitchFamily="-108" charset="-128"/>
              </a:defRPr>
            </a:lvl1pPr>
            <a:lvl2pPr marL="37931725" indent="-37474525"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algn="ctr" eaLnBrk="1" hangingPunct="1">
              <a:spcAft>
                <a:spcPts val="2400"/>
              </a:spcAft>
              <a:defRPr/>
            </a:pPr>
            <a:r>
              <a:rPr lang="en-US" sz="3600" dirty="0">
                <a:solidFill>
                  <a:srgbClr val="C60B20"/>
                </a:solidFill>
                <a:latin typeface="Arial" panose="020B0604020202020204" pitchFamily="34" charset="0"/>
                <a:cs typeface="Arial" panose="020B0604020202020204" pitchFamily="34" charset="0"/>
              </a:rPr>
              <a:t>10%</a:t>
            </a:r>
          </a:p>
        </p:txBody>
      </p:sp>
      <p:sp>
        <p:nvSpPr>
          <p:cNvPr id="14" name="TextBox 42"/>
          <p:cNvSpPr txBox="1">
            <a:spLocks noChangeArrowheads="1"/>
          </p:cNvSpPr>
          <p:nvPr/>
        </p:nvSpPr>
        <p:spPr bwMode="auto">
          <a:xfrm>
            <a:off x="7186247" y="1627315"/>
            <a:ext cx="1225918" cy="646317"/>
          </a:xfrm>
          <a:prstGeom prst="rect">
            <a:avLst/>
          </a:prstGeom>
          <a:noFill/>
          <a:ln>
            <a:noFill/>
          </a:ln>
          <a:extLst/>
        </p:spPr>
        <p:txBody>
          <a:bodyPr wrap="square" lIns="91427" tIns="45713" rIns="91427" bIns="45713">
            <a:spAutoFit/>
          </a:bodyPr>
          <a:lstStyle>
            <a:lvl1pPr eaLnBrk="0" hangingPunct="0">
              <a:defRPr sz="2400">
                <a:solidFill>
                  <a:schemeClr val="tx1"/>
                </a:solidFill>
                <a:latin typeface="Arial" charset="0"/>
                <a:ea typeface="ＭＳ Ｐゴシック" pitchFamily="-108" charset="-128"/>
              </a:defRPr>
            </a:lvl1pPr>
            <a:lvl2pPr marL="37931725" indent="-37474525" eaLnBrk="0" hangingPunct="0">
              <a:defRPr sz="2400">
                <a:solidFill>
                  <a:schemeClr val="tx1"/>
                </a:solidFill>
                <a:latin typeface="Arial" charset="0"/>
                <a:ea typeface="ＭＳ Ｐゴシック" pitchFamily="-108" charset="-128"/>
              </a:defRPr>
            </a:lvl2pPr>
            <a:lvl3pPr eaLnBrk="0" hangingPunct="0">
              <a:defRPr sz="2400">
                <a:solidFill>
                  <a:schemeClr val="tx1"/>
                </a:solidFill>
                <a:latin typeface="Arial" charset="0"/>
                <a:ea typeface="ＭＳ Ｐゴシック" pitchFamily="-108" charset="-128"/>
              </a:defRPr>
            </a:lvl3pPr>
            <a:lvl4pPr eaLnBrk="0" hangingPunct="0">
              <a:defRPr sz="2400">
                <a:solidFill>
                  <a:schemeClr val="tx1"/>
                </a:solidFill>
                <a:latin typeface="Arial" charset="0"/>
                <a:ea typeface="ＭＳ Ｐゴシック" pitchFamily="-108" charset="-128"/>
              </a:defRPr>
            </a:lvl4pPr>
            <a:lvl5pPr eaLnBrk="0" hangingPunct="0">
              <a:defRPr sz="2400">
                <a:solidFill>
                  <a:schemeClr val="tx1"/>
                </a:solidFill>
                <a:latin typeface="Arial" charset="0"/>
                <a:ea typeface="ＭＳ Ｐゴシック" pitchFamily="-108" charset="-128"/>
              </a:defRPr>
            </a:lvl5pPr>
            <a:lvl6pPr marL="457200" eaLnBrk="0" fontAlgn="base" hangingPunct="0">
              <a:spcBef>
                <a:spcPct val="0"/>
              </a:spcBef>
              <a:spcAft>
                <a:spcPct val="0"/>
              </a:spcAft>
              <a:defRPr sz="2400">
                <a:solidFill>
                  <a:schemeClr val="tx1"/>
                </a:solidFill>
                <a:latin typeface="Arial" charset="0"/>
                <a:ea typeface="ＭＳ Ｐゴシック" pitchFamily="-108" charset="-128"/>
              </a:defRPr>
            </a:lvl6pPr>
            <a:lvl7pPr marL="914400" eaLnBrk="0" fontAlgn="base" hangingPunct="0">
              <a:spcBef>
                <a:spcPct val="0"/>
              </a:spcBef>
              <a:spcAft>
                <a:spcPct val="0"/>
              </a:spcAft>
              <a:defRPr sz="2400">
                <a:solidFill>
                  <a:schemeClr val="tx1"/>
                </a:solidFill>
                <a:latin typeface="Arial" charset="0"/>
                <a:ea typeface="ＭＳ Ｐゴシック" pitchFamily="-108" charset="-128"/>
              </a:defRPr>
            </a:lvl7pPr>
            <a:lvl8pPr marL="1371600" eaLnBrk="0" fontAlgn="base" hangingPunct="0">
              <a:spcBef>
                <a:spcPct val="0"/>
              </a:spcBef>
              <a:spcAft>
                <a:spcPct val="0"/>
              </a:spcAft>
              <a:defRPr sz="2400">
                <a:solidFill>
                  <a:schemeClr val="tx1"/>
                </a:solidFill>
                <a:latin typeface="Arial" charset="0"/>
                <a:ea typeface="ＭＳ Ｐゴシック" pitchFamily="-108" charset="-128"/>
              </a:defRPr>
            </a:lvl8pPr>
            <a:lvl9pPr marL="1828800" eaLnBrk="0" fontAlgn="base" hangingPunct="0">
              <a:spcBef>
                <a:spcPct val="0"/>
              </a:spcBef>
              <a:spcAft>
                <a:spcPct val="0"/>
              </a:spcAft>
              <a:defRPr sz="2400">
                <a:solidFill>
                  <a:schemeClr val="tx1"/>
                </a:solidFill>
                <a:latin typeface="Arial" charset="0"/>
                <a:ea typeface="ＭＳ Ｐゴシック" pitchFamily="-108" charset="-128"/>
              </a:defRPr>
            </a:lvl9pPr>
          </a:lstStyle>
          <a:p>
            <a:pPr algn="ctr" eaLnBrk="1" hangingPunct="1">
              <a:spcAft>
                <a:spcPts val="2400"/>
              </a:spcAft>
              <a:defRPr/>
            </a:pPr>
            <a:r>
              <a:rPr lang="en-US" sz="3600" dirty="0">
                <a:solidFill>
                  <a:srgbClr val="C60B20"/>
                </a:solidFill>
                <a:latin typeface="Arial" panose="020B0604020202020204" pitchFamily="34" charset="0"/>
                <a:cs typeface="Arial" panose="020B0604020202020204" pitchFamily="34" charset="0"/>
              </a:rPr>
              <a:t>Max</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59013" y="2543302"/>
            <a:ext cx="730250" cy="449262"/>
          </a:xfrm>
          <a:prstGeom prst="rect">
            <a:avLst/>
          </a:prstGeom>
          <a:noFill/>
          <a:ln w="9525">
            <a:noFill/>
            <a:miter lim="800000"/>
            <a:headEnd/>
            <a:tailEnd/>
          </a:ln>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60650" y="2724277"/>
            <a:ext cx="730250" cy="449262"/>
          </a:xfrm>
          <a:prstGeom prst="rect">
            <a:avLst/>
          </a:prstGeom>
          <a:noFill/>
          <a:ln w="9525">
            <a:noFill/>
            <a:miter lim="800000"/>
            <a:headEnd/>
            <a:tailEnd/>
          </a:ln>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9588" y="2565527"/>
            <a:ext cx="730250" cy="449262"/>
          </a:xfrm>
          <a:prstGeom prst="rect">
            <a:avLst/>
          </a:prstGeom>
          <a:noFill/>
          <a:ln w="9525">
            <a:noFill/>
            <a:miter lim="800000"/>
            <a:headEnd/>
            <a:tailEnd/>
          </a:ln>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22650" y="2724277"/>
            <a:ext cx="730250" cy="449262"/>
          </a:xfrm>
          <a:prstGeom prst="rect">
            <a:avLst/>
          </a:prstGeom>
          <a:noFill/>
          <a:ln w="9525">
            <a:noFill/>
            <a:miter lim="800000"/>
            <a:headEnd/>
            <a:tailEnd/>
          </a:ln>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97463" y="2725865"/>
            <a:ext cx="730250" cy="449263"/>
          </a:xfrm>
          <a:prstGeom prst="rect">
            <a:avLst/>
          </a:prstGeom>
          <a:noFill/>
          <a:ln w="9525">
            <a:noFill/>
            <a:miter lim="800000"/>
            <a:headEnd/>
            <a:tailEnd/>
          </a:ln>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56238" y="2544890"/>
            <a:ext cx="730250" cy="449263"/>
          </a:xfrm>
          <a:prstGeom prst="rect">
            <a:avLst/>
          </a:prstGeom>
          <a:noFill/>
          <a:ln w="9525">
            <a:noFill/>
            <a:miter lim="800000"/>
            <a:headEnd/>
            <a:tailEnd/>
          </a:ln>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59463" y="2725865"/>
            <a:ext cx="730250" cy="449263"/>
          </a:xfrm>
          <a:prstGeom prst="rect">
            <a:avLst/>
          </a:prstGeom>
          <a:noFill/>
          <a:ln w="9525">
            <a:noFill/>
            <a:miter lim="800000"/>
            <a:headEnd/>
            <a:tailEnd/>
          </a:ln>
        </p:spPr>
      </p:pic>
      <p:pic>
        <p:nvPicPr>
          <p:cNvPr id="22"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6813" y="2568702"/>
            <a:ext cx="730250" cy="447675"/>
          </a:xfrm>
          <a:prstGeom prst="rect">
            <a:avLst/>
          </a:prstGeom>
          <a:noFill/>
          <a:ln w="9525">
            <a:noFill/>
            <a:miter lim="800000"/>
            <a:headEnd/>
            <a:tailEnd/>
          </a:ln>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19875" y="2725865"/>
            <a:ext cx="730250" cy="449263"/>
          </a:xfrm>
          <a:prstGeom prst="rect">
            <a:avLst/>
          </a:prstGeom>
          <a:noFill/>
          <a:ln w="9525">
            <a:noFill/>
            <a:miter lim="800000"/>
            <a:headEnd/>
            <a:tailEnd/>
          </a:ln>
        </p:spPr>
      </p:pic>
      <p:sp>
        <p:nvSpPr>
          <p:cNvPr id="24" name="TextBox 23"/>
          <p:cNvSpPr txBox="1"/>
          <p:nvPr/>
        </p:nvSpPr>
        <p:spPr>
          <a:xfrm>
            <a:off x="571500" y="218461"/>
            <a:ext cx="7162800" cy="1107996"/>
          </a:xfrm>
          <a:prstGeom prst="rect">
            <a:avLst/>
          </a:prstGeom>
          <a:noFill/>
          <a:effectLst>
            <a:outerShdw blurRad="101600" dist="63500" dir="2700000">
              <a:srgbClr val="000000">
                <a:alpha val="43000"/>
              </a:srgbClr>
            </a:outerShdw>
          </a:effectLst>
        </p:spPr>
        <p:txBody>
          <a:bodyPr wrap="square" rtlCol="0">
            <a:spAutoFit/>
          </a:bodyPr>
          <a:lstStyle/>
          <a:p>
            <a:r>
              <a:rPr lang="en-US" sz="6600" dirty="0">
                <a:solidFill>
                  <a:srgbClr val="FFFFFF"/>
                </a:solidFill>
                <a:latin typeface="Arial Black"/>
                <a:cs typeface="Arial Black"/>
              </a:rPr>
              <a:t>s</a:t>
            </a:r>
            <a:r>
              <a:rPr lang="en-US" sz="6600" kern="1200" dirty="0" smtClean="0">
                <a:solidFill>
                  <a:srgbClr val="FFFFFF"/>
                </a:solidFill>
                <a:latin typeface="Arial Black"/>
                <a:cs typeface="Arial Black"/>
              </a:rPr>
              <a:t>avings goals</a:t>
            </a:r>
          </a:p>
        </p:txBody>
      </p:sp>
      <p:sp>
        <p:nvSpPr>
          <p:cNvPr id="25" name="TextBox 24"/>
          <p:cNvSpPr txBox="1"/>
          <p:nvPr/>
        </p:nvSpPr>
        <p:spPr>
          <a:xfrm>
            <a:off x="609600" y="152400"/>
            <a:ext cx="3352800" cy="461665"/>
          </a:xfrm>
          <a:prstGeom prst="rect">
            <a:avLst/>
          </a:prstGeom>
          <a:noFill/>
        </p:spPr>
        <p:txBody>
          <a:bodyPr wrap="square" rtlCol="0">
            <a:spAutoFit/>
          </a:bodyPr>
          <a:lstStyle/>
          <a:p>
            <a:r>
              <a:rPr lang="en-US" sz="2400" dirty="0" smtClean="0">
                <a:solidFill>
                  <a:srgbClr val="FFFFFF"/>
                </a:solidFill>
                <a:latin typeface="Arial"/>
                <a:cs typeface="Arial"/>
              </a:rPr>
              <a:t>set your</a:t>
            </a:r>
            <a:endParaRPr lang="en-US" sz="2400" kern="1200" dirty="0">
              <a:solidFill>
                <a:srgbClr val="FFFFFF"/>
              </a:solidFill>
              <a:latin typeface="Arial"/>
              <a:cs typeface="Arial"/>
            </a:endParaRPr>
          </a:p>
        </p:txBody>
      </p:sp>
    </p:spTree>
    <p:extLst>
      <p:ext uri="{BB962C8B-B14F-4D97-AF65-F5344CB8AC3E}">
        <p14:creationId xmlns:p14="http://schemas.microsoft.com/office/powerpoint/2010/main" val="33460589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anim calcmode="lin" valueType="num">
                                      <p:cBhvr>
                                        <p:cTn id="15" dur="500" fill="hold"/>
                                        <p:tgtEl>
                                          <p:spTgt spid="9"/>
                                        </p:tgtEl>
                                        <p:attrNameLst>
                                          <p:attrName>ppt_x</p:attrName>
                                        </p:attrNameLst>
                                      </p:cBhvr>
                                      <p:tavLst>
                                        <p:tav tm="0">
                                          <p:val>
                                            <p:strVal val="#ppt_x"/>
                                          </p:val>
                                        </p:tav>
                                        <p:tav tm="100000">
                                          <p:val>
                                            <p:strVal val="#ppt_x"/>
                                          </p:val>
                                        </p:tav>
                                      </p:tavLst>
                                    </p:anim>
                                    <p:anim calcmode="lin" valueType="num">
                                      <p:cBhvr>
                                        <p:cTn id="16"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50"/>
                                        <p:tgtEl>
                                          <p:spTgt spid="6"/>
                                        </p:tgtEl>
                                      </p:cBhvr>
                                    </p:animEffect>
                                  </p:childTnLst>
                                </p:cTn>
                              </p:par>
                            </p:childTnLst>
                          </p:cTn>
                        </p:par>
                        <p:par>
                          <p:cTn id="22" fill="hold">
                            <p:stCondLst>
                              <p:cond delay="250"/>
                            </p:stCondLst>
                            <p:childTnLst>
                              <p:par>
                                <p:cTn id="23" presetID="10"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250"/>
                                        <p:tgtEl>
                                          <p:spTgt spid="15"/>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250"/>
                                        <p:tgtEl>
                                          <p:spTgt spid="16"/>
                                        </p:tgtEl>
                                      </p:cBhvr>
                                    </p:animEffect>
                                  </p:childTnLst>
                                </p:cTn>
                              </p:par>
                            </p:childTnLst>
                          </p:cTn>
                        </p:par>
                        <p:par>
                          <p:cTn id="30" fill="hold">
                            <p:stCondLst>
                              <p:cond delay="750"/>
                            </p:stCondLst>
                            <p:childTnLst>
                              <p:par>
                                <p:cTn id="31" presetID="10"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250"/>
                                        <p:tgtEl>
                                          <p:spTgt spid="17"/>
                                        </p:tgtEl>
                                      </p:cBhvr>
                                    </p:animEffect>
                                  </p:childTnLst>
                                </p:cTn>
                              </p:par>
                            </p:childTnLst>
                          </p:cTn>
                        </p:par>
                        <p:par>
                          <p:cTn id="34" fill="hold">
                            <p:stCondLst>
                              <p:cond delay="1000"/>
                            </p:stCondLst>
                            <p:childTnLst>
                              <p:par>
                                <p:cTn id="35" presetID="10" presetClass="entr" presetSubtype="0"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250"/>
                                        <p:tgtEl>
                                          <p:spTgt spid="18"/>
                                        </p:tgtEl>
                                      </p:cBhvr>
                                    </p:animEffect>
                                  </p:childTnLst>
                                </p:cTn>
                              </p:par>
                            </p:childTnLst>
                          </p:cTn>
                        </p:par>
                        <p:par>
                          <p:cTn id="38" fill="hold">
                            <p:stCondLst>
                              <p:cond delay="1250"/>
                            </p:stCondLst>
                            <p:childTnLst>
                              <p:par>
                                <p:cTn id="39" presetID="1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anim calcmode="lin" valueType="num">
                                      <p:cBhvr>
                                        <p:cTn id="48" dur="500" fill="hold"/>
                                        <p:tgtEl>
                                          <p:spTgt spid="10"/>
                                        </p:tgtEl>
                                        <p:attrNameLst>
                                          <p:attrName>ppt_x</p:attrName>
                                        </p:attrNameLst>
                                      </p:cBhvr>
                                      <p:tavLst>
                                        <p:tav tm="0">
                                          <p:val>
                                            <p:strVal val="#ppt_x"/>
                                          </p:val>
                                        </p:tav>
                                        <p:tav tm="100000">
                                          <p:val>
                                            <p:strVal val="#ppt_x"/>
                                          </p:val>
                                        </p:tav>
                                      </p:tavLst>
                                    </p:anim>
                                    <p:anim calcmode="lin" valueType="num">
                                      <p:cBhvr>
                                        <p:cTn id="4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250"/>
                                        <p:tgtEl>
                                          <p:spTgt spid="19"/>
                                        </p:tgtEl>
                                      </p:cBhvr>
                                    </p:animEffect>
                                  </p:childTnLst>
                                </p:cTn>
                              </p:par>
                            </p:childTnLst>
                          </p:cTn>
                        </p:par>
                        <p:par>
                          <p:cTn id="55" fill="hold">
                            <p:stCondLst>
                              <p:cond delay="250"/>
                            </p:stCondLst>
                            <p:childTnLst>
                              <p:par>
                                <p:cTn id="56" presetID="10" presetClass="entr" presetSubtype="0"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250"/>
                                        <p:tgtEl>
                                          <p:spTgt spid="20"/>
                                        </p:tgtEl>
                                      </p:cBhvr>
                                    </p:animEffect>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250"/>
                                        <p:tgtEl>
                                          <p:spTgt spid="21"/>
                                        </p:tgtEl>
                                      </p:cBhvr>
                                    </p:animEffect>
                                  </p:childTnLst>
                                </p:cTn>
                              </p:par>
                            </p:childTnLst>
                          </p:cTn>
                        </p:par>
                        <p:par>
                          <p:cTn id="63" fill="hold">
                            <p:stCondLst>
                              <p:cond delay="750"/>
                            </p:stCondLst>
                            <p:childTnLst>
                              <p:par>
                                <p:cTn id="64" presetID="10" presetClass="entr" presetSubtype="0"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250"/>
                                        <p:tgtEl>
                                          <p:spTgt spid="22"/>
                                        </p:tgtEl>
                                      </p:cBhvr>
                                    </p:animEffect>
                                  </p:childTnLst>
                                </p:cTn>
                              </p:par>
                            </p:childTnLst>
                          </p:cTn>
                        </p:par>
                        <p:par>
                          <p:cTn id="67" fill="hold">
                            <p:stCondLst>
                              <p:cond delay="1000"/>
                            </p:stCondLst>
                            <p:childTnLst>
                              <p:par>
                                <p:cTn id="68" presetID="10" presetClass="entr" presetSubtype="0"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fade">
                                      <p:cBhvr>
                                        <p:cTn id="70" dur="250"/>
                                        <p:tgtEl>
                                          <p:spTgt spid="23"/>
                                        </p:tgtEl>
                                      </p:cBhvr>
                                    </p:animEffect>
                                  </p:childTnLst>
                                </p:cTn>
                              </p:par>
                            </p:childTnLst>
                          </p:cTn>
                        </p:par>
                        <p:par>
                          <p:cTn id="71" fill="hold">
                            <p:stCondLst>
                              <p:cond delay="1250"/>
                            </p:stCondLst>
                            <p:childTnLst>
                              <p:par>
                                <p:cTn id="72" presetID="10" presetClass="entr" presetSubtype="0" fill="hold" grpId="0"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par>
                                <p:cTn id="75" presetID="10" presetClass="entr" presetSubtype="0" fill="hold" nodeType="with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fade">
                                      <p:cBhvr>
                                        <p:cTn id="77" dur="500"/>
                                        <p:tgtEl>
                                          <p:spTgt spid="8"/>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500"/>
                                        <p:tgtEl>
                                          <p:spTgt spid="11"/>
                                        </p:tgtEl>
                                      </p:cBhvr>
                                    </p:animEffect>
                                    <p:anim calcmode="lin" valueType="num">
                                      <p:cBhvr>
                                        <p:cTn id="81" dur="500" fill="hold"/>
                                        <p:tgtEl>
                                          <p:spTgt spid="11"/>
                                        </p:tgtEl>
                                        <p:attrNameLst>
                                          <p:attrName>ppt_x</p:attrName>
                                        </p:attrNameLst>
                                      </p:cBhvr>
                                      <p:tavLst>
                                        <p:tav tm="0">
                                          <p:val>
                                            <p:strVal val="#ppt_x"/>
                                          </p:val>
                                        </p:tav>
                                        <p:tav tm="100000">
                                          <p:val>
                                            <p:strVal val="#ppt_x"/>
                                          </p:val>
                                        </p:tav>
                                      </p:tavLst>
                                    </p:anim>
                                    <p:anim calcmode="lin" valueType="num">
                                      <p:cBhvr>
                                        <p:cTn id="82" dur="5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3"/>
          <p:cNvSpPr txBox="1">
            <a:spLocks/>
          </p:cNvSpPr>
          <p:nvPr/>
        </p:nvSpPr>
        <p:spPr>
          <a:xfrm>
            <a:off x="503462" y="3515651"/>
            <a:ext cx="2087338" cy="579646"/>
          </a:xfrm>
          <a:prstGeom prst="rect">
            <a:avLst/>
          </a:prstGeom>
          <a:noFill/>
        </p:spPr>
        <p:txBody>
          <a:bodyPr wrap="square" rtlCol="0">
            <a:spAutoFit/>
          </a:bodyPr>
          <a:lstStyle/>
          <a:p>
            <a:pPr marL="0" marR="0" lvl="0" indent="0" algn="l" defTabSz="457200" rtl="0" eaLnBrk="1" fontAlgn="auto" latinLnBrk="0" hangingPunct="1">
              <a:lnSpc>
                <a:spcPts val="1920"/>
              </a:lnSpc>
              <a:spcBef>
                <a:spcPts val="0"/>
              </a:spcBef>
              <a:buClrTx/>
              <a:buSzPct val="125000"/>
              <a:buFont typeface="Arial"/>
              <a:buNone/>
              <a:tabLst/>
              <a:defRPr/>
            </a:pPr>
            <a:r>
              <a:rPr kumimoji="0" lang="en-US" sz="2000" b="1" i="0" u="none" strike="noStrike" kern="120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Employer contributions</a:t>
            </a:r>
          </a:p>
        </p:txBody>
      </p:sp>
      <p:sp>
        <p:nvSpPr>
          <p:cNvPr id="43" name="Rectangle 42"/>
          <p:cNvSpPr/>
          <p:nvPr/>
        </p:nvSpPr>
        <p:spPr>
          <a:xfrm>
            <a:off x="609600" y="2113672"/>
            <a:ext cx="1295400" cy="1295400"/>
          </a:xfrm>
          <a:prstGeom prst="rect">
            <a:avLst/>
          </a:prstGeom>
          <a:solidFill>
            <a:srgbClr val="C72127"/>
          </a:solidFill>
          <a:ln>
            <a:noFill/>
          </a:ln>
          <a:effectLst>
            <a:outerShdw blurRad="128905" dist="610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4" name="Picture 47" descr="pig_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2393" y="2568274"/>
            <a:ext cx="892520" cy="567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Oval 46"/>
          <p:cNvSpPr/>
          <p:nvPr/>
        </p:nvSpPr>
        <p:spPr>
          <a:xfrm>
            <a:off x="1175805" y="2371394"/>
            <a:ext cx="162989" cy="16298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Oval 47"/>
          <p:cNvSpPr/>
          <p:nvPr/>
        </p:nvSpPr>
        <p:spPr>
          <a:xfrm>
            <a:off x="1300505" y="2212654"/>
            <a:ext cx="162989" cy="162989"/>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Content Placeholder 3"/>
          <p:cNvSpPr txBox="1">
            <a:spLocks/>
          </p:cNvSpPr>
          <p:nvPr/>
        </p:nvSpPr>
        <p:spPr>
          <a:xfrm>
            <a:off x="2358115" y="2009810"/>
            <a:ext cx="6252485" cy="3041858"/>
          </a:xfrm>
          <a:prstGeom prst="rect">
            <a:avLst/>
          </a:prstGeom>
          <a:noFill/>
        </p:spPr>
        <p:txBody>
          <a:bodyPr wrap="square" rtlCol="0">
            <a:spAutoFit/>
          </a:bodyPr>
          <a:lstStyle/>
          <a:p>
            <a:pPr marL="285750" lvl="0" indent="-285750">
              <a:lnSpc>
                <a:spcPts val="2200"/>
              </a:lnSpc>
              <a:spcBef>
                <a:spcPts val="0"/>
              </a:spcBef>
              <a:spcAft>
                <a:spcPts val="1800"/>
              </a:spcAft>
              <a:buSzPct val="125000"/>
              <a:buFont typeface="Arial" panose="020B0604020202020204" pitchFamily="34" charset="0"/>
              <a:buChar char="•"/>
            </a:pPr>
            <a:r>
              <a:rPr lang="en-US" dirty="0" smtClean="0">
                <a:solidFill>
                  <a:srgbClr val="FFFFFF"/>
                </a:solidFill>
                <a:latin typeface="Arial" panose="020B0604020202020204" pitchFamily="34" charset="0"/>
                <a:cs typeface="Arial" panose="020B0604020202020204" pitchFamily="34" charset="0"/>
              </a:rPr>
              <a:t>Your employer will </a:t>
            </a:r>
            <a:r>
              <a:rPr lang="en-US" b="1" i="1" dirty="0" smtClean="0">
                <a:solidFill>
                  <a:srgbClr val="FFFFFF"/>
                </a:solidFill>
                <a:latin typeface="Arial" panose="020B0604020202020204" pitchFamily="34" charset="0"/>
                <a:cs typeface="Arial" panose="020B0604020202020204" pitchFamily="34" charset="0"/>
              </a:rPr>
              <a:t>contribute money to your retirement account</a:t>
            </a:r>
            <a:r>
              <a:rPr lang="en-US" i="1" dirty="0" smtClean="0">
                <a:solidFill>
                  <a:srgbClr val="FFFFFF"/>
                </a:solidFill>
                <a:latin typeface="Arial" panose="020B0604020202020204" pitchFamily="34" charset="0"/>
                <a:cs typeface="Arial" panose="020B0604020202020204" pitchFamily="34" charset="0"/>
              </a:rPr>
              <a:t>, </a:t>
            </a:r>
            <a:r>
              <a:rPr lang="en-US" dirty="0">
                <a:solidFill>
                  <a:srgbClr val="FFFFFF"/>
                </a:solidFill>
                <a:latin typeface="Arial" panose="020B0604020202020204" pitchFamily="34" charset="0"/>
                <a:cs typeface="Arial" panose="020B0604020202020204" pitchFamily="34" charset="0"/>
              </a:rPr>
              <a:t>as a nondiscretionary contribution, if you have met the necessary eligibility requirements!</a:t>
            </a:r>
            <a:endParaRPr lang="en-US" dirty="0" smtClean="0">
              <a:solidFill>
                <a:srgbClr val="FFFFFF"/>
              </a:solidFill>
              <a:latin typeface="Arial" panose="020B0604020202020204" pitchFamily="34" charset="0"/>
              <a:cs typeface="Arial" panose="020B0604020202020204" pitchFamily="34" charset="0"/>
            </a:endParaRPr>
          </a:p>
          <a:p>
            <a:pPr marL="285750" indent="-285750">
              <a:lnSpc>
                <a:spcPts val="2200"/>
              </a:lnSpc>
              <a:spcAft>
                <a:spcPts val="1800"/>
              </a:spcAft>
              <a:buSzPct val="125000"/>
              <a:buFont typeface="Arial" panose="020B0604020202020204" pitchFamily="34" charset="0"/>
              <a:buChar char="•"/>
            </a:pPr>
            <a:r>
              <a:rPr lang="en-US" b="1" i="1" dirty="0">
                <a:solidFill>
                  <a:srgbClr val="FFFFFF"/>
                </a:solidFill>
                <a:latin typeface="Arial" panose="020B0604020202020204" pitchFamily="34" charset="0"/>
                <a:cs typeface="Arial" panose="020B0604020202020204" pitchFamily="34" charset="0"/>
              </a:rPr>
              <a:t>(RPCs – insert the amount if you know it; delete bullet if </a:t>
            </a:r>
            <a:r>
              <a:rPr lang="en-US" b="1" i="1" dirty="0" smtClean="0">
                <a:solidFill>
                  <a:srgbClr val="FFFFFF"/>
                </a:solidFill>
                <a:latin typeface="Arial" panose="020B0604020202020204" pitchFamily="34" charset="0"/>
                <a:cs typeface="Arial" panose="020B0604020202020204" pitchFamily="34" charset="0"/>
              </a:rPr>
              <a:t>unknown) </a:t>
            </a:r>
            <a:r>
              <a:rPr lang="en-US" dirty="0" smtClean="0">
                <a:solidFill>
                  <a:srgbClr val="FFFFFF"/>
                </a:solidFill>
                <a:latin typeface="Arial" panose="020B0604020202020204" pitchFamily="34" charset="0"/>
                <a:cs typeface="Arial" panose="020B0604020202020204" pitchFamily="34" charset="0"/>
              </a:rPr>
              <a:t>Employer contribution: [$X or X%], [varies by year] </a:t>
            </a:r>
          </a:p>
          <a:p>
            <a:pPr lvl="0">
              <a:lnSpc>
                <a:spcPts val="2200"/>
              </a:lnSpc>
              <a:spcBef>
                <a:spcPts val="0"/>
              </a:spcBef>
              <a:spcAft>
                <a:spcPts val="1800"/>
              </a:spcAft>
              <a:buSzPct val="125000"/>
            </a:pPr>
            <a:endParaRPr lang="en-US" dirty="0" smtClean="0">
              <a:solidFill>
                <a:srgbClr val="FFFFFF"/>
              </a:solidFill>
              <a:latin typeface="Arial" panose="020B0604020202020204" pitchFamily="34" charset="0"/>
              <a:cs typeface="Arial" panose="020B0604020202020204" pitchFamily="34" charset="0"/>
            </a:endParaRPr>
          </a:p>
          <a:p>
            <a:pPr marL="285750" lvl="0" indent="-285750">
              <a:lnSpc>
                <a:spcPts val="2200"/>
              </a:lnSpc>
              <a:spcBef>
                <a:spcPts val="0"/>
              </a:spcBef>
              <a:spcAft>
                <a:spcPts val="1800"/>
              </a:spcAft>
              <a:buSzPct val="125000"/>
              <a:buFont typeface="Arial" panose="020B0604020202020204" pitchFamily="34" charset="0"/>
              <a:buChar char="•"/>
            </a:pPr>
            <a:endParaRPr lang="en-US" dirty="0" smtClean="0">
              <a:solidFill>
                <a:srgbClr val="FFFFFF"/>
              </a:solidFill>
              <a:latin typeface="Arial" panose="020B0604020202020204" pitchFamily="34" charset="0"/>
              <a:cs typeface="Arial" panose="020B0604020202020204" pitchFamily="34" charset="0"/>
            </a:endParaRPr>
          </a:p>
        </p:txBody>
      </p:sp>
      <p:sp>
        <p:nvSpPr>
          <p:cNvPr id="13" name="TextBox 12"/>
          <p:cNvSpPr txBox="1"/>
          <p:nvPr/>
        </p:nvSpPr>
        <p:spPr>
          <a:xfrm>
            <a:off x="1295400" y="335340"/>
            <a:ext cx="6477000" cy="1569660"/>
          </a:xfrm>
          <a:prstGeom prst="rect">
            <a:avLst/>
          </a:prstGeom>
          <a:noFill/>
          <a:effectLst>
            <a:outerShdw blurRad="101600" dist="63500" dir="2700000">
              <a:srgbClr val="000000">
                <a:alpha val="43000"/>
              </a:srgbClr>
            </a:outerShdw>
          </a:effectLst>
        </p:spPr>
        <p:txBody>
          <a:bodyPr wrap="square" rtlCol="0">
            <a:spAutoFit/>
          </a:bodyPr>
          <a:lstStyle/>
          <a:p>
            <a:r>
              <a:rPr lang="en-US" sz="9600" kern="1200" dirty="0" smtClean="0">
                <a:solidFill>
                  <a:srgbClr val="FFFFFF"/>
                </a:solidFill>
                <a:latin typeface="Arial Black"/>
                <a:cs typeface="Arial Black"/>
              </a:rPr>
              <a:t>benefits</a:t>
            </a:r>
          </a:p>
        </p:txBody>
      </p:sp>
      <p:sp>
        <p:nvSpPr>
          <p:cNvPr id="14" name="TextBox 13"/>
          <p:cNvSpPr txBox="1"/>
          <p:nvPr/>
        </p:nvSpPr>
        <p:spPr>
          <a:xfrm>
            <a:off x="1828800" y="259140"/>
            <a:ext cx="3352800" cy="646331"/>
          </a:xfrm>
          <a:prstGeom prst="rect">
            <a:avLst/>
          </a:prstGeom>
          <a:noFill/>
        </p:spPr>
        <p:txBody>
          <a:bodyPr wrap="square" rtlCol="0">
            <a:spAutoFit/>
          </a:bodyPr>
          <a:lstStyle/>
          <a:p>
            <a:r>
              <a:rPr lang="en-US" sz="3600" dirty="0" smtClean="0">
                <a:solidFill>
                  <a:srgbClr val="FFFFFF"/>
                </a:solidFill>
                <a:latin typeface="Arial"/>
                <a:cs typeface="Arial"/>
              </a:rPr>
              <a:t>extra</a:t>
            </a:r>
            <a:endParaRPr lang="en-US" sz="3600" kern="1200" dirty="0">
              <a:solidFill>
                <a:srgbClr val="FFFFFF"/>
              </a:solidFill>
              <a:latin typeface="Arial"/>
              <a:cs typeface="Arial"/>
            </a:endParaRPr>
          </a:p>
        </p:txBody>
      </p:sp>
      <p:sp>
        <p:nvSpPr>
          <p:cNvPr id="10" name="TextBox 9"/>
          <p:cNvSpPr txBox="1"/>
          <p:nvPr/>
        </p:nvSpPr>
        <p:spPr>
          <a:xfrm>
            <a:off x="170127" y="5791200"/>
            <a:ext cx="8915400" cy="400095"/>
          </a:xfrm>
          <a:prstGeom prst="rect">
            <a:avLst/>
          </a:prstGeom>
          <a:noFill/>
        </p:spPr>
        <p:txBody>
          <a:bodyPr wrap="square" lIns="91427" tIns="45713" rIns="91427" bIns="45713" rtlCol="0">
            <a:spAutoFit/>
          </a:bodyPr>
          <a:lstStyle/>
          <a:p>
            <a:pPr>
              <a:lnSpc>
                <a:spcPts val="1200"/>
              </a:lnSpc>
            </a:pPr>
            <a:r>
              <a:rPr lang="en-US" sz="1200" i="1" dirty="0">
                <a:solidFill>
                  <a:schemeClr val="bg1"/>
                </a:solidFill>
                <a:latin typeface="Arial "/>
                <a:cs typeface="Arial Narrow"/>
              </a:rPr>
              <a:t>Employer contributions are subject to plan eligibility and vesting requirements.  Descriptions of plan features and benefits are subject to the plan document, which will govern in the event of any inconsistencies.</a:t>
            </a:r>
          </a:p>
        </p:txBody>
      </p:sp>
    </p:spTree>
    <p:extLst>
      <p:ext uri="{BB962C8B-B14F-4D97-AF65-F5344CB8AC3E}">
        <p14:creationId xmlns:p14="http://schemas.microsoft.com/office/powerpoint/2010/main" val="798687100"/>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87" y="3118"/>
            <a:ext cx="9144000" cy="622401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893756" y="559807"/>
            <a:ext cx="5430844" cy="1569660"/>
          </a:xfrm>
          <a:prstGeom prst="rect">
            <a:avLst/>
          </a:prstGeom>
          <a:noFill/>
          <a:effectLst>
            <a:outerShdw blurRad="101600" dist="63500" dir="2700000">
              <a:srgbClr val="000000">
                <a:alpha val="43000"/>
              </a:srgbClr>
            </a:outerShdw>
          </a:effectLst>
        </p:spPr>
        <p:txBody>
          <a:bodyPr wrap="square" rtlCol="0">
            <a:spAutoFit/>
          </a:bodyPr>
          <a:lstStyle/>
          <a:p>
            <a:r>
              <a:rPr lang="en-US" sz="9600" kern="1200" dirty="0" smtClean="0">
                <a:solidFill>
                  <a:schemeClr val="tx2"/>
                </a:solidFill>
                <a:latin typeface="Arial Black"/>
                <a:cs typeface="Arial Black"/>
              </a:rPr>
              <a:t>goals</a:t>
            </a:r>
          </a:p>
        </p:txBody>
      </p:sp>
      <p:sp>
        <p:nvSpPr>
          <p:cNvPr id="14" name="TextBox 13"/>
          <p:cNvSpPr txBox="1"/>
          <p:nvPr/>
        </p:nvSpPr>
        <p:spPr>
          <a:xfrm>
            <a:off x="1219200" y="483607"/>
            <a:ext cx="2286000" cy="646331"/>
          </a:xfrm>
          <a:prstGeom prst="rect">
            <a:avLst/>
          </a:prstGeom>
          <a:noFill/>
        </p:spPr>
        <p:txBody>
          <a:bodyPr wrap="square" rtlCol="0">
            <a:spAutoFit/>
          </a:bodyPr>
          <a:lstStyle/>
          <a:p>
            <a:r>
              <a:rPr lang="en-US" sz="3600" dirty="0" smtClean="0">
                <a:solidFill>
                  <a:schemeClr val="tx2"/>
                </a:solidFill>
                <a:latin typeface="Arial"/>
                <a:cs typeface="Arial"/>
              </a:rPr>
              <a:t>today’s</a:t>
            </a:r>
            <a:endParaRPr lang="en-US" sz="3600" kern="1200" dirty="0">
              <a:solidFill>
                <a:schemeClr val="tx2"/>
              </a:solidFill>
              <a:latin typeface="Arial"/>
              <a:cs typeface="Arial"/>
            </a:endParaRPr>
          </a:p>
        </p:txBody>
      </p:sp>
      <p:sp>
        <p:nvSpPr>
          <p:cNvPr id="13" name="Rectangle 12"/>
          <p:cNvSpPr/>
          <p:nvPr/>
        </p:nvSpPr>
        <p:spPr>
          <a:xfrm>
            <a:off x="5486400" y="4982374"/>
            <a:ext cx="3733800" cy="360603"/>
          </a:xfrm>
          <a:prstGeom prst="rect">
            <a:avLst/>
          </a:prstGeom>
          <a:solidFill>
            <a:srgbClr val="6794CA"/>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p:cNvSpPr/>
          <p:nvPr/>
        </p:nvSpPr>
        <p:spPr>
          <a:xfrm>
            <a:off x="5486400" y="4428577"/>
            <a:ext cx="3733800" cy="360603"/>
          </a:xfrm>
          <a:prstGeom prst="rect">
            <a:avLst/>
          </a:prstGeom>
          <a:solidFill>
            <a:srgbClr val="6794CA"/>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p:cNvSpPr/>
          <p:nvPr/>
        </p:nvSpPr>
        <p:spPr>
          <a:xfrm>
            <a:off x="5486400" y="3895177"/>
            <a:ext cx="3733800" cy="360603"/>
          </a:xfrm>
          <a:prstGeom prst="rect">
            <a:avLst/>
          </a:prstGeom>
          <a:solidFill>
            <a:srgbClr val="6794CA"/>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Rectangle 19"/>
          <p:cNvSpPr/>
          <p:nvPr/>
        </p:nvSpPr>
        <p:spPr>
          <a:xfrm>
            <a:off x="5486400" y="3285577"/>
            <a:ext cx="3733800" cy="360603"/>
          </a:xfrm>
          <a:prstGeom prst="rect">
            <a:avLst/>
          </a:prstGeom>
          <a:solidFill>
            <a:srgbClr val="6794CA"/>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Content Placeholder 3"/>
          <p:cNvSpPr txBox="1">
            <a:spLocks/>
          </p:cNvSpPr>
          <p:nvPr/>
        </p:nvSpPr>
        <p:spPr>
          <a:xfrm>
            <a:off x="5562600" y="3161752"/>
            <a:ext cx="3886200" cy="2696123"/>
          </a:xfrm>
          <a:prstGeom prst="rect">
            <a:avLst/>
          </a:prstGeom>
          <a:noFill/>
        </p:spPr>
        <p:txBody>
          <a:bodyPr wrap="square" rtlCol="0">
            <a:spAutoFit/>
          </a:bodyPr>
          <a:lstStyle>
            <a:lvl1pPr marL="0" indent="0" algn="l" defTabSz="457200" rtl="0" eaLnBrk="1" latinLnBrk="0" hangingPunct="1">
              <a:spcBef>
                <a:spcPct val="20000"/>
              </a:spcBef>
              <a:buFont typeface="Arial"/>
              <a:buNone/>
              <a:defRPr sz="3200" kern="1200" baseline="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spcBef>
                <a:spcPts val="600"/>
              </a:spcBef>
              <a:spcAft>
                <a:spcPts val="600"/>
              </a:spcAft>
              <a:buSzPct val="125000"/>
            </a:pPr>
            <a:r>
              <a:rPr lang="en-US" sz="2000" dirty="0" smtClean="0">
                <a:solidFill>
                  <a:srgbClr val="FFFFFF"/>
                </a:solidFill>
                <a:latin typeface="Arial"/>
                <a:cs typeface="Arial"/>
              </a:rPr>
              <a:t>Welcome to Transamerica</a:t>
            </a:r>
          </a:p>
          <a:p>
            <a:pPr>
              <a:lnSpc>
                <a:spcPct val="150000"/>
              </a:lnSpc>
              <a:spcBef>
                <a:spcPts val="600"/>
              </a:spcBef>
              <a:spcAft>
                <a:spcPts val="600"/>
              </a:spcAft>
              <a:buSzPct val="125000"/>
            </a:pPr>
            <a:r>
              <a:rPr lang="en-US" sz="2000" dirty="0" smtClean="0">
                <a:solidFill>
                  <a:srgbClr val="FFFFFF"/>
                </a:solidFill>
                <a:latin typeface="Arial"/>
                <a:cs typeface="Arial"/>
              </a:rPr>
              <a:t>Your retirement savings</a:t>
            </a:r>
          </a:p>
          <a:p>
            <a:pPr>
              <a:lnSpc>
                <a:spcPct val="150000"/>
              </a:lnSpc>
              <a:spcBef>
                <a:spcPts val="0"/>
              </a:spcBef>
              <a:buSzPct val="125000"/>
            </a:pPr>
            <a:r>
              <a:rPr lang="en-US" sz="2000" dirty="0" smtClean="0">
                <a:solidFill>
                  <a:srgbClr val="FFFFFF"/>
                </a:solidFill>
                <a:latin typeface="Arial"/>
                <a:cs typeface="Arial"/>
              </a:rPr>
              <a:t>Tools and resources</a:t>
            </a:r>
          </a:p>
          <a:p>
            <a:pPr>
              <a:lnSpc>
                <a:spcPct val="150000"/>
              </a:lnSpc>
              <a:spcBef>
                <a:spcPts val="600"/>
              </a:spcBef>
              <a:spcAft>
                <a:spcPts val="1200"/>
              </a:spcAft>
              <a:buSzPct val="125000"/>
            </a:pPr>
            <a:r>
              <a:rPr lang="en-US" sz="2000" dirty="0" smtClean="0">
                <a:solidFill>
                  <a:srgbClr val="FFFFFF"/>
                </a:solidFill>
                <a:latin typeface="Arial"/>
                <a:cs typeface="Arial"/>
              </a:rPr>
              <a:t>Next steps</a:t>
            </a:r>
          </a:p>
          <a:p>
            <a:endParaRPr lang="en-US" sz="1600" b="1" i="1" dirty="0">
              <a:solidFill>
                <a:srgbClr val="FFFFFF"/>
              </a:solidFill>
              <a:latin typeface="Arial"/>
              <a:cs typeface="Arial"/>
            </a:endParaRPr>
          </a:p>
        </p:txBody>
      </p:sp>
    </p:spTree>
    <p:extLst>
      <p:ext uri="{BB962C8B-B14F-4D97-AF65-F5344CB8AC3E}">
        <p14:creationId xmlns:p14="http://schemas.microsoft.com/office/powerpoint/2010/main" val="13381455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fade">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fade">
                                      <p:cBhvr>
                                        <p:cTn id="17" dur="500"/>
                                        <p:tgtEl>
                                          <p:spTgt spid="2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xEl>
                                              <p:pRg st="3" end="3"/>
                                            </p:txEl>
                                          </p:spTgt>
                                        </p:tgtEl>
                                        <p:attrNameLst>
                                          <p:attrName>style.visibility</p:attrName>
                                        </p:attrNameLst>
                                      </p:cBhvr>
                                      <p:to>
                                        <p:strVal val="visible"/>
                                      </p:to>
                                    </p:set>
                                    <p:animEffect transition="in" filter="fade">
                                      <p:cBhvr>
                                        <p:cTn id="22" dur="50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Box 34"/>
          <p:cNvSpPr txBox="1"/>
          <p:nvPr/>
        </p:nvSpPr>
        <p:spPr>
          <a:xfrm>
            <a:off x="685800" y="112931"/>
            <a:ext cx="8534400" cy="1569660"/>
          </a:xfrm>
          <a:prstGeom prst="rect">
            <a:avLst/>
          </a:prstGeom>
          <a:noFill/>
          <a:effectLst>
            <a:outerShdw blurRad="101600" dist="63500" dir="2700000">
              <a:srgbClr val="000000">
                <a:alpha val="43000"/>
              </a:srgbClr>
            </a:outerShdw>
          </a:effectLst>
        </p:spPr>
        <p:txBody>
          <a:bodyPr wrap="square" rtlCol="0">
            <a:spAutoFit/>
          </a:bodyPr>
          <a:lstStyle/>
          <a:p>
            <a:r>
              <a:rPr lang="en-US" sz="9600" dirty="0" smtClean="0">
                <a:solidFill>
                  <a:srgbClr val="FFFFFF"/>
                </a:solidFill>
                <a:latin typeface="Arial Black"/>
                <a:cs typeface="Arial Black"/>
              </a:rPr>
              <a:t>advantages</a:t>
            </a:r>
          </a:p>
        </p:txBody>
      </p:sp>
      <p:pic>
        <p:nvPicPr>
          <p:cNvPr id="20" name="Picture 2" descr="C:\Users\jason\Desktop\iPadpng.png"/>
          <p:cNvPicPr>
            <a:picLocks noChangeAspect="1" noChangeArrowheads="1"/>
          </p:cNvPicPr>
          <p:nvPr/>
        </p:nvPicPr>
        <p:blipFill>
          <a:blip r:embed="rId3">
            <a:extLst>
              <a:ext uri="{28A0092B-C50C-407E-A947-70E740481C1C}">
                <a14:useLocalDpi xmlns:a14="http://schemas.microsoft.com/office/drawing/2010/main" val="0"/>
              </a:ext>
            </a:extLst>
          </a:blip>
          <a:srcRect l="-111" t="-127"/>
          <a:stretch>
            <a:fillRect/>
          </a:stretch>
        </p:blipFill>
        <p:spPr bwMode="auto">
          <a:xfrm rot="5400000">
            <a:off x="5483225" y="2951692"/>
            <a:ext cx="3509962" cy="3049588"/>
          </a:xfrm>
          <a:prstGeom prst="rect">
            <a:avLst/>
          </a:prstGeom>
          <a:noFill/>
          <a:ln w="9525">
            <a:noFill/>
            <a:miter lim="800000"/>
            <a:headEnd/>
            <a:tailEnd/>
          </a:ln>
          <a:effectLst>
            <a:outerShdw blurRad="127000" dist="76200" dir="14400000">
              <a:srgbClr val="000000">
                <a:alpha val="43000"/>
              </a:srgbClr>
            </a:outerShdw>
          </a:effectLst>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13438" y="2948517"/>
            <a:ext cx="2506663" cy="3282950"/>
          </a:xfrm>
          <a:prstGeom prst="rect">
            <a:avLst/>
          </a:prstGeom>
          <a:noFill/>
          <a:ln w="9525">
            <a:noFill/>
            <a:miter lim="800000"/>
            <a:headEnd/>
            <a:tailEnd/>
          </a:ln>
        </p:spPr>
      </p:pic>
      <p:sp>
        <p:nvSpPr>
          <p:cNvPr id="8" name="TextBox 7"/>
          <p:cNvSpPr txBox="1">
            <a:spLocks noChangeArrowheads="1"/>
          </p:cNvSpPr>
          <p:nvPr/>
        </p:nvSpPr>
        <p:spPr bwMode="auto">
          <a:xfrm>
            <a:off x="773113" y="3562305"/>
            <a:ext cx="4027487" cy="400095"/>
          </a:xfrm>
          <a:prstGeom prst="rect">
            <a:avLst/>
          </a:prstGeom>
          <a:noFill/>
          <a:ln w="9525">
            <a:noFill/>
            <a:miter lim="800000"/>
            <a:headEnd/>
            <a:tailEnd/>
          </a:ln>
        </p:spPr>
        <p:txBody>
          <a:bodyPr wrap="square" lIns="91427" tIns="45713" rIns="91427" bIns="45713">
            <a:prstTxWarp prst="textNoShape">
              <a:avLst/>
            </a:prstTxWarp>
            <a:spAutoFit/>
          </a:bodyPr>
          <a:lstStyle/>
          <a:p>
            <a:pPr>
              <a:spcAft>
                <a:spcPts val="600"/>
              </a:spcAft>
            </a:pPr>
            <a:r>
              <a:rPr lang="en-US" sz="2000" dirty="0">
                <a:solidFill>
                  <a:srgbClr val="FFFFFF"/>
                </a:solidFill>
                <a:latin typeface="Arial" panose="020B0604020202020204" pitchFamily="34" charset="0"/>
                <a:cs typeface="Arial" panose="020B0604020202020204" pitchFamily="34" charset="0"/>
              </a:rPr>
              <a:t>Annual income</a:t>
            </a:r>
          </a:p>
        </p:txBody>
      </p:sp>
      <p:sp>
        <p:nvSpPr>
          <p:cNvPr id="11" name="TextBox 10"/>
          <p:cNvSpPr txBox="1">
            <a:spLocks noChangeArrowheads="1"/>
          </p:cNvSpPr>
          <p:nvPr/>
        </p:nvSpPr>
        <p:spPr bwMode="auto">
          <a:xfrm>
            <a:off x="533400" y="4019505"/>
            <a:ext cx="5263096" cy="400095"/>
          </a:xfrm>
          <a:prstGeom prst="rect">
            <a:avLst/>
          </a:prstGeom>
          <a:noFill/>
          <a:ln w="9525">
            <a:noFill/>
            <a:miter lim="800000"/>
            <a:headEnd/>
            <a:tailEnd/>
          </a:ln>
        </p:spPr>
        <p:txBody>
          <a:bodyPr wrap="square" lIns="91427" tIns="45713" rIns="91427" bIns="45713">
            <a:prstTxWarp prst="textNoShape">
              <a:avLst/>
            </a:prstTxWarp>
            <a:spAutoFit/>
          </a:bodyPr>
          <a:lstStyle/>
          <a:p>
            <a:pPr>
              <a:spcAft>
                <a:spcPts val="600"/>
              </a:spcAft>
            </a:pPr>
            <a:r>
              <a:rPr lang="en-US" sz="2000" dirty="0" smtClean="0">
                <a:solidFill>
                  <a:srgbClr val="FFFFFF"/>
                </a:solidFill>
                <a:latin typeface="Arial" panose="020B0604020202020204" pitchFamily="34" charset="0"/>
                <a:cs typeface="Arial" panose="020B0604020202020204" pitchFamily="34" charset="0"/>
              </a:rPr>
              <a:t>– </a:t>
            </a:r>
            <a:r>
              <a:rPr lang="en-US" sz="2000" dirty="0">
                <a:solidFill>
                  <a:srgbClr val="FFFFFF"/>
                </a:solidFill>
                <a:latin typeface="Arial" panose="020B0604020202020204" pitchFamily="34" charset="0"/>
                <a:cs typeface="Arial" panose="020B0604020202020204" pitchFamily="34" charset="0"/>
              </a:rPr>
              <a:t>Retirement plan savings</a:t>
            </a:r>
          </a:p>
        </p:txBody>
      </p:sp>
      <p:sp>
        <p:nvSpPr>
          <p:cNvPr id="12" name="TextBox 11"/>
          <p:cNvSpPr txBox="1">
            <a:spLocks noChangeArrowheads="1"/>
          </p:cNvSpPr>
          <p:nvPr/>
        </p:nvSpPr>
        <p:spPr bwMode="auto">
          <a:xfrm>
            <a:off x="533400" y="4705305"/>
            <a:ext cx="5904487" cy="400095"/>
          </a:xfrm>
          <a:prstGeom prst="rect">
            <a:avLst/>
          </a:prstGeom>
          <a:noFill/>
          <a:ln w="9525">
            <a:noFill/>
            <a:miter lim="800000"/>
            <a:headEnd/>
            <a:tailEnd/>
          </a:ln>
        </p:spPr>
        <p:txBody>
          <a:bodyPr wrap="square" lIns="91427" tIns="45713" rIns="91427" bIns="45713">
            <a:prstTxWarp prst="textNoShape">
              <a:avLst/>
            </a:prstTxWarp>
            <a:spAutoFit/>
          </a:bodyPr>
          <a:lstStyle/>
          <a:p>
            <a:pPr>
              <a:spcAft>
                <a:spcPts val="600"/>
              </a:spcAft>
            </a:pPr>
            <a:r>
              <a:rPr lang="en-US" sz="2000" dirty="0">
                <a:solidFill>
                  <a:srgbClr val="FFFFFF"/>
                </a:solidFill>
                <a:latin typeface="Arial" panose="020B0604020202020204" pitchFamily="34" charset="0"/>
                <a:cs typeface="Arial" panose="020B0604020202020204" pitchFamily="34" charset="0"/>
              </a:rPr>
              <a:t>= </a:t>
            </a:r>
            <a:r>
              <a:rPr lang="en-US" sz="2000" b="1" dirty="0">
                <a:solidFill>
                  <a:srgbClr val="FFFFFF"/>
                </a:solidFill>
                <a:latin typeface="Arial" panose="020B0604020202020204" pitchFamily="34" charset="0"/>
                <a:cs typeface="Arial" panose="020B0604020202020204" pitchFamily="34" charset="0"/>
              </a:rPr>
              <a:t>Lower</a:t>
            </a:r>
            <a:r>
              <a:rPr lang="en-US" sz="2000" dirty="0">
                <a:solidFill>
                  <a:srgbClr val="FFFFFF"/>
                </a:solidFill>
                <a:latin typeface="Arial" panose="020B0604020202020204" pitchFamily="34" charset="0"/>
                <a:cs typeface="Arial" panose="020B0604020202020204" pitchFamily="34" charset="0"/>
              </a:rPr>
              <a:t> </a:t>
            </a:r>
            <a:r>
              <a:rPr lang="en-US" sz="2000" dirty="0" smtClean="0">
                <a:solidFill>
                  <a:srgbClr val="FFFFFF"/>
                </a:solidFill>
                <a:latin typeface="Arial" panose="020B0604020202020204" pitchFamily="34" charset="0"/>
                <a:cs typeface="Arial" panose="020B0604020202020204" pitchFamily="34" charset="0"/>
              </a:rPr>
              <a:t>current taxable </a:t>
            </a:r>
            <a:r>
              <a:rPr lang="en-US" sz="2000" dirty="0">
                <a:solidFill>
                  <a:srgbClr val="FFFFFF"/>
                </a:solidFill>
                <a:latin typeface="Arial" panose="020B0604020202020204" pitchFamily="34" charset="0"/>
                <a:cs typeface="Arial" panose="020B0604020202020204" pitchFamily="34" charset="0"/>
              </a:rPr>
              <a:t>income</a:t>
            </a:r>
          </a:p>
        </p:txBody>
      </p:sp>
      <p:cxnSp>
        <p:nvCxnSpPr>
          <p:cNvPr id="13" name="Straight Connector 12"/>
          <p:cNvCxnSpPr>
            <a:cxnSpLocks noChangeShapeType="1"/>
          </p:cNvCxnSpPr>
          <p:nvPr/>
        </p:nvCxnSpPr>
        <p:spPr bwMode="auto">
          <a:xfrm>
            <a:off x="609600" y="4552905"/>
            <a:ext cx="3657600" cy="0"/>
          </a:xfrm>
          <a:prstGeom prst="line">
            <a:avLst/>
          </a:prstGeom>
          <a:noFill/>
          <a:ln w="19050">
            <a:solidFill>
              <a:srgbClr val="FF0000"/>
            </a:solidFill>
            <a:round/>
            <a:headEnd/>
            <a:tailEnd/>
          </a:ln>
        </p:spPr>
      </p:cxnSp>
      <p:pic>
        <p:nvPicPr>
          <p:cNvPr id="19"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878763" y="5472643"/>
            <a:ext cx="415925" cy="417513"/>
          </a:xfrm>
          <a:prstGeom prst="rect">
            <a:avLst/>
          </a:prstGeom>
          <a:noFill/>
          <a:ln w="9525">
            <a:noFill/>
            <a:miter lim="800000"/>
            <a:headEnd/>
            <a:tailEnd/>
          </a:ln>
        </p:spPr>
      </p:pic>
      <p:sp>
        <p:nvSpPr>
          <p:cNvPr id="23" name="TextBox 22"/>
          <p:cNvSpPr txBox="1"/>
          <p:nvPr/>
        </p:nvSpPr>
        <p:spPr>
          <a:xfrm>
            <a:off x="6483351" y="2899305"/>
            <a:ext cx="1881187" cy="646317"/>
          </a:xfrm>
          <a:prstGeom prst="rect">
            <a:avLst/>
          </a:prstGeom>
          <a:noFill/>
        </p:spPr>
        <p:txBody>
          <a:bodyPr lIns="91427" tIns="45713" rIns="91427" bIns="45713">
            <a:spAutoFit/>
          </a:bodyPr>
          <a:lstStyle/>
          <a:p>
            <a:pPr algn="r">
              <a:defRPr/>
            </a:pPr>
            <a:r>
              <a:rPr lang="en-US" sz="3600" dirty="0">
                <a:solidFill>
                  <a:srgbClr val="414141"/>
                </a:solidFill>
                <a:latin typeface="Arial" panose="020B0604020202020204" pitchFamily="34" charset="0"/>
                <a:ea typeface="ＭＳ Ｐゴシック" charset="-128"/>
                <a:cs typeface="Arial" panose="020B0604020202020204" pitchFamily="34" charset="0"/>
              </a:rPr>
              <a:t>35,000</a:t>
            </a:r>
          </a:p>
        </p:txBody>
      </p:sp>
      <p:grpSp>
        <p:nvGrpSpPr>
          <p:cNvPr id="4" name="Group 23"/>
          <p:cNvGrpSpPr>
            <a:grpSpLocks/>
          </p:cNvGrpSpPr>
          <p:nvPr/>
        </p:nvGrpSpPr>
        <p:grpSpPr bwMode="auto">
          <a:xfrm>
            <a:off x="5908675" y="2900893"/>
            <a:ext cx="2508250" cy="784225"/>
            <a:chOff x="-2697871" y="3085311"/>
            <a:chExt cx="2508150" cy="784830"/>
          </a:xfrm>
        </p:grpSpPr>
        <p:pic>
          <p:nvPicPr>
            <p:cNvPr id="16403" name="Picture 2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97871" y="3135635"/>
              <a:ext cx="2508150" cy="734506"/>
            </a:xfrm>
            <a:prstGeom prst="rect">
              <a:avLst/>
            </a:prstGeom>
            <a:noFill/>
            <a:ln w="9525">
              <a:noFill/>
              <a:miter lim="800000"/>
              <a:headEnd/>
              <a:tailEnd/>
            </a:ln>
          </p:spPr>
        </p:pic>
        <p:sp>
          <p:nvSpPr>
            <p:cNvPr id="28" name="TextBox 27"/>
            <p:cNvSpPr txBox="1"/>
            <p:nvPr/>
          </p:nvSpPr>
          <p:spPr>
            <a:xfrm>
              <a:off x="-2127982" y="3085311"/>
              <a:ext cx="1881113" cy="646830"/>
            </a:xfrm>
            <a:prstGeom prst="rect">
              <a:avLst/>
            </a:prstGeom>
            <a:noFill/>
          </p:spPr>
          <p:txBody>
            <a:bodyPr>
              <a:spAutoFit/>
            </a:bodyPr>
            <a:lstStyle/>
            <a:p>
              <a:pPr algn="r">
                <a:defRPr/>
              </a:pPr>
              <a:r>
                <a:rPr lang="en-US" sz="3600" dirty="0">
                  <a:solidFill>
                    <a:srgbClr val="414141"/>
                  </a:solidFill>
                  <a:latin typeface="Arial" panose="020B0604020202020204" pitchFamily="34" charset="0"/>
                  <a:ea typeface="ＭＳ Ｐゴシック" charset="-128"/>
                  <a:cs typeface="Arial" panose="020B0604020202020204" pitchFamily="34" charset="0"/>
                </a:rPr>
                <a:t>- 1,750</a:t>
              </a:r>
            </a:p>
          </p:txBody>
        </p:sp>
      </p:grpSp>
      <p:grpSp>
        <p:nvGrpSpPr>
          <p:cNvPr id="5" name="Group 29"/>
          <p:cNvGrpSpPr>
            <a:grpSpLocks/>
          </p:cNvGrpSpPr>
          <p:nvPr/>
        </p:nvGrpSpPr>
        <p:grpSpPr bwMode="auto">
          <a:xfrm>
            <a:off x="5908675" y="2900893"/>
            <a:ext cx="2508250" cy="784225"/>
            <a:chOff x="-2697871" y="3085311"/>
            <a:chExt cx="2508150" cy="784830"/>
          </a:xfrm>
        </p:grpSpPr>
        <p:pic>
          <p:nvPicPr>
            <p:cNvPr id="16401" name="Picture 3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697871" y="3135635"/>
              <a:ext cx="2508150" cy="734506"/>
            </a:xfrm>
            <a:prstGeom prst="rect">
              <a:avLst/>
            </a:prstGeom>
            <a:noFill/>
            <a:ln w="9525">
              <a:noFill/>
              <a:miter lim="800000"/>
              <a:headEnd/>
              <a:tailEnd/>
            </a:ln>
          </p:spPr>
        </p:pic>
        <p:sp>
          <p:nvSpPr>
            <p:cNvPr id="32" name="TextBox 31"/>
            <p:cNvSpPr txBox="1"/>
            <p:nvPr/>
          </p:nvSpPr>
          <p:spPr>
            <a:xfrm>
              <a:off x="-2127982" y="3085311"/>
              <a:ext cx="1881113" cy="646830"/>
            </a:xfrm>
            <a:prstGeom prst="rect">
              <a:avLst/>
            </a:prstGeom>
            <a:noFill/>
          </p:spPr>
          <p:txBody>
            <a:bodyPr>
              <a:spAutoFit/>
            </a:bodyPr>
            <a:lstStyle/>
            <a:p>
              <a:pPr algn="r">
                <a:defRPr/>
              </a:pPr>
              <a:r>
                <a:rPr lang="en-US" sz="3600" dirty="0">
                  <a:solidFill>
                    <a:srgbClr val="414141"/>
                  </a:solidFill>
                  <a:latin typeface="Arial" panose="020B0604020202020204" pitchFamily="34" charset="0"/>
                  <a:ea typeface="ＭＳ Ｐゴシック" charset="-128"/>
                  <a:cs typeface="Arial" panose="020B0604020202020204" pitchFamily="34" charset="0"/>
                </a:rPr>
                <a:t>33,250</a:t>
              </a:r>
            </a:p>
          </p:txBody>
        </p:sp>
      </p:grpSp>
      <p:sp>
        <p:nvSpPr>
          <p:cNvPr id="29" name="Rectangle 28"/>
          <p:cNvSpPr/>
          <p:nvPr/>
        </p:nvSpPr>
        <p:spPr>
          <a:xfrm>
            <a:off x="-19384" y="2391064"/>
            <a:ext cx="5852160" cy="360603"/>
          </a:xfrm>
          <a:prstGeom prst="rect">
            <a:avLst/>
          </a:prstGeom>
          <a:solidFill>
            <a:srgbClr val="FF0000"/>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0" name="Rectangle 29"/>
          <p:cNvSpPr/>
          <p:nvPr/>
        </p:nvSpPr>
        <p:spPr>
          <a:xfrm>
            <a:off x="-19384" y="1828800"/>
            <a:ext cx="5852160" cy="360603"/>
          </a:xfrm>
          <a:prstGeom prst="rect">
            <a:avLst/>
          </a:prstGeom>
          <a:solidFill>
            <a:srgbClr val="FF0000"/>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31" name="Content Placeholder 3"/>
          <p:cNvSpPr txBox="1">
            <a:spLocks noGrp="1"/>
          </p:cNvSpPr>
          <p:nvPr>
            <p:ph sz="half" idx="4294967295"/>
          </p:nvPr>
        </p:nvSpPr>
        <p:spPr>
          <a:xfrm>
            <a:off x="-1" y="1835680"/>
            <a:ext cx="6172201" cy="348813"/>
          </a:xfrm>
          <a:prstGeom prst="rect">
            <a:avLst/>
          </a:prstGeom>
          <a:noFill/>
        </p:spPr>
        <p:txBody>
          <a:bodyPr wrap="square" rtlCol="0">
            <a:spAutoFit/>
          </a:bodyPr>
          <a:lstStyle/>
          <a:p>
            <a:pPr lvl="0">
              <a:lnSpc>
                <a:spcPts val="2000"/>
              </a:lnSpc>
              <a:spcBef>
                <a:spcPts val="600"/>
              </a:spcBef>
              <a:spcAft>
                <a:spcPts val="600"/>
              </a:spcAft>
              <a:buSzPct val="125000"/>
            </a:pPr>
            <a:r>
              <a:rPr lang="en-US" sz="2000" dirty="0" smtClean="0">
                <a:solidFill>
                  <a:srgbClr val="FFFFFF"/>
                </a:solidFill>
                <a:latin typeface="Arial" panose="020B0604020202020204" pitchFamily="34" charset="0"/>
                <a:cs typeface="Arial" panose="020B0604020202020204" pitchFamily="34" charset="0"/>
              </a:rPr>
              <a:t> Pretax </a:t>
            </a:r>
            <a:r>
              <a:rPr lang="en-US" sz="2000" dirty="0">
                <a:solidFill>
                  <a:srgbClr val="FFFFFF"/>
                </a:solidFill>
                <a:latin typeface="Arial" panose="020B0604020202020204" pitchFamily="34" charset="0"/>
                <a:cs typeface="Arial" panose="020B0604020202020204" pitchFamily="34" charset="0"/>
              </a:rPr>
              <a:t>contributions </a:t>
            </a:r>
            <a:r>
              <a:rPr lang="en-US" sz="2000" dirty="0" smtClean="0">
                <a:solidFill>
                  <a:srgbClr val="FFFFFF"/>
                </a:solidFill>
                <a:latin typeface="Arial" panose="020B0604020202020204" pitchFamily="34" charset="0"/>
                <a:cs typeface="Arial" panose="020B0604020202020204" pitchFamily="34" charset="0"/>
              </a:rPr>
              <a:t>may cut </a:t>
            </a:r>
            <a:r>
              <a:rPr lang="en-US" sz="2000" dirty="0">
                <a:solidFill>
                  <a:srgbClr val="FFFFFF"/>
                </a:solidFill>
                <a:latin typeface="Arial" panose="020B0604020202020204" pitchFamily="34" charset="0"/>
                <a:cs typeface="Arial" panose="020B0604020202020204" pitchFamily="34" charset="0"/>
              </a:rPr>
              <a:t>current federal taxes</a:t>
            </a:r>
          </a:p>
        </p:txBody>
      </p:sp>
      <p:sp>
        <p:nvSpPr>
          <p:cNvPr id="37" name="Content Placeholder 3"/>
          <p:cNvSpPr txBox="1">
            <a:spLocks noGrp="1"/>
          </p:cNvSpPr>
          <p:nvPr>
            <p:ph sz="half" idx="4294967295"/>
          </p:nvPr>
        </p:nvSpPr>
        <p:spPr>
          <a:xfrm>
            <a:off x="0" y="2404005"/>
            <a:ext cx="6096000" cy="349250"/>
          </a:xfrm>
          <a:prstGeom prst="rect">
            <a:avLst/>
          </a:prstGeom>
          <a:noFill/>
        </p:spPr>
        <p:txBody>
          <a:bodyPr wrap="square" rtlCol="0">
            <a:spAutoFit/>
          </a:bodyPr>
          <a:lstStyle/>
          <a:p>
            <a:pPr>
              <a:lnSpc>
                <a:spcPts val="2000"/>
              </a:lnSpc>
              <a:spcBef>
                <a:spcPts val="600"/>
              </a:spcBef>
              <a:spcAft>
                <a:spcPts val="600"/>
              </a:spcAft>
              <a:buSzPct val="125000"/>
            </a:pPr>
            <a:r>
              <a:rPr lang="en-US" sz="2000" dirty="0" smtClean="0">
                <a:solidFill>
                  <a:srgbClr val="FFFFFF"/>
                </a:solidFill>
                <a:latin typeface="Arial" panose="020B0604020202020204" pitchFamily="34" charset="0"/>
                <a:cs typeface="Arial" panose="020B0604020202020204" pitchFamily="34" charset="0"/>
              </a:rPr>
              <a:t> Earnings </a:t>
            </a:r>
            <a:r>
              <a:rPr lang="en-US" sz="2000" dirty="0">
                <a:solidFill>
                  <a:srgbClr val="FFFFFF"/>
                </a:solidFill>
                <a:latin typeface="Arial" panose="020B0604020202020204" pitchFamily="34" charset="0"/>
                <a:cs typeface="Arial" panose="020B0604020202020204" pitchFamily="34" charset="0"/>
              </a:rPr>
              <a:t>compound tax-deferred year after year</a:t>
            </a:r>
          </a:p>
        </p:txBody>
      </p:sp>
      <p:sp>
        <p:nvSpPr>
          <p:cNvPr id="36" name="TextBox 35"/>
          <p:cNvSpPr txBox="1"/>
          <p:nvPr/>
        </p:nvSpPr>
        <p:spPr>
          <a:xfrm>
            <a:off x="762000" y="76200"/>
            <a:ext cx="2286000" cy="646331"/>
          </a:xfrm>
          <a:prstGeom prst="rect">
            <a:avLst/>
          </a:prstGeom>
          <a:noFill/>
        </p:spPr>
        <p:txBody>
          <a:bodyPr wrap="square" rtlCol="0">
            <a:spAutoFit/>
          </a:bodyPr>
          <a:lstStyle/>
          <a:p>
            <a:r>
              <a:rPr lang="en-US" sz="3600" dirty="0" smtClean="0">
                <a:solidFill>
                  <a:srgbClr val="FFFFFF"/>
                </a:solidFill>
                <a:latin typeface="Arial"/>
                <a:cs typeface="Arial"/>
              </a:rPr>
              <a:t>tax</a:t>
            </a:r>
            <a:endParaRPr lang="en-US" sz="3600" dirty="0">
              <a:solidFill>
                <a:srgbClr val="FFFFFF"/>
              </a:solidFill>
              <a:latin typeface="Arial"/>
              <a:cs typeface="Arial"/>
            </a:endParaRPr>
          </a:p>
        </p:txBody>
      </p:sp>
      <p:sp>
        <p:nvSpPr>
          <p:cNvPr id="22" name="TextBox 21"/>
          <p:cNvSpPr txBox="1"/>
          <p:nvPr/>
        </p:nvSpPr>
        <p:spPr>
          <a:xfrm>
            <a:off x="516995" y="5823858"/>
            <a:ext cx="5045605" cy="400095"/>
          </a:xfrm>
          <a:prstGeom prst="rect">
            <a:avLst/>
          </a:prstGeom>
          <a:noFill/>
        </p:spPr>
        <p:txBody>
          <a:bodyPr wrap="square" lIns="91427" tIns="45713" rIns="91427" bIns="45713" rtlCol="0">
            <a:spAutoFit/>
          </a:bodyPr>
          <a:lstStyle/>
          <a:p>
            <a:pPr>
              <a:lnSpc>
                <a:spcPts val="1200"/>
              </a:lnSpc>
            </a:pPr>
            <a:r>
              <a:rPr lang="en-US" sz="1200" i="1" dirty="0">
                <a:solidFill>
                  <a:srgbClr val="FFFFFF"/>
                </a:solidFill>
                <a:latin typeface="Arial "/>
                <a:cs typeface="Arial Narrow"/>
              </a:rPr>
              <a:t>Generally, your pre tax contributions, plus investment earnings </a:t>
            </a:r>
            <a:r>
              <a:rPr lang="en-US" sz="1200" i="1" dirty="0" smtClean="0">
                <a:solidFill>
                  <a:srgbClr val="FFFFFF"/>
                </a:solidFill>
                <a:latin typeface="Arial "/>
                <a:cs typeface="Arial Narrow"/>
              </a:rPr>
              <a:t/>
            </a:r>
            <a:br>
              <a:rPr lang="en-US" sz="1200" i="1" dirty="0" smtClean="0">
                <a:solidFill>
                  <a:srgbClr val="FFFFFF"/>
                </a:solidFill>
                <a:latin typeface="Arial "/>
                <a:cs typeface="Arial Narrow"/>
              </a:rPr>
            </a:br>
            <a:r>
              <a:rPr lang="en-US" sz="1200" i="1" dirty="0" smtClean="0">
                <a:solidFill>
                  <a:srgbClr val="FFFFFF"/>
                </a:solidFill>
                <a:latin typeface="Arial "/>
                <a:cs typeface="Arial Narrow"/>
              </a:rPr>
              <a:t>and dividends, are </a:t>
            </a:r>
            <a:r>
              <a:rPr lang="en-US" sz="1200" i="1" dirty="0">
                <a:solidFill>
                  <a:srgbClr val="FFFFFF"/>
                </a:solidFill>
                <a:latin typeface="Arial "/>
                <a:cs typeface="Arial Narrow"/>
              </a:rPr>
              <a:t>subject to income taxes upon withdrawal.</a:t>
            </a:r>
          </a:p>
        </p:txBody>
      </p:sp>
    </p:spTree>
    <p:extLst>
      <p:ext uri="{BB962C8B-B14F-4D97-AF65-F5344CB8AC3E}">
        <p14:creationId xmlns:p14="http://schemas.microsoft.com/office/powerpoint/2010/main" val="41607745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anim calcmode="lin" valueType="num">
                                      <p:cBhvr additive="base">
                                        <p:cTn id="7" dur="500" fill="hold"/>
                                        <p:tgtEl>
                                          <p:spTgt spid="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par>
                                <p:cTn id="24" presetID="10" presetClass="entr" presetSubtype="0" fill="hold" grpId="0" nodeType="withEffect">
                                  <p:stCondLst>
                                    <p:cond delay="50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50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nodeType="withEffect">
                                  <p:stCondLst>
                                    <p:cond delay="50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par>
                                <p:cTn id="35" presetID="10" presetClass="entr" presetSubtype="0" fill="hold" nodeType="withEffect">
                                  <p:stCondLst>
                                    <p:cond delay="50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25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par>
                                <p:cTn id="43" presetID="10" presetClass="entr" presetSubtype="0" fill="hold" grpId="0" nodeType="withEffect">
                                  <p:stCondLst>
                                    <p:cond delay="50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par>
                                <p:cTn id="46" presetID="10" presetClass="entr" presetSubtype="0" fill="hold" nodeType="withEffect">
                                  <p:stCondLst>
                                    <p:cond delay="50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par>
                                <p:cTn id="49" presetID="10" presetClass="exit" presetSubtype="0" fill="hold" nodeType="withEffect">
                                  <p:stCondLst>
                                    <p:cond delay="500"/>
                                  </p:stCondLst>
                                  <p:childTnLst>
                                    <p:animEffect transition="out" filter="fade">
                                      <p:cBhvr>
                                        <p:cTn id="50" dur="500"/>
                                        <p:tgtEl>
                                          <p:spTgt spid="19"/>
                                        </p:tgtEl>
                                      </p:cBhvr>
                                    </p:animEffect>
                                    <p:set>
                                      <p:cBhvr>
                                        <p:cTn id="51" dur="1" fill="hold">
                                          <p:stCondLst>
                                            <p:cond delay="499"/>
                                          </p:stCondLst>
                                        </p:cTn>
                                        <p:tgtEl>
                                          <p:spTgt spid="19"/>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 presetClass="entr" presetSubtype="8" accel="50000" decel="50000" fill="hold" grpId="0" nodeType="clickEffect">
                                  <p:stCondLst>
                                    <p:cond delay="0"/>
                                  </p:stCondLst>
                                  <p:childTnLst>
                                    <p:set>
                                      <p:cBhvr>
                                        <p:cTn id="55" dur="1" fill="hold">
                                          <p:stCondLst>
                                            <p:cond delay="0"/>
                                          </p:stCondLst>
                                        </p:cTn>
                                        <p:tgtEl>
                                          <p:spTgt spid="37">
                                            <p:txEl>
                                              <p:pRg st="0" end="0"/>
                                            </p:txEl>
                                          </p:spTgt>
                                        </p:tgtEl>
                                        <p:attrNameLst>
                                          <p:attrName>style.visibility</p:attrName>
                                        </p:attrNameLst>
                                      </p:cBhvr>
                                      <p:to>
                                        <p:strVal val="visible"/>
                                      </p:to>
                                    </p:set>
                                    <p:anim calcmode="lin" valueType="num">
                                      <p:cBhvr additive="base">
                                        <p:cTn id="56" dur="500" fill="hold"/>
                                        <p:tgtEl>
                                          <p:spTgt spid="37">
                                            <p:txEl>
                                              <p:pRg st="0" end="0"/>
                                            </p:txEl>
                                          </p:spTgt>
                                        </p:tgtEl>
                                        <p:attrNameLst>
                                          <p:attrName>ppt_x</p:attrName>
                                        </p:attrNameLst>
                                      </p:cBhvr>
                                      <p:tavLst>
                                        <p:tav tm="0">
                                          <p:val>
                                            <p:strVal val="0-#ppt_w/2"/>
                                          </p:val>
                                        </p:tav>
                                        <p:tav tm="100000">
                                          <p:val>
                                            <p:strVal val="#ppt_x"/>
                                          </p:val>
                                        </p:tav>
                                      </p:tavLst>
                                    </p:anim>
                                    <p:anim calcmode="lin" valueType="num">
                                      <p:cBhvr additive="base">
                                        <p:cTn id="57" dur="500" fill="hold"/>
                                        <p:tgtEl>
                                          <p:spTgt spid="37">
                                            <p:txEl>
                                              <p:pRg st="0" end="0"/>
                                            </p:txEl>
                                          </p:spTgt>
                                        </p:tgtEl>
                                        <p:attrNameLst>
                                          <p:attrName>ppt_y</p:attrName>
                                        </p:attrNameLst>
                                      </p:cBhvr>
                                      <p:tavLst>
                                        <p:tav tm="0">
                                          <p:val>
                                            <p:strVal val="#ppt_y"/>
                                          </p:val>
                                        </p:tav>
                                        <p:tav tm="100000">
                                          <p:val>
                                            <p:strVal val="#ppt_y"/>
                                          </p:val>
                                        </p:tav>
                                      </p:tavLst>
                                    </p:anim>
                                  </p:childTnLst>
                                </p:cTn>
                              </p:par>
                              <p:par>
                                <p:cTn id="58" presetID="2" presetClass="entr" presetSubtype="8" accel="50000" decel="50000" fill="hold" grpId="0" nodeType="with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500" fill="hold"/>
                                        <p:tgtEl>
                                          <p:spTgt spid="29"/>
                                        </p:tgtEl>
                                        <p:attrNameLst>
                                          <p:attrName>ppt_x</p:attrName>
                                        </p:attrNameLst>
                                      </p:cBhvr>
                                      <p:tavLst>
                                        <p:tav tm="0">
                                          <p:val>
                                            <p:strVal val="0-#ppt_w/2"/>
                                          </p:val>
                                        </p:tav>
                                        <p:tav tm="100000">
                                          <p:val>
                                            <p:strVal val="#ppt_x"/>
                                          </p:val>
                                        </p:tav>
                                      </p:tavLst>
                                    </p:anim>
                                    <p:anim calcmode="lin" valueType="num">
                                      <p:cBhvr additive="base">
                                        <p:cTn id="61" dur="500" fill="hold"/>
                                        <p:tgtEl>
                                          <p:spTgt spid="29"/>
                                        </p:tgtEl>
                                        <p:attrNameLst>
                                          <p:attrName>ppt_y</p:attrName>
                                        </p:attrNameLst>
                                      </p:cBhvr>
                                      <p:tavLst>
                                        <p:tav tm="0">
                                          <p:val>
                                            <p:strVal val="#ppt_y"/>
                                          </p:val>
                                        </p:tav>
                                        <p:tav tm="100000">
                                          <p:val>
                                            <p:strVal val="#ppt_y"/>
                                          </p:val>
                                        </p:tav>
                                      </p:tavLst>
                                    </p:anim>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23" grpId="0"/>
      <p:bldP spid="29" grpId="0" animBg="1"/>
      <p:bldP spid="30" grpId="0" animBg="1"/>
      <p:bldP spid="31" grpId="0" build="p"/>
      <p:bldP spid="37" grpId="0" build="p"/>
      <p:bldP spid="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Arrow Connector 34"/>
          <p:cNvCxnSpPr/>
          <p:nvPr/>
        </p:nvCxnSpPr>
        <p:spPr>
          <a:xfrm>
            <a:off x="0" y="2819400"/>
            <a:ext cx="8915400" cy="1588"/>
          </a:xfrm>
          <a:prstGeom prst="straightConnector1">
            <a:avLst/>
          </a:prstGeom>
          <a:ln w="25400" cap="flat" cmpd="sng" algn="ctr">
            <a:solidFill>
              <a:schemeClr val="bg1"/>
            </a:solidFill>
            <a:prstDash val="sysDash"/>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 name="Content Placeholder 1"/>
          <p:cNvSpPr>
            <a:spLocks noGrp="1"/>
          </p:cNvSpPr>
          <p:nvPr>
            <p:ph sz="half" idx="4294967295"/>
          </p:nvPr>
        </p:nvSpPr>
        <p:spPr>
          <a:xfrm>
            <a:off x="5867400" y="3962400"/>
            <a:ext cx="3276600" cy="533400"/>
          </a:xfrm>
          <a:prstGeom prst="rect">
            <a:avLst/>
          </a:prstGeom>
        </p:spPr>
        <p:txBody>
          <a:bodyPr/>
          <a:lstStyle/>
          <a:p>
            <a:pPr marL="0" indent="0">
              <a:buNone/>
            </a:pPr>
            <a:r>
              <a:rPr lang="en-US" sz="2000" b="1" dirty="0" smtClean="0">
                <a:solidFill>
                  <a:srgbClr val="FFFFFF"/>
                </a:solidFill>
                <a:latin typeface="Arial "/>
              </a:rPr>
              <a:t>Traditional:</a:t>
            </a:r>
            <a:r>
              <a:rPr lang="en-US" sz="2000" dirty="0" smtClean="0">
                <a:solidFill>
                  <a:srgbClr val="FFFFFF"/>
                </a:solidFill>
              </a:rPr>
              <a:t/>
            </a:r>
            <a:br>
              <a:rPr lang="en-US" sz="2000" dirty="0" smtClean="0">
                <a:solidFill>
                  <a:srgbClr val="FFFFFF"/>
                </a:solidFill>
              </a:rPr>
            </a:br>
            <a:r>
              <a:rPr lang="en-US" sz="2000" dirty="0" smtClean="0">
                <a:solidFill>
                  <a:srgbClr val="FFFFFF"/>
                </a:solidFill>
                <a:latin typeface="Arial "/>
              </a:rPr>
              <a:t>Pay taxes on withdrawals as you take them</a:t>
            </a:r>
            <a:endParaRPr lang="en-US" sz="2000" dirty="0">
              <a:solidFill>
                <a:srgbClr val="FFFFFF"/>
              </a:solidFill>
              <a:latin typeface="Arial "/>
            </a:endParaRPr>
          </a:p>
        </p:txBody>
      </p:sp>
      <p:sp>
        <p:nvSpPr>
          <p:cNvPr id="4" name="Content Placeholder 1"/>
          <p:cNvSpPr txBox="1">
            <a:spLocks/>
          </p:cNvSpPr>
          <p:nvPr/>
        </p:nvSpPr>
        <p:spPr>
          <a:xfrm>
            <a:off x="685800" y="3962400"/>
            <a:ext cx="3352800" cy="457179"/>
          </a:xfrm>
          <a:prstGeom prst="rect">
            <a:avLst/>
          </a:prstGeom>
        </p:spPr>
        <p:txBody>
          <a:bodyPr/>
          <a:lstStyle>
            <a:lvl1pPr marL="231775" indent="-231775" algn="l" defTabSz="457200" rtl="0" eaLnBrk="1" latinLnBrk="0" hangingPunct="1">
              <a:spcBef>
                <a:spcPct val="20000"/>
              </a:spcBef>
              <a:buFont typeface="Arial" panose="020B0604020202020204" pitchFamily="34" charset="0"/>
              <a:buChar char="•"/>
              <a:defRPr sz="1800" b="0" i="0" kern="1200" baseline="0">
                <a:solidFill>
                  <a:srgbClr val="939598"/>
                </a:solidFill>
                <a:latin typeface="HelveticaNeueLT Std Lt Cn" pitchFamily="34" charset="0"/>
                <a:ea typeface="+mn-ea"/>
                <a:cs typeface="+mn-cs"/>
              </a:defRPr>
            </a:lvl1pPr>
            <a:lvl2pPr marL="461963" indent="-230188"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2pPr>
            <a:lvl3pPr marL="682625" indent="-220663"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3pPr>
            <a:lvl4pPr marL="914400" indent="-231775"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4pPr>
            <a:lvl5pPr marL="1146175" indent="-231775"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2000" b="1" dirty="0" smtClean="0">
                <a:solidFill>
                  <a:srgbClr val="FFFFFF"/>
                </a:solidFill>
                <a:latin typeface="Arial"/>
                <a:cs typeface="Arial"/>
              </a:rPr>
              <a:t>Roth:</a:t>
            </a:r>
            <a:r>
              <a:rPr lang="en-US" sz="2000" dirty="0" smtClean="0">
                <a:solidFill>
                  <a:srgbClr val="FFFFFF"/>
                </a:solidFill>
                <a:latin typeface="Arial"/>
                <a:cs typeface="Arial"/>
              </a:rPr>
              <a:t/>
            </a:r>
            <a:br>
              <a:rPr lang="en-US" sz="2000" dirty="0" smtClean="0">
                <a:solidFill>
                  <a:srgbClr val="FFFFFF"/>
                </a:solidFill>
                <a:latin typeface="Arial"/>
                <a:cs typeface="Arial"/>
              </a:rPr>
            </a:br>
            <a:r>
              <a:rPr lang="en-US" sz="2000" dirty="0">
                <a:solidFill>
                  <a:srgbClr val="FFFFFF"/>
                </a:solidFill>
                <a:latin typeface="Arial"/>
                <a:cs typeface="Arial"/>
              </a:rPr>
              <a:t>C</a:t>
            </a:r>
            <a:r>
              <a:rPr lang="en-US" sz="2000" dirty="0" smtClean="0">
                <a:solidFill>
                  <a:srgbClr val="FFFFFF"/>
                </a:solidFill>
                <a:latin typeface="Arial"/>
                <a:cs typeface="Arial"/>
              </a:rPr>
              <a:t>ontributions made </a:t>
            </a:r>
            <a:r>
              <a:rPr lang="en-US" sz="2000" i="1" dirty="0" smtClean="0">
                <a:solidFill>
                  <a:srgbClr val="FFFFFF"/>
                </a:solidFill>
                <a:latin typeface="Arial"/>
                <a:cs typeface="Arial"/>
              </a:rPr>
              <a:t>after</a:t>
            </a:r>
            <a:r>
              <a:rPr lang="en-US" sz="2000" dirty="0" smtClean="0">
                <a:solidFill>
                  <a:srgbClr val="FFFFFF"/>
                </a:solidFill>
                <a:latin typeface="Arial"/>
                <a:cs typeface="Arial"/>
              </a:rPr>
              <a:t> taxes are calculated</a:t>
            </a:r>
            <a:endParaRPr lang="en-US" sz="2000" dirty="0">
              <a:solidFill>
                <a:srgbClr val="FFFFFF"/>
              </a:solidFill>
              <a:latin typeface="Arial"/>
              <a:cs typeface="Arial"/>
            </a:endParaRPr>
          </a:p>
        </p:txBody>
      </p:sp>
      <p:sp>
        <p:nvSpPr>
          <p:cNvPr id="31" name="TextBox 30"/>
          <p:cNvSpPr txBox="1"/>
          <p:nvPr/>
        </p:nvSpPr>
        <p:spPr>
          <a:xfrm>
            <a:off x="685800" y="112931"/>
            <a:ext cx="8534400" cy="1569660"/>
          </a:xfrm>
          <a:prstGeom prst="rect">
            <a:avLst/>
          </a:prstGeom>
          <a:noFill/>
          <a:effectLst>
            <a:outerShdw blurRad="101600" dist="63500" dir="2700000">
              <a:srgbClr val="000000">
                <a:alpha val="43000"/>
              </a:srgbClr>
            </a:outerShdw>
          </a:effectLst>
        </p:spPr>
        <p:txBody>
          <a:bodyPr wrap="square" rtlCol="0">
            <a:spAutoFit/>
          </a:bodyPr>
          <a:lstStyle/>
          <a:p>
            <a:r>
              <a:rPr lang="en-US" sz="9600" kern="1200" dirty="0" smtClean="0">
                <a:solidFill>
                  <a:srgbClr val="FFFFFF"/>
                </a:solidFill>
                <a:latin typeface="Arial Black"/>
                <a:cs typeface="Arial Black"/>
              </a:rPr>
              <a:t>options</a:t>
            </a:r>
          </a:p>
        </p:txBody>
      </p:sp>
      <p:sp>
        <p:nvSpPr>
          <p:cNvPr id="32" name="TextBox 31"/>
          <p:cNvSpPr txBox="1"/>
          <p:nvPr/>
        </p:nvSpPr>
        <p:spPr>
          <a:xfrm>
            <a:off x="762000" y="76200"/>
            <a:ext cx="2286000" cy="646331"/>
          </a:xfrm>
          <a:prstGeom prst="rect">
            <a:avLst/>
          </a:prstGeom>
          <a:noFill/>
        </p:spPr>
        <p:txBody>
          <a:bodyPr wrap="square" rtlCol="0">
            <a:spAutoFit/>
          </a:bodyPr>
          <a:lstStyle/>
          <a:p>
            <a:r>
              <a:rPr lang="en-US" sz="3600" dirty="0" smtClean="0">
                <a:solidFill>
                  <a:srgbClr val="FFFFFF"/>
                </a:solidFill>
                <a:latin typeface="Arial"/>
                <a:cs typeface="Arial"/>
              </a:rPr>
              <a:t>tax</a:t>
            </a:r>
            <a:endParaRPr lang="en-US" sz="3600" kern="1200" dirty="0">
              <a:solidFill>
                <a:srgbClr val="FFFFFF"/>
              </a:solidFill>
              <a:latin typeface="Arial"/>
              <a:cs typeface="Arial"/>
            </a:endParaRPr>
          </a:p>
        </p:txBody>
      </p:sp>
      <p:grpSp>
        <p:nvGrpSpPr>
          <p:cNvPr id="45" name="Group 44"/>
          <p:cNvGrpSpPr/>
          <p:nvPr/>
        </p:nvGrpSpPr>
        <p:grpSpPr>
          <a:xfrm>
            <a:off x="533400" y="2590800"/>
            <a:ext cx="3276600" cy="1475839"/>
            <a:chOff x="533400" y="2590800"/>
            <a:chExt cx="3276600" cy="1475839"/>
          </a:xfrm>
        </p:grpSpPr>
        <p:sp>
          <p:nvSpPr>
            <p:cNvPr id="24" name="Oval 23"/>
            <p:cNvSpPr/>
            <p:nvPr/>
          </p:nvSpPr>
          <p:spPr bwMode="auto">
            <a:xfrm>
              <a:off x="762000" y="2590800"/>
              <a:ext cx="528838" cy="528827"/>
            </a:xfrm>
            <a:prstGeom prst="ellipse">
              <a:avLst/>
            </a:prstGeom>
            <a:solidFill>
              <a:srgbClr val="00B0F0"/>
            </a:solidFill>
            <a:ln w="73025" cap="flat" cmpd="sng" algn="ctr">
              <a:noFill/>
              <a:prstDash val="solid"/>
              <a:round/>
              <a:headEnd type="none" w="med" len="med"/>
              <a:tailEnd type="none" w="med" len="med"/>
            </a:ln>
            <a:effectLst>
              <a:outerShdw blurRad="114300" dist="63500" dir="2700000">
                <a:srgbClr val="000000">
                  <a:alpha val="28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FFFFFF"/>
                </a:solidFill>
              </a:endParaRPr>
            </a:p>
          </p:txBody>
        </p:sp>
        <p:sp>
          <p:nvSpPr>
            <p:cNvPr id="36" name="TextBox 35"/>
            <p:cNvSpPr txBox="1"/>
            <p:nvPr/>
          </p:nvSpPr>
          <p:spPr>
            <a:xfrm>
              <a:off x="609600" y="2743200"/>
              <a:ext cx="3200400" cy="1323439"/>
            </a:xfrm>
            <a:prstGeom prst="rect">
              <a:avLst/>
            </a:prstGeom>
            <a:noFill/>
            <a:effectLst>
              <a:outerShdw blurRad="101600" dist="63500" dir="2700000">
                <a:srgbClr val="000000">
                  <a:alpha val="43000"/>
                </a:srgbClr>
              </a:outerShdw>
            </a:effectLst>
          </p:spPr>
          <p:txBody>
            <a:bodyPr wrap="square" rtlCol="0">
              <a:spAutoFit/>
            </a:bodyPr>
            <a:lstStyle/>
            <a:p>
              <a:r>
                <a:rPr lang="en-US" sz="8000" b="1" dirty="0" smtClean="0">
                  <a:solidFill>
                    <a:srgbClr val="00B0F0"/>
                  </a:solidFill>
                  <a:latin typeface="Arial "/>
                  <a:cs typeface="Arial "/>
                </a:rPr>
                <a:t>now</a:t>
              </a:r>
              <a:endParaRPr lang="en-US" sz="8000" b="1" kern="1200" dirty="0" smtClean="0">
                <a:solidFill>
                  <a:srgbClr val="00B0F0"/>
                </a:solidFill>
                <a:latin typeface="Arial "/>
                <a:cs typeface="Arial "/>
              </a:endParaRPr>
            </a:p>
          </p:txBody>
        </p:sp>
        <p:sp>
          <p:nvSpPr>
            <p:cNvPr id="38" name="Content Placeholder 1"/>
            <p:cNvSpPr txBox="1">
              <a:spLocks/>
            </p:cNvSpPr>
            <p:nvPr/>
          </p:nvSpPr>
          <p:spPr>
            <a:xfrm>
              <a:off x="533400" y="2782329"/>
              <a:ext cx="990600" cy="609600"/>
            </a:xfrm>
            <a:prstGeom prst="rect">
              <a:avLst/>
            </a:prstGeom>
          </p:spPr>
          <p:txBody>
            <a:bodyPr/>
            <a:lstStyle>
              <a:lvl1pPr marL="231775" indent="-231775" algn="l" defTabSz="457200" rtl="0" eaLnBrk="1" latinLnBrk="0" hangingPunct="1">
                <a:spcBef>
                  <a:spcPct val="20000"/>
                </a:spcBef>
                <a:buFont typeface="Arial" panose="020B0604020202020204" pitchFamily="34" charset="0"/>
                <a:buChar char="•"/>
                <a:defRPr sz="1800" b="0" i="0" kern="1200" baseline="0">
                  <a:solidFill>
                    <a:srgbClr val="939598"/>
                  </a:solidFill>
                  <a:latin typeface="HelveticaNeueLT Std Lt Cn" pitchFamily="34" charset="0"/>
                  <a:ea typeface="+mn-ea"/>
                  <a:cs typeface="+mn-cs"/>
                </a:defRPr>
              </a:lvl1pPr>
              <a:lvl2pPr marL="461963" indent="-230188"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2pPr>
              <a:lvl3pPr marL="682625" indent="-220663"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3pPr>
              <a:lvl4pPr marL="914400" indent="-231775"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4pPr>
              <a:lvl5pPr marL="1146175" indent="-231775"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lnSpc>
                  <a:spcPts val="1100"/>
                </a:lnSpc>
                <a:spcBef>
                  <a:spcPts val="0"/>
                </a:spcBef>
                <a:buNone/>
              </a:pPr>
              <a:r>
                <a:rPr lang="en-US" b="1" dirty="0" smtClean="0">
                  <a:solidFill>
                    <a:srgbClr val="FFFFFF"/>
                  </a:solidFill>
                  <a:latin typeface="Arial"/>
                  <a:cs typeface="Arial"/>
                </a:rPr>
                <a:t>PAY</a:t>
              </a:r>
              <a:endParaRPr lang="en-US" b="1" dirty="0">
                <a:solidFill>
                  <a:srgbClr val="FFFFFF"/>
                </a:solidFill>
                <a:latin typeface="Arial"/>
                <a:cs typeface="Arial"/>
              </a:endParaRPr>
            </a:p>
          </p:txBody>
        </p:sp>
      </p:grpSp>
      <p:grpSp>
        <p:nvGrpSpPr>
          <p:cNvPr id="44" name="Group 43"/>
          <p:cNvGrpSpPr/>
          <p:nvPr/>
        </p:nvGrpSpPr>
        <p:grpSpPr>
          <a:xfrm>
            <a:off x="5791200" y="2590800"/>
            <a:ext cx="3200400" cy="1509706"/>
            <a:chOff x="5791200" y="2590800"/>
            <a:chExt cx="3200400" cy="1509706"/>
          </a:xfrm>
        </p:grpSpPr>
        <p:sp>
          <p:nvSpPr>
            <p:cNvPr id="22" name="Oval 21"/>
            <p:cNvSpPr/>
            <p:nvPr/>
          </p:nvSpPr>
          <p:spPr bwMode="auto">
            <a:xfrm>
              <a:off x="6248400" y="2590800"/>
              <a:ext cx="528838" cy="528827"/>
            </a:xfrm>
            <a:prstGeom prst="ellipse">
              <a:avLst/>
            </a:prstGeom>
            <a:solidFill>
              <a:srgbClr val="00B0F0"/>
            </a:solidFill>
            <a:ln w="73025" cap="flat" cmpd="sng" algn="ctr">
              <a:noFill/>
              <a:prstDash val="solid"/>
              <a:round/>
              <a:headEnd type="none" w="med" len="med"/>
              <a:tailEnd type="none" w="med" len="med"/>
            </a:ln>
            <a:effectLst>
              <a:outerShdw blurRad="114300" dist="63500" dir="2700000">
                <a:srgbClr val="000000">
                  <a:alpha val="28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FFFFFF"/>
                </a:solidFill>
              </a:endParaRPr>
            </a:p>
          </p:txBody>
        </p:sp>
        <p:sp>
          <p:nvSpPr>
            <p:cNvPr id="37" name="TextBox 36"/>
            <p:cNvSpPr txBox="1"/>
            <p:nvPr/>
          </p:nvSpPr>
          <p:spPr>
            <a:xfrm>
              <a:off x="5791200" y="2777067"/>
              <a:ext cx="3200400" cy="1323439"/>
            </a:xfrm>
            <a:prstGeom prst="rect">
              <a:avLst/>
            </a:prstGeom>
            <a:noFill/>
            <a:effectLst>
              <a:outerShdw blurRad="101600" dist="63500" dir="2700000">
                <a:srgbClr val="000000">
                  <a:alpha val="43000"/>
                </a:srgbClr>
              </a:outerShdw>
            </a:effectLst>
          </p:spPr>
          <p:txBody>
            <a:bodyPr wrap="square" rtlCol="0">
              <a:spAutoFit/>
            </a:bodyPr>
            <a:lstStyle/>
            <a:p>
              <a:r>
                <a:rPr lang="en-US" sz="8000" b="1" dirty="0" smtClean="0">
                  <a:solidFill>
                    <a:srgbClr val="00B0F0"/>
                  </a:solidFill>
                  <a:latin typeface="Arial "/>
                  <a:cs typeface="Arial "/>
                </a:rPr>
                <a:t>later</a:t>
              </a:r>
              <a:endParaRPr lang="en-US" sz="8000" b="1" kern="1200" dirty="0" smtClean="0">
                <a:solidFill>
                  <a:srgbClr val="00B0F0"/>
                </a:solidFill>
                <a:latin typeface="Arial "/>
                <a:cs typeface="Arial "/>
              </a:endParaRPr>
            </a:p>
          </p:txBody>
        </p:sp>
        <p:sp>
          <p:nvSpPr>
            <p:cNvPr id="39" name="Content Placeholder 1"/>
            <p:cNvSpPr txBox="1">
              <a:spLocks/>
            </p:cNvSpPr>
            <p:nvPr/>
          </p:nvSpPr>
          <p:spPr>
            <a:xfrm>
              <a:off x="6019800" y="2792628"/>
              <a:ext cx="990600" cy="609600"/>
            </a:xfrm>
            <a:prstGeom prst="rect">
              <a:avLst/>
            </a:prstGeom>
          </p:spPr>
          <p:txBody>
            <a:bodyPr/>
            <a:lstStyle>
              <a:lvl1pPr marL="231775" indent="-231775" algn="l" defTabSz="457200" rtl="0" eaLnBrk="1" latinLnBrk="0" hangingPunct="1">
                <a:spcBef>
                  <a:spcPct val="20000"/>
                </a:spcBef>
                <a:buFont typeface="Arial" panose="020B0604020202020204" pitchFamily="34" charset="0"/>
                <a:buChar char="•"/>
                <a:defRPr sz="1800" b="0" i="0" kern="1200" baseline="0">
                  <a:solidFill>
                    <a:srgbClr val="939598"/>
                  </a:solidFill>
                  <a:latin typeface="HelveticaNeueLT Std Lt Cn" pitchFamily="34" charset="0"/>
                  <a:ea typeface="+mn-ea"/>
                  <a:cs typeface="+mn-cs"/>
                </a:defRPr>
              </a:lvl1pPr>
              <a:lvl2pPr marL="461963" indent="-230188"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2pPr>
              <a:lvl3pPr marL="682625" indent="-220663"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3pPr>
              <a:lvl4pPr marL="914400" indent="-231775"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4pPr>
              <a:lvl5pPr marL="1146175" indent="-231775"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gn="ctr">
                <a:lnSpc>
                  <a:spcPts val="1100"/>
                </a:lnSpc>
                <a:spcBef>
                  <a:spcPts val="0"/>
                </a:spcBef>
                <a:buNone/>
              </a:pPr>
              <a:r>
                <a:rPr lang="en-US" b="1" dirty="0" smtClean="0">
                  <a:solidFill>
                    <a:srgbClr val="FFFFFF"/>
                  </a:solidFill>
                  <a:latin typeface="Arial"/>
                  <a:cs typeface="Arial"/>
                </a:rPr>
                <a:t>PAY</a:t>
              </a:r>
              <a:r>
                <a:rPr lang="en-US" dirty="0" smtClean="0">
                  <a:solidFill>
                    <a:srgbClr val="FFFFFF"/>
                  </a:solidFill>
                  <a:latin typeface="Arial"/>
                  <a:cs typeface="Arial"/>
                </a:rPr>
                <a:t> </a:t>
              </a:r>
              <a:endParaRPr lang="en-US" dirty="0">
                <a:solidFill>
                  <a:srgbClr val="FFFFFF"/>
                </a:solidFill>
                <a:latin typeface="Arial"/>
                <a:cs typeface="Arial"/>
              </a:endParaRPr>
            </a:p>
          </p:txBody>
        </p:sp>
      </p:grpSp>
      <p:grpSp>
        <p:nvGrpSpPr>
          <p:cNvPr id="42" name="Group 41"/>
          <p:cNvGrpSpPr/>
          <p:nvPr/>
        </p:nvGrpSpPr>
        <p:grpSpPr>
          <a:xfrm>
            <a:off x="3962400" y="3429000"/>
            <a:ext cx="1143000" cy="990579"/>
            <a:chOff x="3962400" y="3429000"/>
            <a:chExt cx="1143000" cy="990579"/>
          </a:xfrm>
        </p:grpSpPr>
        <p:sp>
          <p:nvSpPr>
            <p:cNvPr id="40" name="Oval 39"/>
            <p:cNvSpPr/>
            <p:nvPr/>
          </p:nvSpPr>
          <p:spPr bwMode="auto">
            <a:xfrm>
              <a:off x="4038600" y="3429000"/>
              <a:ext cx="990600" cy="990579"/>
            </a:xfrm>
            <a:prstGeom prst="ellipse">
              <a:avLst/>
            </a:prstGeom>
            <a:solidFill>
              <a:srgbClr val="FF0000"/>
            </a:solidFill>
            <a:ln w="73025" cap="flat" cmpd="sng" algn="ctr">
              <a:noFill/>
              <a:prstDash val="solid"/>
              <a:round/>
              <a:headEnd type="none" w="med" len="med"/>
              <a:tailEnd type="none" w="med" len="med"/>
            </a:ln>
            <a:effectLst>
              <a:outerShdw blurRad="114300" dist="63500" dir="2700000">
                <a:srgbClr val="000000">
                  <a:alpha val="28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FFFFFF"/>
                </a:solidFill>
              </a:endParaRPr>
            </a:p>
          </p:txBody>
        </p:sp>
        <p:sp>
          <p:nvSpPr>
            <p:cNvPr id="41" name="TextBox 40"/>
            <p:cNvSpPr txBox="1"/>
            <p:nvPr/>
          </p:nvSpPr>
          <p:spPr>
            <a:xfrm>
              <a:off x="3962400" y="3581400"/>
              <a:ext cx="1143000" cy="646331"/>
            </a:xfrm>
            <a:prstGeom prst="rect">
              <a:avLst/>
            </a:prstGeom>
            <a:noFill/>
          </p:spPr>
          <p:txBody>
            <a:bodyPr wrap="square" rtlCol="0">
              <a:spAutoFit/>
            </a:bodyPr>
            <a:lstStyle/>
            <a:p>
              <a:pPr algn="ctr"/>
              <a:r>
                <a:rPr lang="en-US" sz="3600" dirty="0" smtClean="0">
                  <a:solidFill>
                    <a:srgbClr val="FFFFFF"/>
                  </a:solidFill>
                  <a:latin typeface="Arial"/>
                  <a:cs typeface="Arial"/>
                </a:rPr>
                <a:t>OR</a:t>
              </a:r>
              <a:endParaRPr lang="en-US" sz="3600" kern="1200" dirty="0">
                <a:solidFill>
                  <a:srgbClr val="FFFFFF"/>
                </a:solidFill>
                <a:latin typeface="Arial"/>
                <a:cs typeface="Arial"/>
              </a:endParaRPr>
            </a:p>
          </p:txBody>
        </p:sp>
      </p:grpSp>
      <p:sp>
        <p:nvSpPr>
          <p:cNvPr id="18" name="TextBox 17"/>
          <p:cNvSpPr txBox="1"/>
          <p:nvPr/>
        </p:nvSpPr>
        <p:spPr>
          <a:xfrm>
            <a:off x="516994" y="5967350"/>
            <a:ext cx="8474605" cy="246207"/>
          </a:xfrm>
          <a:prstGeom prst="rect">
            <a:avLst/>
          </a:prstGeom>
          <a:noFill/>
        </p:spPr>
        <p:txBody>
          <a:bodyPr wrap="square" lIns="91427" tIns="45713" rIns="91427" bIns="45713" rtlCol="0">
            <a:spAutoFit/>
          </a:bodyPr>
          <a:lstStyle/>
          <a:p>
            <a:pPr>
              <a:lnSpc>
                <a:spcPts val="1200"/>
              </a:lnSpc>
            </a:pPr>
            <a:r>
              <a:rPr lang="en-US" sz="1200" i="1" dirty="0">
                <a:solidFill>
                  <a:srgbClr val="FFFFFF"/>
                </a:solidFill>
                <a:latin typeface="Arial "/>
                <a:cs typeface="Arial Narrow"/>
              </a:rPr>
              <a:t>You should consult with a tax advisor to determine </a:t>
            </a:r>
            <a:r>
              <a:rPr lang="en-US" sz="1200" i="1" dirty="0" smtClean="0">
                <a:solidFill>
                  <a:srgbClr val="FFFFFF"/>
                </a:solidFill>
                <a:latin typeface="Arial "/>
                <a:cs typeface="Arial Narrow"/>
              </a:rPr>
              <a:t>what deferral election </a:t>
            </a:r>
            <a:r>
              <a:rPr lang="en-US" sz="1200" i="1" dirty="0">
                <a:solidFill>
                  <a:srgbClr val="FFFFFF"/>
                </a:solidFill>
                <a:latin typeface="Arial "/>
                <a:cs typeface="Arial Narrow"/>
              </a:rPr>
              <a:t>is </a:t>
            </a:r>
            <a:r>
              <a:rPr lang="en-US" sz="1200" i="1" dirty="0" smtClean="0">
                <a:solidFill>
                  <a:srgbClr val="FFFFFF"/>
                </a:solidFill>
                <a:latin typeface="Arial "/>
                <a:cs typeface="Arial Narrow"/>
              </a:rPr>
              <a:t>best </a:t>
            </a:r>
            <a:r>
              <a:rPr lang="en-US" sz="1200" i="1" dirty="0">
                <a:solidFill>
                  <a:srgbClr val="FFFFFF"/>
                </a:solidFill>
                <a:latin typeface="Arial "/>
                <a:cs typeface="Arial Narrow"/>
              </a:rPr>
              <a:t>for your individual circumstances.</a:t>
            </a:r>
          </a:p>
        </p:txBody>
      </p:sp>
    </p:spTree>
    <p:extLst>
      <p:ext uri="{BB962C8B-B14F-4D97-AF65-F5344CB8AC3E}">
        <p14:creationId xmlns:p14="http://schemas.microsoft.com/office/powerpoint/2010/main" val="32006831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slide(fromLeft)">
                                      <p:cBhvr>
                                        <p:cTn id="7" dur="1000"/>
                                        <p:tgtEl>
                                          <p:spTgt spid="3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2000"/>
                                        <p:tgtEl>
                                          <p:spTgt spid="4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2000"/>
                                        <p:tgtEl>
                                          <p:spTgt spid="4"/>
                                        </p:tgtEl>
                                      </p:cBhvr>
                                    </p:animEffect>
                                  </p:childTnLst>
                                </p:cTn>
                              </p:par>
                            </p:childTnLst>
                          </p:cTn>
                        </p:par>
                        <p:par>
                          <p:cTn id="15" fill="hold">
                            <p:stCondLst>
                              <p:cond delay="3000"/>
                            </p:stCondLst>
                            <p:childTnLst>
                              <p:par>
                                <p:cTn id="16" presetID="10" presetClass="entr" presetSubtype="0" fill="hold" nodeType="after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2000"/>
                                        <p:tgtEl>
                                          <p:spTgt spid="42"/>
                                        </p:tgtEl>
                                      </p:cBhvr>
                                    </p:animEffect>
                                  </p:childTnLst>
                                </p:cTn>
                              </p:par>
                            </p:childTnLst>
                          </p:cTn>
                        </p:par>
                        <p:par>
                          <p:cTn id="19" fill="hold">
                            <p:stCondLst>
                              <p:cond delay="5000"/>
                            </p:stCondLst>
                            <p:childTnLst>
                              <p:par>
                                <p:cTn id="20" presetID="10" presetClass="entr" presetSubtype="0" fill="hold" grpId="0" nodeType="afterEffect">
                                  <p:stCondLst>
                                    <p:cond delay="0"/>
                                  </p:stCondLst>
                                  <p:childTnLst>
                                    <p:set>
                                      <p:cBhvr>
                                        <p:cTn id="21" dur="1" fill="hold">
                                          <p:stCondLst>
                                            <p:cond delay="0"/>
                                          </p:stCondLst>
                                        </p:cTn>
                                        <p:tgtEl>
                                          <p:spTgt spid="2">
                                            <p:txEl>
                                              <p:pRg st="0" end="0"/>
                                            </p:txEl>
                                          </p:spTgt>
                                        </p:tgtEl>
                                        <p:attrNameLst>
                                          <p:attrName>style.visibility</p:attrName>
                                        </p:attrNameLst>
                                      </p:cBhvr>
                                      <p:to>
                                        <p:strVal val="visible"/>
                                      </p:to>
                                    </p:set>
                                    <p:animEffect transition="in" filter="fade">
                                      <p:cBhvr>
                                        <p:cTn id="22" dur="1000"/>
                                        <p:tgtEl>
                                          <p:spTgt spid="2">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1000"/>
                                        <p:tgtEl>
                                          <p:spTgt spid="44"/>
                                        </p:tgtEl>
                                      </p:cBhvr>
                                    </p:animEffect>
                                  </p:childTnLst>
                                </p:cTn>
                              </p:par>
                            </p:childTnLst>
                          </p:cTn>
                        </p:par>
                        <p:par>
                          <p:cTn id="26" fill="hold">
                            <p:stCondLst>
                              <p:cond delay="6000"/>
                            </p:stCondLst>
                            <p:childTnLst>
                              <p:par>
                                <p:cTn id="27" presetID="10" presetClass="entr" presetSubtype="0" fill="hold" grpId="0"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572" y="0"/>
            <a:ext cx="9305572" cy="6229350"/>
          </a:xfrm>
          <a:prstGeom prst="rect">
            <a:avLst/>
          </a:prstGeom>
        </p:spPr>
      </p:pic>
      <p:sp>
        <p:nvSpPr>
          <p:cNvPr id="4" name="TextBox 3"/>
          <p:cNvSpPr txBox="1"/>
          <p:nvPr/>
        </p:nvSpPr>
        <p:spPr>
          <a:xfrm>
            <a:off x="-276225" y="914400"/>
            <a:ext cx="8610600" cy="1446550"/>
          </a:xfrm>
          <a:prstGeom prst="rect">
            <a:avLst/>
          </a:prstGeom>
          <a:noFill/>
          <a:effectLst>
            <a:outerShdw blurRad="101600" dist="63500" dir="2700000">
              <a:srgbClr val="000000">
                <a:alpha val="43000"/>
              </a:srgbClr>
            </a:outerShdw>
          </a:effectLst>
        </p:spPr>
        <p:txBody>
          <a:bodyPr wrap="square" rtlCol="0">
            <a:spAutoFit/>
          </a:bodyPr>
          <a:lstStyle/>
          <a:p>
            <a:pPr algn="ctr"/>
            <a:r>
              <a:rPr lang="en-US" sz="8800" dirty="0" smtClean="0">
                <a:solidFill>
                  <a:schemeClr val="bg1"/>
                </a:solidFill>
                <a:effectLst>
                  <a:glow rad="152400">
                    <a:srgbClr val="000000">
                      <a:alpha val="31765"/>
                    </a:srgbClr>
                  </a:glow>
                </a:effectLst>
                <a:latin typeface="Arial Black"/>
                <a:cs typeface="Arial Black"/>
              </a:rPr>
              <a:t>investments</a:t>
            </a:r>
            <a:endParaRPr lang="en-US" sz="8800" kern="1200" dirty="0" smtClean="0">
              <a:solidFill>
                <a:schemeClr val="bg1"/>
              </a:solidFill>
              <a:effectLst>
                <a:glow rad="152400">
                  <a:srgbClr val="000000">
                    <a:alpha val="31765"/>
                  </a:srgbClr>
                </a:glow>
              </a:effectLst>
              <a:latin typeface="Arial Black"/>
              <a:cs typeface="Arial Black"/>
            </a:endParaRPr>
          </a:p>
        </p:txBody>
      </p:sp>
    </p:spTree>
    <p:extLst>
      <p:ext uri="{BB962C8B-B14F-4D97-AF65-F5344CB8AC3E}">
        <p14:creationId xmlns:p14="http://schemas.microsoft.com/office/powerpoint/2010/main" val="829557583"/>
      </p:ext>
    </p:extLst>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342003" y="2071710"/>
            <a:ext cx="4419608" cy="1662089"/>
          </a:xfrm>
          <a:prstGeom prst="rect">
            <a:avLst/>
          </a:prstGeom>
          <a:solidFill>
            <a:srgbClr val="C60B20"/>
          </a:solidFill>
          <a:ln>
            <a:noFill/>
          </a:ln>
          <a:effectLst>
            <a:outerShdw blurRad="128905" dist="864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228600" y="0"/>
            <a:ext cx="8534400" cy="1200329"/>
          </a:xfrm>
          <a:prstGeom prst="rect">
            <a:avLst/>
          </a:prstGeom>
          <a:noFill/>
          <a:effectLst>
            <a:outerShdw blurRad="101600" dist="63500" dir="2700000">
              <a:srgbClr val="000000">
                <a:alpha val="43000"/>
              </a:srgbClr>
            </a:outerShdw>
          </a:effectLst>
        </p:spPr>
        <p:txBody>
          <a:bodyPr wrap="square" rtlCol="0">
            <a:spAutoFit/>
          </a:bodyPr>
          <a:lstStyle/>
          <a:p>
            <a:r>
              <a:rPr lang="en-US" sz="7200" kern="1200" dirty="0" smtClean="0">
                <a:solidFill>
                  <a:srgbClr val="FFFFFF"/>
                </a:solidFill>
                <a:latin typeface="Arial Black"/>
                <a:cs typeface="Arial Black"/>
              </a:rPr>
              <a:t>investments</a:t>
            </a:r>
          </a:p>
        </p:txBody>
      </p:sp>
      <p:grpSp>
        <p:nvGrpSpPr>
          <p:cNvPr id="16" name="Group 31"/>
          <p:cNvGrpSpPr/>
          <p:nvPr/>
        </p:nvGrpSpPr>
        <p:grpSpPr>
          <a:xfrm>
            <a:off x="1875263" y="1011261"/>
            <a:ext cx="5363737" cy="1060450"/>
            <a:chOff x="4879754" y="1338524"/>
            <a:chExt cx="2971800" cy="1841240"/>
          </a:xfrm>
        </p:grpSpPr>
        <p:grpSp>
          <p:nvGrpSpPr>
            <p:cNvPr id="17" name="Group 20"/>
            <p:cNvGrpSpPr/>
            <p:nvPr/>
          </p:nvGrpSpPr>
          <p:grpSpPr>
            <a:xfrm>
              <a:off x="5134248" y="1338524"/>
              <a:ext cx="2447008" cy="1841240"/>
              <a:chOff x="2162448" y="1330071"/>
              <a:chExt cx="2447008" cy="1841240"/>
            </a:xfrm>
          </p:grpSpPr>
          <p:sp>
            <p:nvSpPr>
              <p:cNvPr id="19" name="Rectangle 18"/>
              <p:cNvSpPr/>
              <p:nvPr/>
            </p:nvSpPr>
            <p:spPr>
              <a:xfrm>
                <a:off x="2162448" y="1676400"/>
                <a:ext cx="2447008" cy="1494911"/>
              </a:xfrm>
              <a:prstGeom prst="rect">
                <a:avLst/>
              </a:prstGeom>
              <a:solidFill>
                <a:srgbClr val="C60B20"/>
              </a:solidFill>
              <a:ln>
                <a:noFill/>
              </a:ln>
              <a:effectLst>
                <a:outerShdw blurRad="128905" dist="864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0" name="Oval 19"/>
              <p:cNvSpPr/>
              <p:nvPr/>
            </p:nvSpPr>
            <p:spPr bwMode="auto">
              <a:xfrm>
                <a:off x="3253686" y="1330071"/>
                <a:ext cx="253313" cy="793828"/>
              </a:xfrm>
              <a:prstGeom prst="ellipse">
                <a:avLst/>
              </a:prstGeom>
              <a:solidFill>
                <a:srgbClr val="FF0000"/>
              </a:solidFill>
              <a:ln w="73025" cap="flat" cmpd="sng" algn="ctr">
                <a:noFill/>
                <a:prstDash val="solid"/>
                <a:round/>
                <a:headEnd type="none" w="med" len="med"/>
                <a:tailEnd type="none" w="med" len="med"/>
              </a:ln>
              <a:effectLst>
                <a:outerShdw blurRad="114300" dist="63500" dir="2700000">
                  <a:srgbClr val="000000">
                    <a:alpha val="28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FFFFFF"/>
                  </a:solidFill>
                </a:endParaRPr>
              </a:p>
            </p:txBody>
          </p:sp>
          <p:sp>
            <p:nvSpPr>
              <p:cNvPr id="21" name="TextBox 20"/>
              <p:cNvSpPr txBox="1"/>
              <p:nvPr/>
            </p:nvSpPr>
            <p:spPr>
              <a:xfrm>
                <a:off x="3189328" y="1433418"/>
                <a:ext cx="381000" cy="485966"/>
              </a:xfrm>
              <a:prstGeom prst="rect">
                <a:avLst/>
              </a:prstGeom>
              <a:noFill/>
              <a:effectLst>
                <a:outerShdw blurRad="101600" dist="63500" dir="2700000">
                  <a:srgbClr val="000000">
                    <a:alpha val="43000"/>
                  </a:srgbClr>
                </a:outerShdw>
              </a:effectLst>
            </p:spPr>
            <p:txBody>
              <a:bodyPr wrap="square" rtlCol="0">
                <a:spAutoFit/>
              </a:bodyPr>
              <a:lstStyle/>
              <a:p>
                <a:pPr algn="ctr">
                  <a:lnSpc>
                    <a:spcPts val="2960"/>
                  </a:lnSpc>
                </a:pPr>
                <a:r>
                  <a:rPr lang="en-US" sz="3600" b="1" kern="1200" dirty="0" smtClean="0">
                    <a:solidFill>
                      <a:srgbClr val="FFFFFF"/>
                    </a:solidFill>
                    <a:latin typeface="Arial"/>
                    <a:cs typeface="Arial"/>
                  </a:rPr>
                  <a:t>1</a:t>
                </a:r>
              </a:p>
            </p:txBody>
          </p:sp>
        </p:grpSp>
        <p:sp>
          <p:nvSpPr>
            <p:cNvPr id="18" name="TextBox 17"/>
            <p:cNvSpPr txBox="1"/>
            <p:nvPr/>
          </p:nvSpPr>
          <p:spPr>
            <a:xfrm>
              <a:off x="4879754" y="2192853"/>
              <a:ext cx="2971800" cy="739236"/>
            </a:xfrm>
            <a:prstGeom prst="rect">
              <a:avLst/>
            </a:prstGeom>
            <a:noFill/>
            <a:effectLst>
              <a:outerShdw blurRad="101600" dist="63500" dir="2700000">
                <a:srgbClr val="000000">
                  <a:alpha val="43000"/>
                </a:srgbClr>
              </a:outerShdw>
            </a:effectLst>
          </p:spPr>
          <p:txBody>
            <a:bodyPr wrap="square" rtlCol="0">
              <a:spAutoFit/>
            </a:bodyPr>
            <a:lstStyle/>
            <a:p>
              <a:pPr algn="ctr">
                <a:lnSpc>
                  <a:spcPts val="2560"/>
                </a:lnSpc>
              </a:pPr>
              <a:r>
                <a:rPr lang="en-US" sz="2400" dirty="0" smtClean="0">
                  <a:solidFill>
                    <a:srgbClr val="FFFFFF"/>
                  </a:solidFill>
                  <a:latin typeface="Arial Black"/>
                  <a:cs typeface="Arial Black"/>
                </a:rPr>
                <a:t>One-step solution</a:t>
              </a:r>
            </a:p>
          </p:txBody>
        </p:sp>
      </p:grpSp>
      <p:sp>
        <p:nvSpPr>
          <p:cNvPr id="26" name="Freeform 25"/>
          <p:cNvSpPr/>
          <p:nvPr/>
        </p:nvSpPr>
        <p:spPr>
          <a:xfrm>
            <a:off x="762000" y="1066800"/>
            <a:ext cx="1572594" cy="609600"/>
          </a:xfrm>
          <a:custGeom>
            <a:avLst/>
            <a:gdLst>
              <a:gd name="connsiteX0" fmla="*/ 0 w 651933"/>
              <a:gd name="connsiteY0" fmla="*/ 0 h 1346200"/>
              <a:gd name="connsiteX1" fmla="*/ 8466 w 651933"/>
              <a:gd name="connsiteY1" fmla="*/ 1346200 h 1346200"/>
              <a:gd name="connsiteX2" fmla="*/ 651933 w 651933"/>
              <a:gd name="connsiteY2" fmla="*/ 1346200 h 1346200"/>
            </a:gdLst>
            <a:ahLst/>
            <a:cxnLst>
              <a:cxn ang="0">
                <a:pos x="connsiteX0" y="connsiteY0"/>
              </a:cxn>
              <a:cxn ang="0">
                <a:pos x="connsiteX1" y="connsiteY1"/>
              </a:cxn>
              <a:cxn ang="0">
                <a:pos x="connsiteX2" y="connsiteY2"/>
              </a:cxn>
            </a:cxnLst>
            <a:rect l="l" t="t" r="r" b="b"/>
            <a:pathLst>
              <a:path w="651933" h="1346200">
                <a:moveTo>
                  <a:pt x="0" y="0"/>
                </a:moveTo>
                <a:lnTo>
                  <a:pt x="8466" y="1346200"/>
                </a:lnTo>
                <a:lnTo>
                  <a:pt x="651933" y="1346200"/>
                </a:lnTo>
              </a:path>
            </a:pathLst>
          </a:custGeom>
          <a:ln w="25400" cap="flat" cmpd="sng" algn="ctr">
            <a:solidFill>
              <a:srgbClr val="FFFFFF"/>
            </a:solidFill>
            <a:prstDash val="sysDash"/>
            <a:round/>
            <a:headEnd type="none" w="med" len="med"/>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8" name="TextBox 27"/>
          <p:cNvSpPr txBox="1"/>
          <p:nvPr/>
        </p:nvSpPr>
        <p:spPr>
          <a:xfrm>
            <a:off x="2504124" y="2100243"/>
            <a:ext cx="4181280" cy="1569660"/>
          </a:xfrm>
          <a:prstGeom prst="rect">
            <a:avLst/>
          </a:prstGeom>
          <a:noFill/>
        </p:spPr>
        <p:txBody>
          <a:bodyPr wrap="square" rtlCol="0">
            <a:spAutoFit/>
          </a:bodyPr>
          <a:lstStyle/>
          <a:p>
            <a:pPr marL="285750" indent="-285750">
              <a:buFont typeface="Arial" panose="020B0604020202020204" pitchFamily="34" charset="0"/>
              <a:buChar char="•"/>
            </a:pPr>
            <a:r>
              <a:rPr lang="en-US" sz="1600" b="1" i="1" dirty="0" err="1" smtClean="0">
                <a:solidFill>
                  <a:schemeClr val="bg1"/>
                </a:solidFill>
                <a:latin typeface="Arial"/>
                <a:cs typeface="Arial"/>
              </a:rPr>
              <a:t>PortfolioXpress</a:t>
            </a:r>
            <a:r>
              <a:rPr lang="en-US" sz="1000" baseline="60000" dirty="0">
                <a:solidFill>
                  <a:schemeClr val="bg1"/>
                </a:solidFill>
                <a:latin typeface="Arial" panose="020B0604020202020204" pitchFamily="34" charset="0"/>
                <a:ea typeface="ＭＳ Ｐゴシック" charset="-128"/>
                <a:cs typeface="Arial" panose="020B0604020202020204" pitchFamily="34" charset="0"/>
              </a:rPr>
              <a:t>®</a:t>
            </a:r>
          </a:p>
          <a:p>
            <a:pPr marL="285750" indent="-285750">
              <a:buFont typeface="Arial" panose="020B0604020202020204" pitchFamily="34" charset="0"/>
              <a:buChar char="•"/>
            </a:pPr>
            <a:r>
              <a:rPr lang="en-US" sz="1600" b="1" i="1" dirty="0" err="1" smtClean="0">
                <a:solidFill>
                  <a:prstClr val="white"/>
                </a:solidFill>
                <a:latin typeface="Arial"/>
                <a:cs typeface="Arial"/>
              </a:rPr>
              <a:t>SecurePath</a:t>
            </a:r>
            <a:r>
              <a:rPr lang="en-US" sz="1600" b="1" i="1" dirty="0" smtClean="0">
                <a:solidFill>
                  <a:prstClr val="white"/>
                </a:solidFill>
                <a:latin typeface="Arial"/>
                <a:cs typeface="Arial"/>
              </a:rPr>
              <a:t> for Life</a:t>
            </a:r>
            <a:r>
              <a:rPr lang="en-US" sz="1100" b="1" baseline="30000" dirty="0" smtClean="0">
                <a:solidFill>
                  <a:schemeClr val="bg1"/>
                </a:solidFill>
                <a:latin typeface="Arial"/>
                <a:cs typeface="Arial"/>
              </a:rPr>
              <a:t> </a:t>
            </a:r>
            <a:r>
              <a:rPr lang="en-US" sz="1000" baseline="60000" dirty="0" smtClean="0">
                <a:solidFill>
                  <a:schemeClr val="bg1"/>
                </a:solidFill>
                <a:latin typeface="Arial" panose="020B0604020202020204" pitchFamily="34" charset="0"/>
                <a:ea typeface="ＭＳ Ｐゴシック" charset="-128"/>
                <a:cs typeface="Arial" panose="020B0604020202020204" pitchFamily="34" charset="0"/>
              </a:rPr>
              <a:t>®</a:t>
            </a:r>
          </a:p>
          <a:p>
            <a:pPr marL="285750" indent="-285750">
              <a:buFont typeface="Arial" panose="020B0604020202020204" pitchFamily="34" charset="0"/>
              <a:buChar char="•"/>
            </a:pPr>
            <a:r>
              <a:rPr lang="en-US" sz="1600" b="1" i="1" dirty="0" smtClean="0">
                <a:solidFill>
                  <a:prstClr val="white"/>
                </a:solidFill>
                <a:latin typeface="Arial"/>
                <a:cs typeface="Arial"/>
              </a:rPr>
              <a:t>Custom </a:t>
            </a:r>
            <a:r>
              <a:rPr lang="en-US" sz="1600" b="1" i="1" dirty="0">
                <a:solidFill>
                  <a:prstClr val="white"/>
                </a:solidFill>
                <a:latin typeface="Arial"/>
                <a:cs typeface="Arial"/>
              </a:rPr>
              <a:t>Model </a:t>
            </a:r>
            <a:r>
              <a:rPr lang="en-US" sz="1600" b="1" i="1" dirty="0" smtClean="0">
                <a:solidFill>
                  <a:prstClr val="white"/>
                </a:solidFill>
                <a:latin typeface="Arial"/>
                <a:cs typeface="Arial"/>
              </a:rPr>
              <a:t>Portfolios </a:t>
            </a:r>
          </a:p>
          <a:p>
            <a:pPr marL="285750" lvl="0" indent="-285750">
              <a:buFont typeface="Arial" panose="020B0604020202020204" pitchFamily="34" charset="0"/>
              <a:buChar char="•"/>
            </a:pPr>
            <a:r>
              <a:rPr lang="en-US" sz="1600" b="1" i="1" dirty="0" smtClean="0">
                <a:solidFill>
                  <a:schemeClr val="bg1"/>
                </a:solidFill>
                <a:latin typeface="Arial"/>
                <a:cs typeface="Arial"/>
              </a:rPr>
              <a:t>Transamerica Managed Account</a:t>
            </a:r>
          </a:p>
          <a:p>
            <a:pPr marL="285750" lvl="0" indent="-285750">
              <a:buFont typeface="Arial" panose="020B0604020202020204" pitchFamily="34" charset="0"/>
              <a:buChar char="•"/>
            </a:pPr>
            <a:r>
              <a:rPr lang="en-US" sz="1600" b="1" i="1" dirty="0" smtClean="0">
                <a:solidFill>
                  <a:schemeClr val="bg1"/>
                </a:solidFill>
                <a:latin typeface="Arial"/>
                <a:cs typeface="Arial"/>
              </a:rPr>
              <a:t>Target Date Funds</a:t>
            </a:r>
          </a:p>
          <a:p>
            <a:pPr marL="285750" lvl="0" indent="-285750">
              <a:buFont typeface="Arial" panose="020B0604020202020204" pitchFamily="34" charset="0"/>
              <a:buChar char="•"/>
            </a:pPr>
            <a:r>
              <a:rPr lang="en-US" sz="1600" b="1" i="1" dirty="0" smtClean="0">
                <a:solidFill>
                  <a:schemeClr val="bg1"/>
                </a:solidFill>
                <a:latin typeface="Arial"/>
                <a:cs typeface="Arial"/>
              </a:rPr>
              <a:t>Asset Allocation Funds</a:t>
            </a:r>
            <a:endParaRPr lang="en-US" sz="1100" baseline="30000" dirty="0">
              <a:solidFill>
                <a:schemeClr val="bg1"/>
              </a:solidFill>
              <a:latin typeface="Arial"/>
              <a:cs typeface="Arial"/>
            </a:endParaRPr>
          </a:p>
        </p:txBody>
      </p:sp>
      <p:sp>
        <p:nvSpPr>
          <p:cNvPr id="12" name="TextBox 11"/>
          <p:cNvSpPr txBox="1"/>
          <p:nvPr/>
        </p:nvSpPr>
        <p:spPr>
          <a:xfrm>
            <a:off x="516994" y="5967350"/>
            <a:ext cx="8474605" cy="246207"/>
          </a:xfrm>
          <a:prstGeom prst="rect">
            <a:avLst/>
          </a:prstGeom>
          <a:noFill/>
        </p:spPr>
        <p:txBody>
          <a:bodyPr wrap="square" lIns="91427" tIns="45713" rIns="91427" bIns="45713" rtlCol="0">
            <a:spAutoFit/>
          </a:bodyPr>
          <a:lstStyle/>
          <a:p>
            <a:pPr>
              <a:lnSpc>
                <a:spcPts val="1200"/>
              </a:lnSpc>
            </a:pPr>
            <a:r>
              <a:rPr lang="en-US" sz="1200" i="1" dirty="0" smtClean="0">
                <a:solidFill>
                  <a:srgbClr val="FFFFFF"/>
                </a:solidFill>
                <a:latin typeface="Arial "/>
                <a:cs typeface="Arial Narrow"/>
              </a:rPr>
              <a:t>See important information about these one-step solutions that follow.</a:t>
            </a:r>
            <a:endParaRPr lang="en-US" sz="1200" i="1" dirty="0">
              <a:solidFill>
                <a:srgbClr val="FFFFFF"/>
              </a:solidFill>
              <a:latin typeface="Arial "/>
              <a:cs typeface="Arial Narrow"/>
            </a:endParaRPr>
          </a:p>
        </p:txBody>
      </p:sp>
    </p:spTree>
    <p:extLst>
      <p:ext uri="{BB962C8B-B14F-4D97-AF65-F5344CB8AC3E}">
        <p14:creationId xmlns:p14="http://schemas.microsoft.com/office/powerpoint/2010/main" val="36399443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up)">
                                      <p:cBhvr>
                                        <p:cTn id="7" dur="1000"/>
                                        <p:tgtEl>
                                          <p:spTgt spid="2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2000"/>
                                        <p:tgtEl>
                                          <p:spTgt spid="28"/>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up)">
                                      <p:cBhvr>
                                        <p:cTn id="19" dur="500"/>
                                        <p:tgtEl>
                                          <p:spTgt spid="1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6" grpId="0" animBg="1"/>
      <p:bldP spid="28" grpId="0"/>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5800" y="1676400"/>
            <a:ext cx="8129516" cy="2067233"/>
          </a:xfrm>
          <a:prstGeom prst="rect">
            <a:avLst/>
          </a:prstGeom>
          <a:noFill/>
        </p:spPr>
        <p:txBody>
          <a:bodyPr wrap="square">
            <a:spAutoFit/>
          </a:bodyPr>
          <a:lstStyle/>
          <a:p>
            <a:pPr defTabSz="914400">
              <a:lnSpc>
                <a:spcPts val="1400"/>
              </a:lnSpc>
              <a:defRPr/>
            </a:pPr>
            <a:r>
              <a:rPr lang="en-US" sz="1200" i="1" dirty="0" err="1" smtClean="0">
                <a:solidFill>
                  <a:srgbClr val="FFFFFF"/>
                </a:solidFill>
                <a:latin typeface="Arial" panose="020B0604020202020204" pitchFamily="34" charset="0"/>
                <a:cs typeface="Arial" panose="020B0604020202020204" pitchFamily="34" charset="0"/>
              </a:rPr>
              <a:t>PortfolioXpress</a:t>
            </a:r>
            <a:r>
              <a:rPr lang="en-US" sz="1200" baseline="30000" dirty="0">
                <a:solidFill>
                  <a:srgbClr val="FFFFFF"/>
                </a:solidFill>
                <a:latin typeface="Arial" panose="020B0604020202020204" pitchFamily="34" charset="0"/>
                <a:cs typeface="Arial" panose="020B0604020202020204" pitchFamily="34" charset="0"/>
              </a:rPr>
              <a:t>®</a:t>
            </a:r>
            <a:r>
              <a:rPr lang="en-US" sz="1200" i="1" dirty="0">
                <a:solidFill>
                  <a:srgbClr val="FFFFFF"/>
                </a:solidFill>
                <a:latin typeface="Arial" panose="020B0604020202020204" pitchFamily="34" charset="0"/>
                <a:cs typeface="Arial" panose="020B0604020202020204" pitchFamily="34" charset="0"/>
              </a:rPr>
              <a:t> is a registered service mark of Transamerica Retirement Solutions Corporation (Transamerica</a:t>
            </a:r>
            <a:r>
              <a:rPr lang="en-US" sz="1200" i="1" dirty="0" smtClean="0">
                <a:solidFill>
                  <a:srgbClr val="FFFFFF"/>
                </a:solidFill>
                <a:latin typeface="Arial" panose="020B0604020202020204" pitchFamily="34" charset="0"/>
                <a:cs typeface="Arial" panose="020B0604020202020204" pitchFamily="34" charset="0"/>
              </a:rPr>
              <a:t>). PortfolioXpress</a:t>
            </a:r>
            <a:r>
              <a:rPr lang="en-US" sz="1200" baseline="30000" dirty="0" smtClean="0">
                <a:solidFill>
                  <a:srgbClr val="FFFFFF"/>
                </a:solidFill>
                <a:latin typeface="Arial" panose="020B0604020202020204" pitchFamily="34" charset="0"/>
                <a:cs typeface="Arial" panose="020B0604020202020204" pitchFamily="34" charset="0"/>
              </a:rPr>
              <a:t>®</a:t>
            </a:r>
            <a:r>
              <a:rPr lang="en-US" sz="1200" i="1" dirty="0" smtClean="0">
                <a:solidFill>
                  <a:srgbClr val="FFFFFF"/>
                </a:solidFill>
                <a:latin typeface="Arial" panose="020B0604020202020204" pitchFamily="34" charset="0"/>
                <a:cs typeface="Arial" panose="020B0604020202020204" pitchFamily="34" charset="0"/>
              </a:rPr>
              <a:t> presents a series of asset allocation models up to and through a designated retirement year. You are solely responsible for selecting the retirement year and risk preference (if applicable). In implementing the service, you agree to each asset allocation mix and automated rebalancing transaction that will take place over time within the account as you approach the selected retirement year. If you sign up, you should carefully review the service agreement for details on any applicable fees and other terms and conditions that may apply. </a:t>
            </a:r>
          </a:p>
          <a:p>
            <a:pPr defTabSz="914400">
              <a:lnSpc>
                <a:spcPts val="1400"/>
              </a:lnSpc>
              <a:defRPr/>
            </a:pPr>
            <a:endParaRPr lang="en-US" sz="1200" i="1" dirty="0" smtClean="0">
              <a:solidFill>
                <a:srgbClr val="FFFFFF"/>
              </a:solidFill>
              <a:latin typeface="Arial" panose="020B0604020202020204" pitchFamily="34" charset="0"/>
              <a:cs typeface="Arial" panose="020B0604020202020204" pitchFamily="34" charset="0"/>
            </a:endParaRPr>
          </a:p>
          <a:p>
            <a:pPr defTabSz="914400">
              <a:lnSpc>
                <a:spcPts val="1400"/>
              </a:lnSpc>
              <a:defRPr/>
            </a:pPr>
            <a:r>
              <a:rPr lang="en-US" sz="1200" i="1" dirty="0" smtClean="0">
                <a:solidFill>
                  <a:srgbClr val="FFFFFF"/>
                </a:solidFill>
                <a:latin typeface="Arial" panose="020B0604020202020204" pitchFamily="34" charset="0"/>
                <a:cs typeface="Arial" panose="020B0604020202020204" pitchFamily="34" charset="0"/>
              </a:rPr>
              <a:t>PortfolioXpress</a:t>
            </a:r>
            <a:r>
              <a:rPr lang="en-US" sz="1200" baseline="30000" dirty="0" smtClean="0">
                <a:solidFill>
                  <a:srgbClr val="FFFFFF"/>
                </a:solidFill>
                <a:latin typeface="Arial" panose="020B0604020202020204" pitchFamily="34" charset="0"/>
                <a:cs typeface="Arial" panose="020B0604020202020204" pitchFamily="34" charset="0"/>
              </a:rPr>
              <a:t>®</a:t>
            </a:r>
            <a:r>
              <a:rPr lang="en-US" sz="1200" i="1" dirty="0" smtClean="0">
                <a:solidFill>
                  <a:srgbClr val="FFFFFF"/>
                </a:solidFill>
                <a:latin typeface="Arial" panose="020B0604020202020204" pitchFamily="34" charset="0"/>
                <a:cs typeface="Arial" panose="020B0604020202020204" pitchFamily="34" charset="0"/>
              </a:rPr>
              <a:t> is designed as investment education. Transamerica does not provide investment advice. Retirement date portfolios are subject to the same risks as the underlying assets in which they invest. In general, the higher the portfolio’s allocation to stocks, the greater the risk. The principal value of the portfolio is never guaranteed, including at and after the target date. Diversification does not guarantee against loss in a falling market.</a:t>
            </a:r>
            <a:endParaRPr lang="en-US" sz="1200" i="1" dirty="0">
              <a:solidFill>
                <a:srgbClr val="FFFFFF"/>
              </a:solidFill>
              <a:latin typeface="Arial" panose="020B0604020202020204" pitchFamily="34" charset="0"/>
              <a:ea typeface="Calibri" pitchFamily="-60" charset="0"/>
              <a:cs typeface="Arial" panose="020B0604020202020204" pitchFamily="34" charset="0"/>
            </a:endParaRPr>
          </a:p>
        </p:txBody>
      </p:sp>
      <p:sp>
        <p:nvSpPr>
          <p:cNvPr id="6" name="TextBox 5"/>
          <p:cNvSpPr txBox="1"/>
          <p:nvPr/>
        </p:nvSpPr>
        <p:spPr>
          <a:xfrm>
            <a:off x="838200" y="304800"/>
            <a:ext cx="6954488" cy="769441"/>
          </a:xfrm>
          <a:prstGeom prst="rect">
            <a:avLst/>
          </a:prstGeom>
          <a:noFill/>
          <a:effectLst>
            <a:outerShdw blurRad="101600" dist="63500" dir="2700000">
              <a:srgbClr val="000000">
                <a:alpha val="34000"/>
              </a:srgbClr>
            </a:outerShdw>
          </a:effectLst>
        </p:spPr>
        <p:txBody>
          <a:bodyPr wrap="square" rtlCol="0">
            <a:spAutoFit/>
          </a:bodyPr>
          <a:lstStyle/>
          <a:p>
            <a:r>
              <a:rPr lang="en-US" sz="4400" b="1" i="1" dirty="0">
                <a:solidFill>
                  <a:schemeClr val="bg1"/>
                </a:solidFill>
                <a:latin typeface="Arial "/>
                <a:cs typeface="Helvetica Neue Black Condensed"/>
              </a:rPr>
              <a:t>PortfolioXpress</a:t>
            </a:r>
          </a:p>
        </p:txBody>
      </p:sp>
      <p:sp>
        <p:nvSpPr>
          <p:cNvPr id="8" name="TextBox 7"/>
          <p:cNvSpPr txBox="1"/>
          <p:nvPr/>
        </p:nvSpPr>
        <p:spPr>
          <a:xfrm>
            <a:off x="5073326" y="432103"/>
            <a:ext cx="533400" cy="400110"/>
          </a:xfrm>
          <a:prstGeom prst="rect">
            <a:avLst/>
          </a:prstGeom>
          <a:noFill/>
        </p:spPr>
        <p:txBody>
          <a:bodyPr wrap="square" rtlCol="0">
            <a:spAutoFit/>
          </a:bodyPr>
          <a:lstStyle/>
          <a:p>
            <a:r>
              <a:rPr lang="en-US" sz="2000" baseline="30000" dirty="0" smtClean="0">
                <a:solidFill>
                  <a:schemeClr val="bg1"/>
                </a:solidFill>
                <a:latin typeface="Arial "/>
                <a:cs typeface="Helvetica Neue Black Condensed"/>
              </a:rPr>
              <a:t>®</a:t>
            </a:r>
            <a:endParaRPr lang="en-US" sz="2000" dirty="0">
              <a:latin typeface="Arial "/>
            </a:endParaRPr>
          </a:p>
        </p:txBody>
      </p:sp>
    </p:spTree>
    <p:extLst>
      <p:ext uri="{BB962C8B-B14F-4D97-AF65-F5344CB8AC3E}">
        <p14:creationId xmlns:p14="http://schemas.microsoft.com/office/powerpoint/2010/main" val="2241080940"/>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1371600"/>
            <a:ext cx="8129516" cy="3970318"/>
          </a:xfrm>
          <a:prstGeom prst="rect">
            <a:avLst/>
          </a:prstGeom>
          <a:noFill/>
        </p:spPr>
        <p:txBody>
          <a:bodyPr wrap="square">
            <a:spAutoFit/>
          </a:bodyPr>
          <a:lstStyle/>
          <a:p>
            <a:r>
              <a:rPr lang="en-US" sz="1200" i="1" dirty="0">
                <a:solidFill>
                  <a:srgbClr val="FFFFFF"/>
                </a:solidFill>
                <a:latin typeface="Arial" panose="020B0604020202020204" pitchFamily="34" charset="0"/>
                <a:cs typeface="Arial" panose="020B0604020202020204" pitchFamily="34" charset="0"/>
              </a:rPr>
              <a:t>SecurePath for Life</a:t>
            </a:r>
            <a:r>
              <a:rPr lang="en-US" sz="1200" baseline="30000" dirty="0">
                <a:solidFill>
                  <a:srgbClr val="FFFFFF"/>
                </a:solidFill>
                <a:latin typeface="Arial" panose="020B0604020202020204" pitchFamily="34" charset="0"/>
                <a:cs typeface="Arial" panose="020B0604020202020204" pitchFamily="34" charset="0"/>
              </a:rPr>
              <a:t>®</a:t>
            </a:r>
            <a:r>
              <a:rPr lang="en-US" sz="1200" i="1" dirty="0">
                <a:solidFill>
                  <a:srgbClr val="FFFFFF"/>
                </a:solidFill>
                <a:latin typeface="Arial" panose="020B0604020202020204" pitchFamily="34" charset="0"/>
                <a:cs typeface="Arial" panose="020B0604020202020204" pitchFamily="34" charset="0"/>
              </a:rPr>
              <a:t>  consists of a group variable annuity contract which offers certain guaranteed lifetime withdrawal benefits to participants. Although SecurePath for Life</a:t>
            </a:r>
            <a:r>
              <a:rPr lang="en-US" sz="1200" baseline="30000" dirty="0">
                <a:solidFill>
                  <a:srgbClr val="FFFFFF"/>
                </a:solidFill>
                <a:latin typeface="Arial" panose="020B0604020202020204" pitchFamily="34" charset="0"/>
                <a:cs typeface="Arial" panose="020B0604020202020204" pitchFamily="34" charset="0"/>
              </a:rPr>
              <a:t>®</a:t>
            </a:r>
            <a:r>
              <a:rPr lang="en-US" sz="1200" i="1" dirty="0">
                <a:solidFill>
                  <a:srgbClr val="FFFFFF"/>
                </a:solidFill>
                <a:latin typeface="Arial" panose="020B0604020202020204" pitchFamily="34" charset="0"/>
                <a:cs typeface="Arial" panose="020B0604020202020204" pitchFamily="34" charset="0"/>
              </a:rPr>
              <a:t> provides a guaranteed income base as well as a guaranteed income amount consisting of a guaranteed lifetime withdrawal benefit, the investment options available under the product are variable investments and may lose value. Certain withdrawals will reduce a participant’s income base, and therefore the guaranteed income amount. </a:t>
            </a:r>
            <a:endParaRPr lang="en-US" sz="1200" i="1" dirty="0" smtClean="0">
              <a:solidFill>
                <a:srgbClr val="FFFFFF"/>
              </a:solidFill>
              <a:latin typeface="Arial" panose="020B0604020202020204" pitchFamily="34" charset="0"/>
              <a:cs typeface="Arial" panose="020B0604020202020204" pitchFamily="34" charset="0"/>
            </a:endParaRPr>
          </a:p>
          <a:p>
            <a:endParaRPr lang="en-US" sz="1200" i="1" dirty="0">
              <a:solidFill>
                <a:srgbClr val="FFFFFF"/>
              </a:solidFill>
              <a:latin typeface="Arial" panose="020B0604020202020204" pitchFamily="34" charset="0"/>
              <a:cs typeface="Arial" panose="020B0604020202020204" pitchFamily="34" charset="0"/>
            </a:endParaRPr>
          </a:p>
          <a:p>
            <a:r>
              <a:rPr lang="en-US" sz="1200" i="1" dirty="0" smtClean="0">
                <a:solidFill>
                  <a:srgbClr val="FFFFFF"/>
                </a:solidFill>
                <a:latin typeface="Arial" panose="020B0604020202020204" pitchFamily="34" charset="0"/>
                <a:cs typeface="Arial" panose="020B0604020202020204" pitchFamily="34" charset="0"/>
              </a:rPr>
              <a:t>Your </a:t>
            </a:r>
            <a:r>
              <a:rPr lang="en-US" sz="1200" i="1" dirty="0">
                <a:solidFill>
                  <a:srgbClr val="FFFFFF"/>
                </a:solidFill>
                <a:latin typeface="Arial" panose="020B0604020202020204" pitchFamily="34" charset="0"/>
                <a:cs typeface="Arial" panose="020B0604020202020204" pitchFamily="34" charset="0"/>
              </a:rPr>
              <a:t>plan sponsor may exercise certain rights under the group variable annuity contract that may terminate the guaranteed lifetime withdrawal benefits available to </a:t>
            </a:r>
            <a:r>
              <a:rPr lang="en-US" sz="1200" i="1" dirty="0" smtClean="0">
                <a:solidFill>
                  <a:srgbClr val="FFFFFF"/>
                </a:solidFill>
                <a:latin typeface="Arial" panose="020B0604020202020204" pitchFamily="34" charset="0"/>
                <a:cs typeface="Arial" panose="020B0604020202020204" pitchFamily="34" charset="0"/>
              </a:rPr>
              <a:t>you, </a:t>
            </a:r>
            <a:r>
              <a:rPr lang="en-US" sz="1200" i="1" dirty="0">
                <a:solidFill>
                  <a:srgbClr val="FFFFFF"/>
                </a:solidFill>
                <a:latin typeface="Arial" panose="020B0604020202020204" pitchFamily="34" charset="0"/>
                <a:cs typeface="Arial" panose="020B0604020202020204" pitchFamily="34" charset="0"/>
              </a:rPr>
              <a:t>including termination of the contract, termination of the plan, or the transfer of the assets left under the contract to another investment fund. </a:t>
            </a:r>
            <a:r>
              <a:rPr lang="en-US" sz="1200" i="1" dirty="0" smtClean="0">
                <a:solidFill>
                  <a:srgbClr val="FFFFFF"/>
                </a:solidFill>
                <a:latin typeface="Arial" panose="020B0604020202020204" pitchFamily="34" charset="0"/>
                <a:cs typeface="Arial" panose="020B0604020202020204" pitchFamily="34" charset="0"/>
              </a:rPr>
              <a:t>Guarantees </a:t>
            </a:r>
            <a:r>
              <a:rPr lang="en-US" sz="1200" i="1" dirty="0">
                <a:solidFill>
                  <a:srgbClr val="FFFFFF"/>
                </a:solidFill>
                <a:latin typeface="Arial" panose="020B0604020202020204" pitchFamily="34" charset="0"/>
                <a:cs typeface="Arial" panose="020B0604020202020204" pitchFamily="34" charset="0"/>
              </a:rPr>
              <a:t>are subject to the terms and conditions set forth in the contract and the </a:t>
            </a:r>
            <a:r>
              <a:rPr lang="en-US" sz="1200" i="1" dirty="0" smtClean="0">
                <a:solidFill>
                  <a:srgbClr val="FFFFFF"/>
                </a:solidFill>
                <a:latin typeface="Arial" panose="020B0604020202020204" pitchFamily="34" charset="0"/>
                <a:cs typeface="Arial" panose="020B0604020202020204" pitchFamily="34" charset="0"/>
              </a:rPr>
              <a:t>prospectus. Group </a:t>
            </a:r>
            <a:r>
              <a:rPr lang="en-US" sz="1200" i="1" dirty="0">
                <a:solidFill>
                  <a:srgbClr val="FFFFFF"/>
                </a:solidFill>
                <a:latin typeface="Arial" panose="020B0604020202020204" pitchFamily="34" charset="0"/>
                <a:cs typeface="Arial" panose="020B0604020202020204" pitchFamily="34" charset="0"/>
              </a:rPr>
              <a:t>annuity contracts are issued by Transamerica Life Insurance Company (TLIC), 4333 Edgewood </a:t>
            </a:r>
            <a:r>
              <a:rPr lang="en-US" sz="1200" i="1" dirty="0" smtClean="0">
                <a:solidFill>
                  <a:srgbClr val="FFFFFF"/>
                </a:solidFill>
                <a:latin typeface="Arial" panose="020B0604020202020204" pitchFamily="34" charset="0"/>
                <a:cs typeface="Arial" panose="020B0604020202020204" pitchFamily="34" charset="0"/>
              </a:rPr>
              <a:t>Road </a:t>
            </a:r>
            <a:r>
              <a:rPr lang="en-US" sz="1200" i="1" dirty="0">
                <a:solidFill>
                  <a:srgbClr val="FFFFFF"/>
                </a:solidFill>
                <a:latin typeface="Arial" panose="020B0604020202020204" pitchFamily="34" charset="0"/>
                <a:cs typeface="Arial" panose="020B0604020202020204" pitchFamily="34" charset="0"/>
              </a:rPr>
              <a:t>NE, Cedar Rapids, </a:t>
            </a:r>
            <a:r>
              <a:rPr lang="en-US" sz="1200" i="1" dirty="0" smtClean="0">
                <a:solidFill>
                  <a:srgbClr val="FFFFFF"/>
                </a:solidFill>
                <a:latin typeface="Arial" panose="020B0604020202020204" pitchFamily="34" charset="0"/>
                <a:cs typeface="Arial" panose="020B0604020202020204" pitchFamily="34" charset="0"/>
              </a:rPr>
              <a:t>IA </a:t>
            </a:r>
            <a:r>
              <a:rPr lang="en-US" sz="1200" i="1" dirty="0">
                <a:solidFill>
                  <a:srgbClr val="FFFFFF"/>
                </a:solidFill>
                <a:latin typeface="Arial" panose="020B0604020202020204" pitchFamily="34" charset="0"/>
                <a:cs typeface="Arial" panose="020B0604020202020204" pitchFamily="34" charset="0"/>
              </a:rPr>
              <a:t>52499, which is licensed and offers products in all </a:t>
            </a:r>
            <a:r>
              <a:rPr lang="en-US" sz="1200" i="1" dirty="0" smtClean="0">
                <a:solidFill>
                  <a:srgbClr val="FFFFFF"/>
                </a:solidFill>
                <a:latin typeface="Arial" panose="020B0604020202020204" pitchFamily="34" charset="0"/>
                <a:cs typeface="Arial" panose="020B0604020202020204" pitchFamily="34" charset="0"/>
              </a:rPr>
              <a:t>states </a:t>
            </a:r>
            <a:r>
              <a:rPr lang="en-US" sz="1200" i="1" dirty="0">
                <a:solidFill>
                  <a:srgbClr val="FFFFFF"/>
                </a:solidFill>
                <a:latin typeface="Arial" panose="020B0604020202020204" pitchFamily="34" charset="0"/>
                <a:cs typeface="Arial" panose="020B0604020202020204" pitchFamily="34" charset="0"/>
              </a:rPr>
              <a:t>except New York. </a:t>
            </a:r>
            <a:r>
              <a:rPr lang="en-US" sz="1200" i="1" dirty="0" smtClean="0">
                <a:solidFill>
                  <a:srgbClr val="FFFFFF"/>
                </a:solidFill>
                <a:latin typeface="Arial" panose="020B0604020202020204" pitchFamily="34" charset="0"/>
                <a:cs typeface="Arial" panose="020B0604020202020204" pitchFamily="34" charset="0"/>
              </a:rPr>
              <a:t>Withdrawal guarantees provided </a:t>
            </a:r>
            <a:r>
              <a:rPr lang="en-US" sz="1200" i="1" dirty="0">
                <a:solidFill>
                  <a:srgbClr val="FFFFFF"/>
                </a:solidFill>
                <a:latin typeface="Arial" panose="020B0604020202020204" pitchFamily="34" charset="0"/>
                <a:cs typeface="Arial" panose="020B0604020202020204" pitchFamily="34" charset="0"/>
              </a:rPr>
              <a:t>under SecurePath for Life</a:t>
            </a:r>
            <a:r>
              <a:rPr lang="en-US" sz="1200" i="1" baseline="30000" dirty="0">
                <a:solidFill>
                  <a:srgbClr val="FFFFFF"/>
                </a:solidFill>
                <a:latin typeface="Arial" panose="020B0604020202020204" pitchFamily="34" charset="0"/>
                <a:cs typeface="Arial" panose="020B0604020202020204" pitchFamily="34" charset="0"/>
              </a:rPr>
              <a:t>®</a:t>
            </a:r>
            <a:r>
              <a:rPr lang="en-US" sz="1200" i="1" dirty="0">
                <a:solidFill>
                  <a:srgbClr val="FFFFFF"/>
                </a:solidFill>
                <a:latin typeface="Arial" panose="020B0604020202020204" pitchFamily="34" charset="0"/>
                <a:cs typeface="Arial" panose="020B0604020202020204" pitchFamily="34" charset="0"/>
              </a:rPr>
              <a:t> are supported by TLIC’s general account and are contingent on the claims paying ability of TLIC. </a:t>
            </a:r>
            <a:endParaRPr lang="en-US" sz="1200" i="1" dirty="0" smtClean="0">
              <a:solidFill>
                <a:srgbClr val="FFFFFF"/>
              </a:solidFill>
              <a:latin typeface="Arial" panose="020B0604020202020204" pitchFamily="34" charset="0"/>
              <a:cs typeface="Arial" panose="020B0604020202020204" pitchFamily="34" charset="0"/>
            </a:endParaRPr>
          </a:p>
          <a:p>
            <a:endParaRPr lang="en-US" sz="1200" i="1" dirty="0">
              <a:solidFill>
                <a:srgbClr val="FFFFFF"/>
              </a:solidFill>
              <a:latin typeface="Arial" panose="020B0604020202020204" pitchFamily="34" charset="0"/>
              <a:cs typeface="Arial" panose="020B0604020202020204" pitchFamily="34" charset="0"/>
            </a:endParaRPr>
          </a:p>
          <a:p>
            <a:r>
              <a:rPr lang="en-US" sz="1200" i="1" dirty="0">
                <a:solidFill>
                  <a:srgbClr val="FFFFFF"/>
                </a:solidFill>
                <a:latin typeface="Arial" panose="020B0604020202020204" pitchFamily="34" charset="0"/>
                <a:cs typeface="Arial" panose="020B0604020202020204" pitchFamily="34" charset="0"/>
              </a:rPr>
              <a:t>Group annuity contracts are issued by Transamerica Life Insurance Company (TLIC), 4333 Edgewood Road, NE, Cedar Rapids, Iowa 52499, which is licensed and offers products in all states, except New York. Guarantees of withdrawals provided under </a:t>
            </a:r>
            <a:r>
              <a:rPr lang="en-US" sz="1200" i="1" dirty="0" err="1">
                <a:solidFill>
                  <a:srgbClr val="FFFFFF"/>
                </a:solidFill>
                <a:latin typeface="Arial" panose="020B0604020202020204" pitchFamily="34" charset="0"/>
                <a:cs typeface="Arial" panose="020B0604020202020204" pitchFamily="34" charset="0"/>
              </a:rPr>
              <a:t>SecurePath</a:t>
            </a:r>
            <a:r>
              <a:rPr lang="en-US" sz="1200" i="1" dirty="0">
                <a:solidFill>
                  <a:srgbClr val="FFFFFF"/>
                </a:solidFill>
                <a:latin typeface="Arial" panose="020B0604020202020204" pitchFamily="34" charset="0"/>
                <a:cs typeface="Arial" panose="020B0604020202020204" pitchFamily="34" charset="0"/>
              </a:rPr>
              <a:t> for </a:t>
            </a:r>
            <a:r>
              <a:rPr lang="en-US" sz="1200" i="1" dirty="0" err="1">
                <a:solidFill>
                  <a:srgbClr val="FFFFFF"/>
                </a:solidFill>
                <a:latin typeface="Arial" panose="020B0604020202020204" pitchFamily="34" charset="0"/>
                <a:cs typeface="Arial" panose="020B0604020202020204" pitchFamily="34" charset="0"/>
              </a:rPr>
              <a:t>LifeTM</a:t>
            </a:r>
            <a:r>
              <a:rPr lang="en-US" sz="1200" i="1" dirty="0">
                <a:solidFill>
                  <a:srgbClr val="FFFFFF"/>
                </a:solidFill>
                <a:latin typeface="Arial" panose="020B0604020202020204" pitchFamily="34" charset="0"/>
                <a:cs typeface="Arial" panose="020B0604020202020204" pitchFamily="34" charset="0"/>
              </a:rPr>
              <a:t> are supported by TLIC’s general account and are contingent on the claims paying ability of TLIC. Group annuity contracts issued in New York are issued by Transamerica Financial Life Insurance Company (TFLIC), 440 Mamaroneck Avenue, Harrison, NY 10528, which is licensed in New York. Guarantees of withdrawals provided under </a:t>
            </a:r>
            <a:r>
              <a:rPr lang="en-US" sz="1200" i="1" dirty="0" err="1">
                <a:solidFill>
                  <a:srgbClr val="FFFFFF"/>
                </a:solidFill>
                <a:latin typeface="Arial" panose="020B0604020202020204" pitchFamily="34" charset="0"/>
                <a:cs typeface="Arial" panose="020B0604020202020204" pitchFamily="34" charset="0"/>
              </a:rPr>
              <a:t>SecurePath</a:t>
            </a:r>
            <a:r>
              <a:rPr lang="en-US" sz="1200" i="1" dirty="0">
                <a:solidFill>
                  <a:srgbClr val="FFFFFF"/>
                </a:solidFill>
                <a:latin typeface="Arial" panose="020B0604020202020204" pitchFamily="34" charset="0"/>
                <a:cs typeface="Arial" panose="020B0604020202020204" pitchFamily="34" charset="0"/>
              </a:rPr>
              <a:t> for Life® are supported by TFLIC’s general account and are contingent on the claims paying ability of TFLIC. Product features and availability may differ by state.</a:t>
            </a:r>
            <a:endParaRPr lang="en-US" sz="1200" dirty="0">
              <a:solidFill>
                <a:srgbClr val="FFFFFF"/>
              </a:solidFill>
              <a:latin typeface="Arial" panose="020B0604020202020204" pitchFamily="34" charset="0"/>
              <a:cs typeface="Arial" panose="020B0604020202020204" pitchFamily="34" charset="0"/>
            </a:endParaRPr>
          </a:p>
        </p:txBody>
      </p:sp>
      <p:sp>
        <p:nvSpPr>
          <p:cNvPr id="6" name="TextBox 5"/>
          <p:cNvSpPr txBox="1"/>
          <p:nvPr/>
        </p:nvSpPr>
        <p:spPr>
          <a:xfrm>
            <a:off x="838200" y="304800"/>
            <a:ext cx="6954488" cy="769441"/>
          </a:xfrm>
          <a:prstGeom prst="rect">
            <a:avLst/>
          </a:prstGeom>
          <a:noFill/>
          <a:effectLst>
            <a:outerShdw blurRad="101600" dist="63500" dir="2700000">
              <a:srgbClr val="000000">
                <a:alpha val="34000"/>
              </a:srgbClr>
            </a:outerShdw>
          </a:effectLst>
        </p:spPr>
        <p:txBody>
          <a:bodyPr wrap="square" rtlCol="0">
            <a:spAutoFit/>
          </a:bodyPr>
          <a:lstStyle/>
          <a:p>
            <a:r>
              <a:rPr lang="en-US" sz="4400" b="1" i="1" kern="1200" dirty="0" smtClean="0">
                <a:solidFill>
                  <a:schemeClr val="bg1"/>
                </a:solidFill>
                <a:latin typeface="Arial "/>
                <a:cs typeface="Helvetica Neue Black Condensed"/>
              </a:rPr>
              <a:t>SecurePath for Life</a:t>
            </a:r>
            <a:endParaRPr lang="en-US" sz="1600" kern="1200" baseline="30000" dirty="0">
              <a:solidFill>
                <a:schemeClr val="bg1"/>
              </a:solidFill>
              <a:latin typeface="Arial "/>
              <a:cs typeface="Helvetica Neue Black Condensed"/>
            </a:endParaRPr>
          </a:p>
        </p:txBody>
      </p:sp>
      <p:sp>
        <p:nvSpPr>
          <p:cNvPr id="8" name="TextBox 7"/>
          <p:cNvSpPr txBox="1"/>
          <p:nvPr/>
        </p:nvSpPr>
        <p:spPr>
          <a:xfrm>
            <a:off x="6007924" y="449838"/>
            <a:ext cx="533400" cy="400110"/>
          </a:xfrm>
          <a:prstGeom prst="rect">
            <a:avLst/>
          </a:prstGeom>
          <a:noFill/>
        </p:spPr>
        <p:txBody>
          <a:bodyPr wrap="square" rtlCol="0">
            <a:spAutoFit/>
          </a:bodyPr>
          <a:lstStyle/>
          <a:p>
            <a:r>
              <a:rPr lang="en-US" sz="2000" baseline="30000" dirty="0" smtClean="0">
                <a:solidFill>
                  <a:schemeClr val="bg1"/>
                </a:solidFill>
                <a:latin typeface="Arial "/>
                <a:cs typeface="Helvetica Neue Black Condensed"/>
              </a:rPr>
              <a:t>®</a:t>
            </a:r>
            <a:endParaRPr lang="en-US" sz="2000" dirty="0">
              <a:latin typeface="Arial "/>
            </a:endParaRPr>
          </a:p>
        </p:txBody>
      </p:sp>
    </p:spTree>
    <p:extLst>
      <p:ext uri="{BB962C8B-B14F-4D97-AF65-F5344CB8AC3E}">
        <p14:creationId xmlns:p14="http://schemas.microsoft.com/office/powerpoint/2010/main" val="3892473696"/>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0" y="1295400"/>
            <a:ext cx="7970838" cy="1323439"/>
          </a:xfrm>
          <a:prstGeom prst="rect">
            <a:avLst/>
          </a:prstGeom>
          <a:noFill/>
        </p:spPr>
        <p:txBody>
          <a:bodyPr wrap="square" rtlCol="0">
            <a:spAutoFit/>
          </a:bodyPr>
          <a:lstStyle/>
          <a:p>
            <a:pPr>
              <a:lnSpc>
                <a:spcPts val="1200"/>
              </a:lnSpc>
            </a:pPr>
            <a:r>
              <a:rPr lang="en-US" sz="1200" i="1" dirty="0" smtClean="0">
                <a:solidFill>
                  <a:schemeClr val="bg1"/>
                </a:solidFill>
                <a:latin typeface="Arial "/>
                <a:cs typeface="Arial Narrow"/>
              </a:rPr>
              <a:t>Custom Model Portfolios: When </a:t>
            </a:r>
            <a:r>
              <a:rPr lang="en-US" sz="1200" i="1" dirty="0">
                <a:solidFill>
                  <a:schemeClr val="bg1"/>
                </a:solidFill>
                <a:latin typeface="Arial "/>
                <a:cs typeface="Arial Narrow"/>
              </a:rPr>
              <a:t>considering a custom portfolio, first think about your personal circumstances, market outlook, risk tolerance, and the potential universe of appropriate investments. If you subscribe to the service, your account will be rebalanced to the </a:t>
            </a:r>
            <a:r>
              <a:rPr lang="en-US" sz="1200" i="1" dirty="0" smtClean="0">
                <a:solidFill>
                  <a:schemeClr val="bg1"/>
                </a:solidFill>
                <a:latin typeface="Arial "/>
                <a:cs typeface="Arial Narrow"/>
              </a:rPr>
              <a:t>portfolio option </a:t>
            </a:r>
            <a:r>
              <a:rPr lang="en-US" sz="1200" i="1" dirty="0">
                <a:solidFill>
                  <a:schemeClr val="bg1"/>
                </a:solidFill>
                <a:latin typeface="Arial "/>
                <a:cs typeface="Arial Narrow"/>
              </a:rPr>
              <a:t>you select. From time to time, funds may be added to or removed from the custom portfolio mixes, or changes may occur  </a:t>
            </a:r>
            <a:r>
              <a:rPr lang="en-US" sz="1200" i="1" dirty="0" smtClean="0">
                <a:solidFill>
                  <a:schemeClr val="bg1"/>
                </a:solidFill>
                <a:latin typeface="Arial "/>
                <a:cs typeface="Arial Narrow"/>
              </a:rPr>
              <a:t>to </a:t>
            </a:r>
            <a:r>
              <a:rPr lang="en-US" sz="1200" i="1" dirty="0">
                <a:solidFill>
                  <a:schemeClr val="bg1"/>
                </a:solidFill>
                <a:latin typeface="Arial "/>
                <a:cs typeface="Arial Narrow"/>
              </a:rPr>
              <a:t>the portfolios’ target investment allocations. The custom model portfolios are subject to the same risks as the underlying assets in which they invest. The higher the portfolio's allocation to stocks, the greater the risk. The portfolio's principal value is never guaranteed. Maintenance of these portfolios is the responsibility of &lt;name of employer&gt;&lt;name of advisor&gt;.Transamerica Retirement Solutions does not provide advice to your account.</a:t>
            </a:r>
          </a:p>
        </p:txBody>
      </p:sp>
      <p:sp>
        <p:nvSpPr>
          <p:cNvPr id="9" name="TextBox 8"/>
          <p:cNvSpPr txBox="1"/>
          <p:nvPr/>
        </p:nvSpPr>
        <p:spPr>
          <a:xfrm>
            <a:off x="762000" y="2822873"/>
            <a:ext cx="8047038" cy="707886"/>
          </a:xfrm>
          <a:prstGeom prst="rect">
            <a:avLst/>
          </a:prstGeom>
          <a:noFill/>
        </p:spPr>
        <p:txBody>
          <a:bodyPr wrap="square" rtlCol="0">
            <a:spAutoFit/>
          </a:bodyPr>
          <a:lstStyle/>
          <a:p>
            <a:pPr>
              <a:lnSpc>
                <a:spcPts val="1200"/>
              </a:lnSpc>
            </a:pPr>
            <a:r>
              <a:rPr lang="en-US" sz="1200" i="1" dirty="0" smtClean="0">
                <a:solidFill>
                  <a:schemeClr val="bg1"/>
                </a:solidFill>
                <a:latin typeface="Arial "/>
                <a:cs typeface="Arial Narrow"/>
              </a:rPr>
              <a:t>Transamerica Managed Account: Ibbotson Associates</a:t>
            </a:r>
            <a:r>
              <a:rPr lang="en-US" sz="1200" baseline="30000" dirty="0" smtClean="0">
                <a:solidFill>
                  <a:schemeClr val="bg1"/>
                </a:solidFill>
                <a:latin typeface="Arial "/>
                <a:cs typeface="Arial Narrow"/>
              </a:rPr>
              <a:t>®</a:t>
            </a:r>
            <a:r>
              <a:rPr lang="en-US" sz="1200" i="1" dirty="0">
                <a:solidFill>
                  <a:schemeClr val="bg1"/>
                </a:solidFill>
                <a:latin typeface="Arial "/>
                <a:cs typeface="Arial Narrow"/>
              </a:rPr>
              <a:t>, Inc</a:t>
            </a:r>
            <a:r>
              <a:rPr lang="en-US" sz="1200" i="1" dirty="0" smtClean="0">
                <a:solidFill>
                  <a:schemeClr val="bg1"/>
                </a:solidFill>
                <a:latin typeface="Arial "/>
                <a:cs typeface="Arial Narrow"/>
              </a:rPr>
              <a:t>. is an independent, third-party, SEC-registered investment adviser that provides the investment advice and portfolio management methodologies for the Managed Accoun</a:t>
            </a:r>
            <a:r>
              <a:rPr lang="en-US" sz="1200" i="1" dirty="0">
                <a:solidFill>
                  <a:schemeClr val="bg1"/>
                </a:solidFill>
                <a:latin typeface="Arial "/>
                <a:cs typeface="Arial Narrow"/>
              </a:rPr>
              <a:t>t</a:t>
            </a:r>
            <a:r>
              <a:rPr lang="en-US" sz="1050" baseline="30000" dirty="0" smtClean="0">
                <a:solidFill>
                  <a:schemeClr val="bg1"/>
                </a:solidFill>
                <a:latin typeface="Arial "/>
                <a:cs typeface="Arial Narrow"/>
              </a:rPr>
              <a:t>SM</a:t>
            </a:r>
            <a:r>
              <a:rPr lang="en-US" sz="1200" i="1" dirty="0" smtClean="0">
                <a:solidFill>
                  <a:schemeClr val="bg1"/>
                </a:solidFill>
                <a:latin typeface="Arial "/>
                <a:cs typeface="Arial Narrow"/>
              </a:rPr>
              <a:t> service. Neither Transamerica Retirement Solutions nor Ibbotson is responsible for selecting the core investment options available within the plan.</a:t>
            </a:r>
            <a:endParaRPr lang="en-US" sz="1200" dirty="0">
              <a:solidFill>
                <a:schemeClr val="bg1"/>
              </a:solidFill>
              <a:latin typeface="Arial "/>
            </a:endParaRPr>
          </a:p>
        </p:txBody>
      </p:sp>
      <p:sp>
        <p:nvSpPr>
          <p:cNvPr id="10" name="TextBox 9"/>
          <p:cNvSpPr txBox="1"/>
          <p:nvPr/>
        </p:nvSpPr>
        <p:spPr>
          <a:xfrm>
            <a:off x="762000" y="3734793"/>
            <a:ext cx="8153400" cy="861774"/>
          </a:xfrm>
          <a:prstGeom prst="rect">
            <a:avLst/>
          </a:prstGeom>
          <a:noFill/>
        </p:spPr>
        <p:txBody>
          <a:bodyPr wrap="square" rtlCol="0">
            <a:spAutoFit/>
          </a:bodyPr>
          <a:lstStyle/>
          <a:p>
            <a:pPr>
              <a:lnSpc>
                <a:spcPts val="1150"/>
              </a:lnSpc>
            </a:pPr>
            <a:r>
              <a:rPr lang="en-US" sz="1200" i="1" strike="sngStrike" dirty="0">
                <a:solidFill>
                  <a:schemeClr val="bg1"/>
                </a:solidFill>
                <a:latin typeface="Arial "/>
                <a:cs typeface="Arial Narrow"/>
              </a:rPr>
              <a:t>Target date funds generally invest in a mix of stocks, bonds, cash equivalents, and potentially other assets, either directly or via underlying investments, and may be subject to all the risks of these assets. The allocations become more conservative over time: The percentage of assets allocated to stocks will decrease while the percentage allocated to bonds will increase as the target date approaches. The higher the allocation is to stocks, the greater the risk. The investment option’s principal value is never guaranteed, including at and after the target date. </a:t>
            </a:r>
          </a:p>
        </p:txBody>
      </p:sp>
      <p:sp>
        <p:nvSpPr>
          <p:cNvPr id="5" name="Content Placeholder 1"/>
          <p:cNvSpPr txBox="1">
            <a:spLocks/>
          </p:cNvSpPr>
          <p:nvPr/>
        </p:nvSpPr>
        <p:spPr>
          <a:xfrm>
            <a:off x="762000" y="4800600"/>
            <a:ext cx="8001001" cy="685800"/>
          </a:xfrm>
          <a:prstGeom prst="rect">
            <a:avLst/>
          </a:prstGeom>
          <a:noFill/>
        </p:spPr>
        <p:txBody>
          <a:bodyPr/>
          <a:lstStyle>
            <a:lvl1pPr marL="231775" indent="-231775" algn="l" defTabSz="457200" rtl="0" eaLnBrk="1" latinLnBrk="0" hangingPunct="1">
              <a:spcBef>
                <a:spcPct val="20000"/>
              </a:spcBef>
              <a:buFont typeface="Arial" panose="020B0604020202020204" pitchFamily="34" charset="0"/>
              <a:buChar char="•"/>
              <a:defRPr sz="1800" b="0" i="0" kern="1200" baseline="0">
                <a:solidFill>
                  <a:srgbClr val="939598"/>
                </a:solidFill>
                <a:latin typeface="HelveticaNeueLT Std Lt Cn" pitchFamily="34" charset="0"/>
                <a:ea typeface="+mn-ea"/>
                <a:cs typeface="+mn-cs"/>
              </a:defRPr>
            </a:lvl1pPr>
            <a:lvl2pPr marL="461963" indent="-230188"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2pPr>
            <a:lvl3pPr marL="682625" indent="-220663"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3pPr>
            <a:lvl4pPr marL="914400" indent="-231775"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4pPr>
            <a:lvl5pPr marL="1146175" indent="-231775"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nSpc>
                <a:spcPts val="1200"/>
              </a:lnSpc>
              <a:spcBef>
                <a:spcPts val="0"/>
              </a:spcBef>
              <a:spcAft>
                <a:spcPts val="400"/>
              </a:spcAft>
              <a:buNone/>
            </a:pPr>
            <a:r>
              <a:rPr lang="en-US" sz="1200" i="1" dirty="0">
                <a:solidFill>
                  <a:schemeClr val="bg1"/>
                </a:solidFill>
                <a:latin typeface="Arial "/>
                <a:cs typeface="Arial Narrow"/>
              </a:rPr>
              <a:t>Asset allocation funds invest in a mix of stocks, bonds, cash equivalents, and potentially other types of assets, either directly or via underlying investments, and are generally considered diversified investment choices. Allocation funds may be subject to all of the risks of the assets in which they invest. The higher the fund’s allocation to stocks, the greater the risk. Asset allocation and diversification do not assure better performance, cannot eliminate the risk of investment losses, and do not protect against an overall declining market</a:t>
            </a:r>
            <a:r>
              <a:rPr lang="en-US" sz="1200" i="1" dirty="0" smtClean="0">
                <a:solidFill>
                  <a:schemeClr val="bg1"/>
                </a:solidFill>
                <a:latin typeface="Arial "/>
                <a:cs typeface="Arial Narrow"/>
              </a:rPr>
              <a:t>.</a:t>
            </a:r>
            <a:endParaRPr lang="en-US" sz="1200" i="1" dirty="0">
              <a:solidFill>
                <a:schemeClr val="bg1"/>
              </a:solidFill>
              <a:latin typeface="Arial "/>
              <a:cs typeface="Arial Narrow"/>
            </a:endParaRPr>
          </a:p>
        </p:txBody>
      </p:sp>
      <p:sp>
        <p:nvSpPr>
          <p:cNvPr id="6" name="TextBox 5"/>
          <p:cNvSpPr txBox="1"/>
          <p:nvPr/>
        </p:nvSpPr>
        <p:spPr>
          <a:xfrm>
            <a:off x="838200" y="304800"/>
            <a:ext cx="6954488" cy="769441"/>
          </a:xfrm>
          <a:prstGeom prst="rect">
            <a:avLst/>
          </a:prstGeom>
          <a:noFill/>
          <a:effectLst>
            <a:outerShdw blurRad="101600" dist="63500" dir="2700000">
              <a:srgbClr val="000000">
                <a:alpha val="34000"/>
              </a:srgbClr>
            </a:outerShdw>
          </a:effectLst>
        </p:spPr>
        <p:txBody>
          <a:bodyPr wrap="square" rtlCol="0">
            <a:spAutoFit/>
          </a:bodyPr>
          <a:lstStyle/>
          <a:p>
            <a:r>
              <a:rPr lang="en-US" sz="4400" b="1" i="1" dirty="0" smtClean="0">
                <a:solidFill>
                  <a:schemeClr val="bg1"/>
                </a:solidFill>
                <a:latin typeface="Arial "/>
                <a:cs typeface="Helvetica Neue Black Condensed"/>
              </a:rPr>
              <a:t>Disclosures for slide 23</a:t>
            </a:r>
            <a:endParaRPr lang="en-US" sz="4400" b="1" i="1" dirty="0">
              <a:solidFill>
                <a:schemeClr val="bg1"/>
              </a:solidFill>
              <a:latin typeface="Arial "/>
              <a:cs typeface="Helvetica Neue Black Condensed"/>
            </a:endParaRPr>
          </a:p>
        </p:txBody>
      </p:sp>
    </p:spTree>
    <p:extLst>
      <p:ext uri="{BB962C8B-B14F-4D97-AF65-F5344CB8AC3E}">
        <p14:creationId xmlns:p14="http://schemas.microsoft.com/office/powerpoint/2010/main" val="2524024834"/>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228600" y="0"/>
            <a:ext cx="8534400" cy="1200329"/>
          </a:xfrm>
          <a:prstGeom prst="rect">
            <a:avLst/>
          </a:prstGeom>
          <a:noFill/>
          <a:effectLst>
            <a:outerShdw blurRad="101600" dist="63500" dir="2700000">
              <a:srgbClr val="000000">
                <a:alpha val="43000"/>
              </a:srgbClr>
            </a:outerShdw>
          </a:effectLst>
        </p:spPr>
        <p:txBody>
          <a:bodyPr wrap="square" rtlCol="0">
            <a:spAutoFit/>
          </a:bodyPr>
          <a:lstStyle/>
          <a:p>
            <a:r>
              <a:rPr lang="en-US" sz="7200" kern="1200" dirty="0" smtClean="0">
                <a:solidFill>
                  <a:srgbClr val="FFFFFF"/>
                </a:solidFill>
                <a:latin typeface="Arial Black"/>
                <a:cs typeface="Arial Black"/>
              </a:rPr>
              <a:t>investments</a:t>
            </a:r>
          </a:p>
        </p:txBody>
      </p:sp>
      <p:sp>
        <p:nvSpPr>
          <p:cNvPr id="16" name="Freeform 15"/>
          <p:cNvSpPr/>
          <p:nvPr/>
        </p:nvSpPr>
        <p:spPr>
          <a:xfrm>
            <a:off x="762000" y="1066800"/>
            <a:ext cx="1581150" cy="638175"/>
          </a:xfrm>
          <a:custGeom>
            <a:avLst/>
            <a:gdLst>
              <a:gd name="connsiteX0" fmla="*/ 0 w 651933"/>
              <a:gd name="connsiteY0" fmla="*/ 0 h 1346200"/>
              <a:gd name="connsiteX1" fmla="*/ 8466 w 651933"/>
              <a:gd name="connsiteY1" fmla="*/ 1346200 h 1346200"/>
              <a:gd name="connsiteX2" fmla="*/ 651933 w 651933"/>
              <a:gd name="connsiteY2" fmla="*/ 1346200 h 1346200"/>
            </a:gdLst>
            <a:ahLst/>
            <a:cxnLst>
              <a:cxn ang="0">
                <a:pos x="connsiteX0" y="connsiteY0"/>
              </a:cxn>
              <a:cxn ang="0">
                <a:pos x="connsiteX1" y="connsiteY1"/>
              </a:cxn>
              <a:cxn ang="0">
                <a:pos x="connsiteX2" y="connsiteY2"/>
              </a:cxn>
            </a:cxnLst>
            <a:rect l="l" t="t" r="r" b="b"/>
            <a:pathLst>
              <a:path w="651933" h="1346200">
                <a:moveTo>
                  <a:pt x="0" y="0"/>
                </a:moveTo>
                <a:lnTo>
                  <a:pt x="8466" y="1346200"/>
                </a:lnTo>
                <a:lnTo>
                  <a:pt x="651933" y="1346200"/>
                </a:lnTo>
              </a:path>
            </a:pathLst>
          </a:custGeom>
          <a:ln w="25400" cap="flat" cmpd="sng" algn="ctr">
            <a:solidFill>
              <a:srgbClr val="FFFFFF"/>
            </a:solidFill>
            <a:prstDash val="sysDash"/>
            <a:round/>
            <a:headEnd type="none" w="med" len="med"/>
            <a:tailEnd type="arrow" w="lg" len="lg"/>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 name="Rectangle 16"/>
          <p:cNvSpPr/>
          <p:nvPr/>
        </p:nvSpPr>
        <p:spPr>
          <a:xfrm>
            <a:off x="2333462" y="2058857"/>
            <a:ext cx="4419762" cy="1522543"/>
          </a:xfrm>
          <a:prstGeom prst="rect">
            <a:avLst/>
          </a:prstGeom>
          <a:solidFill>
            <a:srgbClr val="13269B"/>
          </a:solidFill>
          <a:ln>
            <a:noFill/>
          </a:ln>
          <a:effectLst>
            <a:outerShdw blurRad="128905" dist="864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8" name="Group 17"/>
          <p:cNvGrpSpPr/>
          <p:nvPr/>
        </p:nvGrpSpPr>
        <p:grpSpPr>
          <a:xfrm>
            <a:off x="2337858" y="1009837"/>
            <a:ext cx="4415366" cy="1049020"/>
            <a:chOff x="1447800" y="1363147"/>
            <a:chExt cx="2145255" cy="1608653"/>
          </a:xfrm>
        </p:grpSpPr>
        <p:grpSp>
          <p:nvGrpSpPr>
            <p:cNvPr id="19" name="Group 19"/>
            <p:cNvGrpSpPr/>
            <p:nvPr/>
          </p:nvGrpSpPr>
          <p:grpSpPr>
            <a:xfrm>
              <a:off x="1447800" y="1363147"/>
              <a:ext cx="2145255" cy="1608653"/>
              <a:chOff x="1600200" y="1363147"/>
              <a:chExt cx="2145255" cy="1608653"/>
            </a:xfrm>
          </p:grpSpPr>
          <p:sp>
            <p:nvSpPr>
              <p:cNvPr id="21" name="Rectangle 20"/>
              <p:cNvSpPr/>
              <p:nvPr/>
            </p:nvSpPr>
            <p:spPr>
              <a:xfrm>
                <a:off x="1600200" y="1676401"/>
                <a:ext cx="2145255" cy="1295399"/>
              </a:xfrm>
              <a:prstGeom prst="rect">
                <a:avLst/>
              </a:prstGeom>
              <a:solidFill>
                <a:srgbClr val="13269B"/>
              </a:solidFill>
              <a:ln>
                <a:noFill/>
              </a:ln>
              <a:effectLst>
                <a:outerShdw blurRad="128905" dist="864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Oval 21"/>
              <p:cNvSpPr/>
              <p:nvPr/>
            </p:nvSpPr>
            <p:spPr bwMode="auto">
              <a:xfrm>
                <a:off x="2561230" y="1363147"/>
                <a:ext cx="222136" cy="694253"/>
              </a:xfrm>
              <a:prstGeom prst="ellipse">
                <a:avLst/>
              </a:prstGeom>
              <a:solidFill>
                <a:srgbClr val="0080FF"/>
              </a:solidFill>
              <a:ln w="73025" cap="flat" cmpd="sng" algn="ctr">
                <a:noFill/>
                <a:prstDash val="solid"/>
                <a:round/>
                <a:headEnd type="none" w="med" len="med"/>
                <a:tailEnd type="none" w="med" len="med"/>
              </a:ln>
              <a:effectLst>
                <a:outerShdw blurRad="114300" dist="63500" dir="2700000">
                  <a:srgbClr val="000000">
                    <a:alpha val="28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FFFFFF"/>
                  </a:solidFill>
                </a:endParaRPr>
              </a:p>
            </p:txBody>
          </p:sp>
          <p:sp>
            <p:nvSpPr>
              <p:cNvPr id="23" name="TextBox 22"/>
              <p:cNvSpPr txBox="1"/>
              <p:nvPr/>
            </p:nvSpPr>
            <p:spPr>
              <a:xfrm>
                <a:off x="2481798" y="1467060"/>
                <a:ext cx="381000" cy="485966"/>
              </a:xfrm>
              <a:prstGeom prst="rect">
                <a:avLst/>
              </a:prstGeom>
              <a:noFill/>
              <a:effectLst>
                <a:outerShdw blurRad="101600" dist="63500" dir="2700000">
                  <a:srgbClr val="000000">
                    <a:alpha val="43000"/>
                  </a:srgbClr>
                </a:outerShdw>
              </a:effectLst>
            </p:spPr>
            <p:txBody>
              <a:bodyPr wrap="square" rtlCol="0">
                <a:spAutoFit/>
              </a:bodyPr>
              <a:lstStyle/>
              <a:p>
                <a:pPr algn="ctr">
                  <a:lnSpc>
                    <a:spcPts val="2960"/>
                  </a:lnSpc>
                </a:pPr>
                <a:r>
                  <a:rPr lang="en-US" sz="3600" b="1" kern="1200" dirty="0" smtClean="0">
                    <a:solidFill>
                      <a:srgbClr val="FFFFFF"/>
                    </a:solidFill>
                    <a:latin typeface="Arial"/>
                    <a:cs typeface="Arial"/>
                  </a:rPr>
                  <a:t>2</a:t>
                </a:r>
              </a:p>
            </p:txBody>
          </p:sp>
        </p:grpSp>
        <p:sp>
          <p:nvSpPr>
            <p:cNvPr id="20" name="TextBox 19"/>
            <p:cNvSpPr txBox="1"/>
            <p:nvPr/>
          </p:nvSpPr>
          <p:spPr>
            <a:xfrm>
              <a:off x="1560444" y="2184400"/>
              <a:ext cx="1916655" cy="652892"/>
            </a:xfrm>
            <a:prstGeom prst="rect">
              <a:avLst/>
            </a:prstGeom>
            <a:noFill/>
            <a:effectLst>
              <a:outerShdw blurRad="101600" dist="63500" dir="2700000">
                <a:srgbClr val="000000">
                  <a:alpha val="43000"/>
                </a:srgbClr>
              </a:outerShdw>
            </a:effectLst>
          </p:spPr>
          <p:txBody>
            <a:bodyPr wrap="square" rtlCol="0">
              <a:spAutoFit/>
            </a:bodyPr>
            <a:lstStyle/>
            <a:p>
              <a:pPr algn="ctr">
                <a:lnSpc>
                  <a:spcPts val="2560"/>
                </a:lnSpc>
              </a:pPr>
              <a:r>
                <a:rPr lang="en-US" sz="2400" kern="1200" dirty="0" smtClean="0">
                  <a:solidFill>
                    <a:srgbClr val="FFFFFF"/>
                  </a:solidFill>
                  <a:latin typeface="Arial Black"/>
                  <a:cs typeface="Arial Black"/>
                </a:rPr>
                <a:t>Do it yourself</a:t>
              </a:r>
            </a:p>
          </p:txBody>
        </p:sp>
      </p:grpSp>
      <p:sp>
        <p:nvSpPr>
          <p:cNvPr id="24" name="TextBox 23"/>
          <p:cNvSpPr txBox="1"/>
          <p:nvPr/>
        </p:nvSpPr>
        <p:spPr>
          <a:xfrm>
            <a:off x="2489379" y="2198300"/>
            <a:ext cx="3244671" cy="995144"/>
          </a:xfrm>
          <a:prstGeom prst="rect">
            <a:avLst/>
          </a:prstGeom>
          <a:noFill/>
        </p:spPr>
        <p:txBody>
          <a:bodyPr wrap="none" rtlCol="0">
            <a:spAutoFit/>
          </a:bodyPr>
          <a:lstStyle/>
          <a:p>
            <a:pPr marL="171450" indent="-171450">
              <a:buFont typeface="Arial" panose="020B0604020202020204" pitchFamily="34" charset="0"/>
              <a:buChar char="•"/>
            </a:pPr>
            <a:r>
              <a:rPr lang="en-US" sz="1600" b="1" dirty="0" smtClean="0">
                <a:solidFill>
                  <a:schemeClr val="bg1"/>
                </a:solidFill>
                <a:latin typeface="Arial"/>
                <a:cs typeface="Arial"/>
              </a:rPr>
              <a:t>Variety </a:t>
            </a:r>
            <a:r>
              <a:rPr lang="en-US" sz="1600" b="1" dirty="0">
                <a:solidFill>
                  <a:schemeClr val="bg1"/>
                </a:solidFill>
                <a:latin typeface="Arial"/>
                <a:cs typeface="Arial"/>
              </a:rPr>
              <a:t>of </a:t>
            </a:r>
            <a:r>
              <a:rPr lang="en-US" sz="1600" b="1" dirty="0" smtClean="0">
                <a:solidFill>
                  <a:schemeClr val="bg1"/>
                </a:solidFill>
                <a:latin typeface="Arial"/>
                <a:cs typeface="Arial"/>
              </a:rPr>
              <a:t>investment choices</a:t>
            </a:r>
          </a:p>
          <a:p>
            <a:pPr marL="171450" indent="-171450">
              <a:buFont typeface="Arial" panose="020B0604020202020204" pitchFamily="34" charset="0"/>
              <a:buChar char="•"/>
            </a:pPr>
            <a:endParaRPr lang="en-US" sz="1600" b="1" dirty="0">
              <a:solidFill>
                <a:schemeClr val="bg1"/>
              </a:solidFill>
              <a:latin typeface="Arial"/>
              <a:cs typeface="Arial"/>
            </a:endParaRPr>
          </a:p>
          <a:p>
            <a:pPr marL="171450" indent="-171450">
              <a:buFont typeface="Arial" panose="020B0604020202020204" pitchFamily="34" charset="0"/>
              <a:buChar char="•"/>
            </a:pPr>
            <a:r>
              <a:rPr lang="en-US" sz="1600" b="1" i="1" dirty="0">
                <a:solidFill>
                  <a:schemeClr val="bg1"/>
                </a:solidFill>
                <a:latin typeface="Arial"/>
                <a:cs typeface="Arial"/>
              </a:rPr>
              <a:t>Schwab PCRA</a:t>
            </a:r>
            <a:r>
              <a:rPr lang="en-US" sz="1600" b="1" baseline="30000" dirty="0">
                <a:solidFill>
                  <a:schemeClr val="bg1"/>
                </a:solidFill>
                <a:latin typeface="Arial"/>
                <a:cs typeface="Arial"/>
              </a:rPr>
              <a:t> </a:t>
            </a:r>
            <a:r>
              <a:rPr lang="en-US" sz="1600" i="1" dirty="0">
                <a:solidFill>
                  <a:schemeClr val="bg1"/>
                </a:solidFill>
                <a:latin typeface="Arial"/>
                <a:cs typeface="Arial"/>
              </a:rPr>
              <a:t>(brokerage</a:t>
            </a:r>
            <a:r>
              <a:rPr lang="en-US" sz="1600" i="1" dirty="0" smtClean="0">
                <a:solidFill>
                  <a:schemeClr val="bg1"/>
                </a:solidFill>
                <a:latin typeface="Arial"/>
                <a:cs typeface="Arial"/>
              </a:rPr>
              <a:t>)</a:t>
            </a:r>
          </a:p>
          <a:p>
            <a:endParaRPr lang="en-US" sz="1600" i="1" baseline="30000" dirty="0">
              <a:solidFill>
                <a:schemeClr val="bg1"/>
              </a:solidFill>
              <a:latin typeface="Arial"/>
              <a:cs typeface="Arial"/>
            </a:endParaRPr>
          </a:p>
        </p:txBody>
      </p:sp>
      <p:sp>
        <p:nvSpPr>
          <p:cNvPr id="25" name="Content Placeholder 1"/>
          <p:cNvSpPr txBox="1">
            <a:spLocks/>
          </p:cNvSpPr>
          <p:nvPr/>
        </p:nvSpPr>
        <p:spPr>
          <a:xfrm>
            <a:off x="76200" y="5248275"/>
            <a:ext cx="9024582" cy="990600"/>
          </a:xfrm>
          <a:prstGeom prst="rect">
            <a:avLst/>
          </a:prstGeom>
          <a:noFill/>
        </p:spPr>
        <p:txBody>
          <a:bodyPr/>
          <a:lstStyle>
            <a:lvl1pPr marL="231775" indent="-231775" algn="l" defTabSz="457200" rtl="0" eaLnBrk="1" latinLnBrk="0" hangingPunct="1">
              <a:spcBef>
                <a:spcPct val="20000"/>
              </a:spcBef>
              <a:buFont typeface="Arial" panose="020B0604020202020204" pitchFamily="34" charset="0"/>
              <a:buChar char="•"/>
              <a:defRPr sz="1800" b="0" i="0" kern="1200" baseline="0">
                <a:solidFill>
                  <a:srgbClr val="939598"/>
                </a:solidFill>
                <a:latin typeface="HelveticaNeueLT Std Lt Cn" pitchFamily="34" charset="0"/>
                <a:ea typeface="+mn-ea"/>
                <a:cs typeface="+mn-cs"/>
              </a:defRPr>
            </a:lvl1pPr>
            <a:lvl2pPr marL="461963" indent="-230188"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2pPr>
            <a:lvl3pPr marL="682625" indent="-220663"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3pPr>
            <a:lvl4pPr marL="914400" indent="-231775"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4pPr>
            <a:lvl5pPr marL="1146175" indent="-231775"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nSpc>
                <a:spcPts val="1150"/>
              </a:lnSpc>
              <a:spcBef>
                <a:spcPts val="0"/>
              </a:spcBef>
              <a:buNone/>
            </a:pPr>
            <a:r>
              <a:rPr lang="en-US" sz="1200" i="1" dirty="0" smtClean="0">
                <a:solidFill>
                  <a:schemeClr val="bg1"/>
                </a:solidFill>
                <a:latin typeface="Arial "/>
                <a:cs typeface="Arial Narrow"/>
              </a:rPr>
              <a:t>Schwab </a:t>
            </a:r>
            <a:r>
              <a:rPr lang="en-US" sz="1200" i="1" dirty="0">
                <a:solidFill>
                  <a:schemeClr val="bg1"/>
                </a:solidFill>
                <a:latin typeface="Arial "/>
                <a:cs typeface="Arial Narrow"/>
              </a:rPr>
              <a:t>Personal Choice Retirement Account</a:t>
            </a:r>
            <a:r>
              <a:rPr lang="en-US" sz="1200" baseline="30000" dirty="0">
                <a:solidFill>
                  <a:schemeClr val="bg1"/>
                </a:solidFill>
                <a:latin typeface="Arial "/>
                <a:cs typeface="Arial Narrow"/>
              </a:rPr>
              <a:t>®</a:t>
            </a:r>
            <a:r>
              <a:rPr lang="en-US" sz="1200" i="1" dirty="0">
                <a:solidFill>
                  <a:schemeClr val="bg1"/>
                </a:solidFill>
                <a:latin typeface="Arial "/>
                <a:cs typeface="Arial Narrow"/>
              </a:rPr>
              <a:t> (PCRA) is not a fund but rather a participant self-directed brokerage account maintained at Charles Schwab &amp; Co., Inc. Participants must individually apply for PCRA and are solely responsible for their fund selections made under the PCRA. Commissions and transaction fees may apply to fund trades placed outside of the Schwab Mutual Fund OneSource</a:t>
            </a:r>
            <a:r>
              <a:rPr lang="en-US" sz="1200" baseline="30000" dirty="0">
                <a:solidFill>
                  <a:schemeClr val="bg1"/>
                </a:solidFill>
                <a:latin typeface="Arial "/>
                <a:cs typeface="Arial Narrow"/>
              </a:rPr>
              <a:t>®</a:t>
            </a:r>
            <a:r>
              <a:rPr lang="en-US" sz="1200" i="1" dirty="0">
                <a:solidFill>
                  <a:schemeClr val="bg1"/>
                </a:solidFill>
                <a:latin typeface="Arial "/>
                <a:cs typeface="Arial Narrow"/>
              </a:rPr>
              <a:t> program or trades on other investment vehicles available through Schwab. An annual fee of $50 will be applied by Transamerica Retirement Solutions if you invest in the Schwab PCRA. Securities purchased through the PCRA are available through Charles Schwab &amp; Co. Inc., (Member SIPC). Charles Schwab &amp; Co., Inc. is not affiliated with Transamerica</a:t>
            </a:r>
            <a:r>
              <a:rPr lang="en-US" sz="1200" i="1" dirty="0" smtClean="0">
                <a:solidFill>
                  <a:schemeClr val="bg1"/>
                </a:solidFill>
                <a:latin typeface="Arial "/>
                <a:cs typeface="Arial Narrow"/>
              </a:rPr>
              <a:t>.</a:t>
            </a:r>
            <a:endParaRPr lang="en-US" sz="1200" i="1" dirty="0">
              <a:solidFill>
                <a:schemeClr val="bg1"/>
              </a:solidFill>
              <a:latin typeface="Arial "/>
              <a:cs typeface="Arial Narrow"/>
            </a:endParaRPr>
          </a:p>
        </p:txBody>
      </p:sp>
    </p:spTree>
    <p:extLst>
      <p:ext uri="{BB962C8B-B14F-4D97-AF65-F5344CB8AC3E}">
        <p14:creationId xmlns:p14="http://schemas.microsoft.com/office/powerpoint/2010/main" val="5999748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2000"/>
                                        <p:tgtEl>
                                          <p:spTgt spid="24"/>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fade">
                                      <p:cBhvr>
                                        <p:cTn id="23"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4" grpId="0"/>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70921" cy="6230112"/>
          </a:xfrm>
          <a:prstGeom prst="rect">
            <a:avLst/>
          </a:prstGeom>
        </p:spPr>
      </p:pic>
      <p:sp>
        <p:nvSpPr>
          <p:cNvPr id="6" name="TextBox 5"/>
          <p:cNvSpPr txBox="1"/>
          <p:nvPr/>
        </p:nvSpPr>
        <p:spPr>
          <a:xfrm>
            <a:off x="414528" y="240268"/>
            <a:ext cx="7696200" cy="1569660"/>
          </a:xfrm>
          <a:prstGeom prst="rect">
            <a:avLst/>
          </a:prstGeom>
          <a:noFill/>
          <a:effectLst>
            <a:outerShdw blurRad="101600" dist="63500" dir="2700000">
              <a:srgbClr val="000000">
                <a:alpha val="43000"/>
              </a:srgbClr>
            </a:outerShdw>
          </a:effectLst>
        </p:spPr>
        <p:txBody>
          <a:bodyPr wrap="square" rtlCol="0">
            <a:spAutoFit/>
          </a:bodyPr>
          <a:lstStyle/>
          <a:p>
            <a:r>
              <a:rPr lang="en-US" sz="9600" dirty="0" smtClean="0">
                <a:solidFill>
                  <a:schemeClr val="bg1"/>
                </a:solidFill>
                <a:latin typeface="Arial Black"/>
                <a:cs typeface="Arial Black"/>
              </a:rPr>
              <a:t>resources</a:t>
            </a:r>
            <a:endParaRPr lang="en-US" sz="9600" kern="1200" dirty="0" smtClean="0">
              <a:solidFill>
                <a:schemeClr val="bg1"/>
              </a:solidFill>
              <a:latin typeface="Arial Black"/>
              <a:cs typeface="Arial Black"/>
            </a:endParaRPr>
          </a:p>
        </p:txBody>
      </p:sp>
      <p:sp>
        <p:nvSpPr>
          <p:cNvPr id="8" name="TextBox 7"/>
          <p:cNvSpPr txBox="1"/>
          <p:nvPr/>
        </p:nvSpPr>
        <p:spPr>
          <a:xfrm>
            <a:off x="795528" y="152400"/>
            <a:ext cx="7696200" cy="646331"/>
          </a:xfrm>
          <a:prstGeom prst="rect">
            <a:avLst/>
          </a:prstGeom>
          <a:noFill/>
          <a:effectLst/>
        </p:spPr>
        <p:txBody>
          <a:bodyPr wrap="square" rtlCol="0">
            <a:spAutoFit/>
          </a:bodyPr>
          <a:lstStyle/>
          <a:p>
            <a:r>
              <a:rPr lang="en-US" sz="3600" dirty="0" smtClean="0">
                <a:solidFill>
                  <a:schemeClr val="bg1"/>
                </a:solidFill>
                <a:latin typeface="Arial" panose="020B0604020202020204" pitchFamily="34" charset="0"/>
                <a:cs typeface="Arial" panose="020B0604020202020204" pitchFamily="34" charset="0"/>
              </a:rPr>
              <a:t>tools and</a:t>
            </a: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8216777"/>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 y="0"/>
            <a:ext cx="9161929" cy="6230112"/>
          </a:xfrm>
          <a:prstGeom prst="rect">
            <a:avLst/>
          </a:prstGeom>
        </p:spPr>
      </p:pic>
      <p:sp>
        <p:nvSpPr>
          <p:cNvPr id="6" name="TextBox 5"/>
          <p:cNvSpPr txBox="1"/>
          <p:nvPr/>
        </p:nvSpPr>
        <p:spPr>
          <a:xfrm>
            <a:off x="414528" y="240268"/>
            <a:ext cx="7696200" cy="1569660"/>
          </a:xfrm>
          <a:prstGeom prst="rect">
            <a:avLst/>
          </a:prstGeom>
          <a:noFill/>
          <a:effectLst>
            <a:outerShdw blurRad="101600" dist="63500" dir="2700000">
              <a:srgbClr val="000000">
                <a:alpha val="43000"/>
              </a:srgbClr>
            </a:outerShdw>
          </a:effectLst>
        </p:spPr>
        <p:txBody>
          <a:bodyPr wrap="square" rtlCol="0">
            <a:spAutoFit/>
          </a:bodyPr>
          <a:lstStyle/>
          <a:p>
            <a:r>
              <a:rPr lang="en-US" sz="9600" dirty="0" smtClean="0">
                <a:solidFill>
                  <a:schemeClr val="bg1"/>
                </a:solidFill>
                <a:latin typeface="Arial Black"/>
                <a:cs typeface="Arial Black"/>
              </a:rPr>
              <a:t>resources</a:t>
            </a:r>
            <a:endParaRPr lang="en-US" sz="9600" kern="1200" dirty="0" smtClean="0">
              <a:solidFill>
                <a:schemeClr val="bg1"/>
              </a:solidFill>
              <a:latin typeface="Arial Black"/>
              <a:cs typeface="Arial Black"/>
            </a:endParaRPr>
          </a:p>
        </p:txBody>
      </p:sp>
      <p:sp>
        <p:nvSpPr>
          <p:cNvPr id="8" name="TextBox 7"/>
          <p:cNvSpPr txBox="1"/>
          <p:nvPr/>
        </p:nvSpPr>
        <p:spPr>
          <a:xfrm>
            <a:off x="795528" y="152400"/>
            <a:ext cx="7696200" cy="646331"/>
          </a:xfrm>
          <a:prstGeom prst="rect">
            <a:avLst/>
          </a:prstGeom>
          <a:noFill/>
          <a:effectLst/>
        </p:spPr>
        <p:txBody>
          <a:bodyPr wrap="square" rtlCol="0">
            <a:spAutoFit/>
          </a:bodyPr>
          <a:lstStyle/>
          <a:p>
            <a:r>
              <a:rPr lang="en-US" sz="3600" dirty="0" smtClean="0">
                <a:solidFill>
                  <a:schemeClr val="bg1"/>
                </a:solidFill>
                <a:latin typeface="Arial" panose="020B0604020202020204" pitchFamily="34" charset="0"/>
                <a:cs typeface="Arial" panose="020B0604020202020204" pitchFamily="34" charset="0"/>
              </a:rPr>
              <a:t>tools and</a:t>
            </a:r>
            <a:endParaRPr lang="en-US" sz="3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0867320"/>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14"/>
          <p:cNvSpPr txBox="1">
            <a:spLocks noChangeArrowheads="1"/>
          </p:cNvSpPr>
          <p:nvPr/>
        </p:nvSpPr>
        <p:spPr bwMode="auto">
          <a:xfrm>
            <a:off x="448056" y="3622234"/>
            <a:ext cx="2066544" cy="707886"/>
          </a:xfrm>
          <a:prstGeom prst="rect">
            <a:avLst/>
          </a:prstGeom>
          <a:noFill/>
          <a:ln w="9525">
            <a:noFill/>
            <a:miter lim="800000"/>
            <a:headEnd/>
            <a:tailEnd/>
          </a:ln>
        </p:spPr>
        <p:txBody>
          <a:bodyPr>
            <a:spAutoFit/>
          </a:bodyPr>
          <a:lstStyle/>
          <a:p>
            <a:pPr>
              <a:spcAft>
                <a:spcPts val="600"/>
              </a:spcAft>
              <a:buClr>
                <a:srgbClr val="0067C6"/>
              </a:buClr>
            </a:pPr>
            <a:r>
              <a:rPr lang="en-US" sz="2000" b="1" dirty="0">
                <a:solidFill>
                  <a:schemeClr val="bg1"/>
                </a:solidFill>
                <a:latin typeface="Arial" panose="020B0604020202020204" pitchFamily="34" charset="0"/>
                <a:cs typeface="Arial" panose="020B0604020202020204" pitchFamily="34" charset="0"/>
              </a:rPr>
              <a:t>Exclusive </a:t>
            </a:r>
            <a:r>
              <a:rPr lang="en-US" sz="2000" b="1" dirty="0" smtClean="0">
                <a:solidFill>
                  <a:schemeClr val="bg1"/>
                </a:solidFill>
                <a:latin typeface="Arial" panose="020B0604020202020204" pitchFamily="34" charset="0"/>
                <a:cs typeface="Arial" panose="020B0604020202020204" pitchFamily="34" charset="0"/>
              </a:rPr>
              <a:t>focus</a:t>
            </a:r>
            <a:endParaRPr lang="en-US" sz="2000" dirty="0">
              <a:solidFill>
                <a:schemeClr val="bg1"/>
              </a:solidFill>
              <a:latin typeface="Arial" panose="020B0604020202020204" pitchFamily="34" charset="0"/>
              <a:cs typeface="Arial" panose="020B0604020202020204" pitchFamily="34" charset="0"/>
            </a:endParaRPr>
          </a:p>
        </p:txBody>
      </p:sp>
      <p:sp>
        <p:nvSpPr>
          <p:cNvPr id="9" name="TextBox 14"/>
          <p:cNvSpPr txBox="1">
            <a:spLocks noChangeArrowheads="1"/>
          </p:cNvSpPr>
          <p:nvPr/>
        </p:nvSpPr>
        <p:spPr bwMode="auto">
          <a:xfrm>
            <a:off x="2581656" y="3629561"/>
            <a:ext cx="2066544" cy="707886"/>
          </a:xfrm>
          <a:prstGeom prst="rect">
            <a:avLst/>
          </a:prstGeom>
          <a:noFill/>
          <a:ln w="9525">
            <a:noFill/>
            <a:miter lim="800000"/>
            <a:headEnd/>
            <a:tailEnd/>
          </a:ln>
        </p:spPr>
        <p:txBody>
          <a:bodyPr>
            <a:spAutoFit/>
          </a:bodyPr>
          <a:lstStyle/>
          <a:p>
            <a:pPr>
              <a:spcAft>
                <a:spcPts val="600"/>
              </a:spcAft>
              <a:buClr>
                <a:srgbClr val="0067C6"/>
              </a:buClr>
            </a:pPr>
            <a:r>
              <a:rPr lang="en-US" sz="2000" b="1" dirty="0">
                <a:solidFill>
                  <a:schemeClr val="bg1"/>
                </a:solidFill>
                <a:latin typeface="Arial" panose="020B0604020202020204" pitchFamily="34" charset="0"/>
                <a:cs typeface="Arial" panose="020B0604020202020204" pitchFamily="34" charset="0"/>
              </a:rPr>
              <a:t>Extensive </a:t>
            </a:r>
            <a:r>
              <a:rPr lang="en-US" sz="2000" b="1" dirty="0" smtClean="0">
                <a:solidFill>
                  <a:schemeClr val="bg1"/>
                </a:solidFill>
                <a:latin typeface="Arial" panose="020B0604020202020204" pitchFamily="34" charset="0"/>
                <a:cs typeface="Arial" panose="020B0604020202020204" pitchFamily="34" charset="0"/>
              </a:rPr>
              <a:t>expertise</a:t>
            </a:r>
            <a:endParaRPr lang="en-US" sz="2000" dirty="0">
              <a:solidFill>
                <a:schemeClr val="bg1"/>
              </a:solidFill>
              <a:latin typeface="Arial" panose="020B0604020202020204" pitchFamily="34" charset="0"/>
              <a:cs typeface="Arial" panose="020B0604020202020204" pitchFamily="34" charset="0"/>
            </a:endParaRPr>
          </a:p>
        </p:txBody>
      </p:sp>
      <p:sp>
        <p:nvSpPr>
          <p:cNvPr id="10" name="TextBox 14"/>
          <p:cNvSpPr txBox="1">
            <a:spLocks noChangeArrowheads="1"/>
          </p:cNvSpPr>
          <p:nvPr/>
        </p:nvSpPr>
        <p:spPr bwMode="auto">
          <a:xfrm>
            <a:off x="4791456" y="3622235"/>
            <a:ext cx="2066544" cy="707886"/>
          </a:xfrm>
          <a:prstGeom prst="rect">
            <a:avLst/>
          </a:prstGeom>
          <a:noFill/>
          <a:ln w="9525">
            <a:noFill/>
            <a:miter lim="800000"/>
            <a:headEnd/>
            <a:tailEnd/>
          </a:ln>
        </p:spPr>
        <p:txBody>
          <a:bodyPr>
            <a:spAutoFit/>
          </a:bodyPr>
          <a:lstStyle/>
          <a:p>
            <a:pPr>
              <a:spcAft>
                <a:spcPts val="600"/>
              </a:spcAft>
              <a:buClr>
                <a:srgbClr val="0067C6"/>
              </a:buClr>
            </a:pPr>
            <a:r>
              <a:rPr lang="en-US" sz="2000" b="1" dirty="0" smtClean="0">
                <a:solidFill>
                  <a:schemeClr val="bg1"/>
                </a:solidFill>
                <a:latin typeface="Arial" panose="020B0604020202020204" pitchFamily="34" charset="0"/>
                <a:cs typeface="Arial" panose="020B0604020202020204" pitchFamily="34" charset="0"/>
              </a:rPr>
              <a:t>3.6 million </a:t>
            </a:r>
            <a:r>
              <a:rPr lang="en-US" sz="2000" b="1" dirty="0">
                <a:solidFill>
                  <a:schemeClr val="bg1"/>
                </a:solidFill>
                <a:latin typeface="Arial" panose="020B0604020202020204" pitchFamily="34" charset="0"/>
                <a:cs typeface="Arial" panose="020B0604020202020204" pitchFamily="34" charset="0"/>
              </a:rPr>
              <a:t>participants</a:t>
            </a:r>
          </a:p>
        </p:txBody>
      </p:sp>
      <p:sp>
        <p:nvSpPr>
          <p:cNvPr id="11" name="TextBox 14"/>
          <p:cNvSpPr txBox="1">
            <a:spLocks noChangeArrowheads="1"/>
          </p:cNvSpPr>
          <p:nvPr/>
        </p:nvSpPr>
        <p:spPr bwMode="auto">
          <a:xfrm>
            <a:off x="6927362" y="3622235"/>
            <a:ext cx="2064238" cy="707886"/>
          </a:xfrm>
          <a:prstGeom prst="rect">
            <a:avLst/>
          </a:prstGeom>
          <a:noFill/>
          <a:ln w="9525">
            <a:noFill/>
            <a:miter lim="800000"/>
            <a:headEnd/>
            <a:tailEnd/>
          </a:ln>
        </p:spPr>
        <p:txBody>
          <a:bodyPr wrap="square">
            <a:spAutoFit/>
          </a:bodyPr>
          <a:lstStyle/>
          <a:p>
            <a:pPr>
              <a:spcAft>
                <a:spcPts val="600"/>
              </a:spcAft>
              <a:buClr>
                <a:srgbClr val="0067C6"/>
              </a:buClr>
              <a:defRPr/>
            </a:pPr>
            <a:r>
              <a:rPr lang="en-US" sz="2000" b="1" dirty="0">
                <a:solidFill>
                  <a:schemeClr val="bg1"/>
                </a:solidFill>
                <a:latin typeface="Arial" panose="020B0604020202020204" pitchFamily="34" charset="0"/>
                <a:ea typeface="ＭＳ Ｐゴシック" pitchFamily="-123" charset="-128"/>
                <a:cs typeface="Arial" panose="020B0604020202020204" pitchFamily="34" charset="0"/>
              </a:rPr>
              <a:t>Award-winning service</a:t>
            </a:r>
          </a:p>
        </p:txBody>
      </p:sp>
      <p:sp>
        <p:nvSpPr>
          <p:cNvPr id="12" name="TextBox 11"/>
          <p:cNvSpPr txBox="1"/>
          <p:nvPr/>
        </p:nvSpPr>
        <p:spPr>
          <a:xfrm>
            <a:off x="457200" y="584537"/>
            <a:ext cx="8610600" cy="1323439"/>
          </a:xfrm>
          <a:prstGeom prst="rect">
            <a:avLst/>
          </a:prstGeom>
          <a:noFill/>
          <a:effectLst>
            <a:outerShdw blurRad="101600" dist="63500" dir="2700000">
              <a:srgbClr val="000000">
                <a:alpha val="43000"/>
              </a:srgbClr>
            </a:outerShdw>
          </a:effectLst>
        </p:spPr>
        <p:txBody>
          <a:bodyPr wrap="square" rtlCol="0">
            <a:spAutoFit/>
          </a:bodyPr>
          <a:lstStyle/>
          <a:p>
            <a:r>
              <a:rPr lang="en-US" sz="8000" kern="1200" dirty="0" smtClean="0">
                <a:solidFill>
                  <a:srgbClr val="FFFFFF"/>
                </a:solidFill>
                <a:latin typeface="Arial Black"/>
                <a:cs typeface="Arial Black"/>
              </a:rPr>
              <a:t>Transamerica?</a:t>
            </a:r>
          </a:p>
        </p:txBody>
      </p:sp>
      <p:sp>
        <p:nvSpPr>
          <p:cNvPr id="13" name="TextBox 12"/>
          <p:cNvSpPr txBox="1"/>
          <p:nvPr/>
        </p:nvSpPr>
        <p:spPr>
          <a:xfrm>
            <a:off x="914400" y="152400"/>
            <a:ext cx="4724400" cy="646331"/>
          </a:xfrm>
          <a:prstGeom prst="rect">
            <a:avLst/>
          </a:prstGeom>
          <a:noFill/>
        </p:spPr>
        <p:txBody>
          <a:bodyPr wrap="square" rtlCol="0">
            <a:spAutoFit/>
          </a:bodyPr>
          <a:lstStyle/>
          <a:p>
            <a:r>
              <a:rPr lang="en-US" sz="3600" dirty="0" smtClean="0">
                <a:solidFill>
                  <a:srgbClr val="FFFFFF"/>
                </a:solidFill>
                <a:latin typeface="Arial"/>
                <a:cs typeface="Arial"/>
              </a:rPr>
              <a:t>why</a:t>
            </a:r>
            <a:endParaRPr lang="en-US" sz="3600" kern="1200" dirty="0">
              <a:solidFill>
                <a:srgbClr val="FFFFFF"/>
              </a:solidFill>
              <a:latin typeface="Arial"/>
              <a:cs typeface="Arial"/>
            </a:endParaRPr>
          </a:p>
        </p:txBody>
      </p:sp>
      <p:sp>
        <p:nvSpPr>
          <p:cNvPr id="45" name="Rectangle 44"/>
          <p:cNvSpPr/>
          <p:nvPr/>
        </p:nvSpPr>
        <p:spPr>
          <a:xfrm>
            <a:off x="4954906" y="2102331"/>
            <a:ext cx="1295400" cy="1295400"/>
          </a:xfrm>
          <a:prstGeom prst="rect">
            <a:avLst/>
          </a:prstGeom>
          <a:solidFill>
            <a:srgbClr val="6794CA"/>
          </a:solidFill>
          <a:ln>
            <a:noFill/>
          </a:ln>
          <a:effectLst>
            <a:outerShdw blurRad="128905" dist="610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Rectangle 47"/>
          <p:cNvSpPr/>
          <p:nvPr/>
        </p:nvSpPr>
        <p:spPr>
          <a:xfrm>
            <a:off x="7152053" y="2102331"/>
            <a:ext cx="1295400" cy="1295400"/>
          </a:xfrm>
          <a:prstGeom prst="rect">
            <a:avLst/>
          </a:prstGeom>
          <a:solidFill>
            <a:srgbClr val="FF0000"/>
          </a:solidFill>
          <a:ln>
            <a:noFill/>
          </a:ln>
          <a:effectLst>
            <a:outerShdw blurRad="128905" dist="610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1" name="Rectangle 50"/>
          <p:cNvSpPr/>
          <p:nvPr/>
        </p:nvSpPr>
        <p:spPr>
          <a:xfrm>
            <a:off x="560614" y="2102331"/>
            <a:ext cx="1295400" cy="1295400"/>
          </a:xfrm>
          <a:prstGeom prst="rect">
            <a:avLst/>
          </a:prstGeom>
          <a:solidFill>
            <a:srgbClr val="00B0F0"/>
          </a:solidFill>
          <a:ln>
            <a:noFill/>
          </a:ln>
          <a:effectLst>
            <a:outerShdw blurRad="128905" dist="610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Rectangle 58"/>
          <p:cNvSpPr/>
          <p:nvPr/>
        </p:nvSpPr>
        <p:spPr>
          <a:xfrm>
            <a:off x="2757760" y="2102331"/>
            <a:ext cx="1295400" cy="1295400"/>
          </a:xfrm>
          <a:prstGeom prst="rect">
            <a:avLst/>
          </a:prstGeom>
          <a:solidFill>
            <a:srgbClr val="C72127"/>
          </a:solidFill>
          <a:ln>
            <a:noFill/>
          </a:ln>
          <a:effectLst>
            <a:outerShdw blurRad="128905" dist="610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61" name="Picture 60" descr="talent.png"/>
          <p:cNvPicPr>
            <a:picLocks noChangeAspect="1"/>
          </p:cNvPicPr>
          <p:nvPr/>
        </p:nvPicPr>
        <p:blipFill>
          <a:blip r:embed="rId3">
            <a:lum bright="100000"/>
            <a:extLst>
              <a:ext uri="{28A0092B-C50C-407E-A947-70E740481C1C}">
                <a14:useLocalDpi xmlns:a14="http://schemas.microsoft.com/office/drawing/2010/main" val="0"/>
              </a:ext>
            </a:extLst>
          </a:blip>
          <a:srcRect/>
          <a:stretch>
            <a:fillRect/>
          </a:stretch>
        </p:blipFill>
        <p:spPr bwMode="auto">
          <a:xfrm>
            <a:off x="892402" y="2411894"/>
            <a:ext cx="6318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 name="Picture 69"/>
          <p:cNvPicPr>
            <a:picLocks noChangeAspect="1"/>
          </p:cNvPicPr>
          <p:nvPr/>
        </p:nvPicPr>
        <p:blipFill rotWithShape="1">
          <a:blip r:embed="rId4">
            <a:extLst>
              <a:ext uri="{28A0092B-C50C-407E-A947-70E740481C1C}">
                <a14:useLocalDpi xmlns:a14="http://schemas.microsoft.com/office/drawing/2010/main" val="0"/>
              </a:ext>
            </a:extLst>
          </a:blip>
          <a:srcRect t="22592" b="22031"/>
          <a:stretch/>
        </p:blipFill>
        <p:spPr bwMode="auto">
          <a:xfrm>
            <a:off x="2877388" y="2220347"/>
            <a:ext cx="1056145" cy="105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47" name="Group 1046"/>
          <p:cNvGrpSpPr/>
          <p:nvPr/>
        </p:nvGrpSpPr>
        <p:grpSpPr>
          <a:xfrm>
            <a:off x="7517365" y="2396182"/>
            <a:ext cx="564776" cy="707699"/>
            <a:chOff x="1897062" y="4419600"/>
            <a:chExt cx="388938" cy="487363"/>
          </a:xfrm>
        </p:grpSpPr>
        <p:sp>
          <p:nvSpPr>
            <p:cNvPr id="87" name="Freeform 63"/>
            <p:cNvSpPr>
              <a:spLocks/>
            </p:cNvSpPr>
            <p:nvPr/>
          </p:nvSpPr>
          <p:spPr bwMode="auto">
            <a:xfrm>
              <a:off x="1951037" y="4419600"/>
              <a:ext cx="277813" cy="254000"/>
            </a:xfrm>
            <a:custGeom>
              <a:avLst/>
              <a:gdLst>
                <a:gd name="T0" fmla="*/ 0 w 351"/>
                <a:gd name="T1" fmla="*/ 0 h 319"/>
                <a:gd name="T2" fmla="*/ 0 w 351"/>
                <a:gd name="T3" fmla="*/ 47 h 319"/>
                <a:gd name="T4" fmla="*/ 1 w 351"/>
                <a:gd name="T5" fmla="*/ 72 h 319"/>
                <a:gd name="T6" fmla="*/ 3 w 351"/>
                <a:gd name="T7" fmla="*/ 84 h 319"/>
                <a:gd name="T8" fmla="*/ 3 w 351"/>
                <a:gd name="T9" fmla="*/ 90 h 319"/>
                <a:gd name="T10" fmla="*/ 6 w 351"/>
                <a:gd name="T11" fmla="*/ 136 h 319"/>
                <a:gd name="T12" fmla="*/ 16 w 351"/>
                <a:gd name="T13" fmla="*/ 179 h 319"/>
                <a:gd name="T14" fmla="*/ 32 w 351"/>
                <a:gd name="T15" fmla="*/ 218 h 319"/>
                <a:gd name="T16" fmla="*/ 53 w 351"/>
                <a:gd name="T17" fmla="*/ 252 h 319"/>
                <a:gd name="T18" fmla="*/ 79 w 351"/>
                <a:gd name="T19" fmla="*/ 280 h 319"/>
                <a:gd name="T20" fmla="*/ 108 w 351"/>
                <a:gd name="T21" fmla="*/ 301 h 319"/>
                <a:gd name="T22" fmla="*/ 141 w 351"/>
                <a:gd name="T23" fmla="*/ 314 h 319"/>
                <a:gd name="T24" fmla="*/ 175 w 351"/>
                <a:gd name="T25" fmla="*/ 319 h 319"/>
                <a:gd name="T26" fmla="*/ 210 w 351"/>
                <a:gd name="T27" fmla="*/ 314 h 319"/>
                <a:gd name="T28" fmla="*/ 242 w 351"/>
                <a:gd name="T29" fmla="*/ 301 h 319"/>
                <a:gd name="T30" fmla="*/ 272 w 351"/>
                <a:gd name="T31" fmla="*/ 280 h 319"/>
                <a:gd name="T32" fmla="*/ 297 w 351"/>
                <a:gd name="T33" fmla="*/ 252 h 319"/>
                <a:gd name="T34" fmla="*/ 318 w 351"/>
                <a:gd name="T35" fmla="*/ 218 h 319"/>
                <a:gd name="T36" fmla="*/ 334 w 351"/>
                <a:gd name="T37" fmla="*/ 179 h 319"/>
                <a:gd name="T38" fmla="*/ 345 w 351"/>
                <a:gd name="T39" fmla="*/ 136 h 319"/>
                <a:gd name="T40" fmla="*/ 348 w 351"/>
                <a:gd name="T41" fmla="*/ 90 h 319"/>
                <a:gd name="T42" fmla="*/ 348 w 351"/>
                <a:gd name="T43" fmla="*/ 84 h 319"/>
                <a:gd name="T44" fmla="*/ 350 w 351"/>
                <a:gd name="T45" fmla="*/ 72 h 319"/>
                <a:gd name="T46" fmla="*/ 351 w 351"/>
                <a:gd name="T47" fmla="*/ 47 h 319"/>
                <a:gd name="T48" fmla="*/ 351 w 351"/>
                <a:gd name="T49" fmla="*/ 0 h 319"/>
                <a:gd name="T50" fmla="*/ 0 w 351"/>
                <a:gd name="T51" fmla="*/ 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51" h="319">
                  <a:moveTo>
                    <a:pt x="0" y="0"/>
                  </a:moveTo>
                  <a:lnTo>
                    <a:pt x="0" y="47"/>
                  </a:lnTo>
                  <a:lnTo>
                    <a:pt x="1" y="72"/>
                  </a:lnTo>
                  <a:lnTo>
                    <a:pt x="3" y="84"/>
                  </a:lnTo>
                  <a:lnTo>
                    <a:pt x="3" y="90"/>
                  </a:lnTo>
                  <a:lnTo>
                    <a:pt x="6" y="136"/>
                  </a:lnTo>
                  <a:lnTo>
                    <a:pt x="16" y="179"/>
                  </a:lnTo>
                  <a:lnTo>
                    <a:pt x="32" y="218"/>
                  </a:lnTo>
                  <a:lnTo>
                    <a:pt x="53" y="252"/>
                  </a:lnTo>
                  <a:lnTo>
                    <a:pt x="79" y="280"/>
                  </a:lnTo>
                  <a:lnTo>
                    <a:pt x="108" y="301"/>
                  </a:lnTo>
                  <a:lnTo>
                    <a:pt x="141" y="314"/>
                  </a:lnTo>
                  <a:lnTo>
                    <a:pt x="175" y="319"/>
                  </a:lnTo>
                  <a:lnTo>
                    <a:pt x="210" y="314"/>
                  </a:lnTo>
                  <a:lnTo>
                    <a:pt x="242" y="301"/>
                  </a:lnTo>
                  <a:lnTo>
                    <a:pt x="272" y="280"/>
                  </a:lnTo>
                  <a:lnTo>
                    <a:pt x="297" y="252"/>
                  </a:lnTo>
                  <a:lnTo>
                    <a:pt x="318" y="218"/>
                  </a:lnTo>
                  <a:lnTo>
                    <a:pt x="334" y="179"/>
                  </a:lnTo>
                  <a:lnTo>
                    <a:pt x="345" y="136"/>
                  </a:lnTo>
                  <a:lnTo>
                    <a:pt x="348" y="90"/>
                  </a:lnTo>
                  <a:lnTo>
                    <a:pt x="348" y="84"/>
                  </a:lnTo>
                  <a:lnTo>
                    <a:pt x="350" y="72"/>
                  </a:lnTo>
                  <a:lnTo>
                    <a:pt x="351" y="47"/>
                  </a:lnTo>
                  <a:lnTo>
                    <a:pt x="351" y="0"/>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Rectangle 64"/>
            <p:cNvSpPr>
              <a:spLocks noChangeArrowheads="1"/>
            </p:cNvSpPr>
            <p:nvPr/>
          </p:nvSpPr>
          <p:spPr bwMode="auto">
            <a:xfrm>
              <a:off x="2062162" y="4513262"/>
              <a:ext cx="46038" cy="342900"/>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9" name="Freeform 65"/>
            <p:cNvSpPr>
              <a:spLocks/>
            </p:cNvSpPr>
            <p:nvPr/>
          </p:nvSpPr>
          <p:spPr bwMode="auto">
            <a:xfrm>
              <a:off x="1947862" y="4791075"/>
              <a:ext cx="285750" cy="115888"/>
            </a:xfrm>
            <a:custGeom>
              <a:avLst/>
              <a:gdLst>
                <a:gd name="T0" fmla="*/ 358 w 358"/>
                <a:gd name="T1" fmla="*/ 146 h 146"/>
                <a:gd name="T2" fmla="*/ 327 w 358"/>
                <a:gd name="T3" fmla="*/ 0 h 146"/>
                <a:gd name="T4" fmla="*/ 31 w 358"/>
                <a:gd name="T5" fmla="*/ 0 h 146"/>
                <a:gd name="T6" fmla="*/ 0 w 358"/>
                <a:gd name="T7" fmla="*/ 146 h 146"/>
                <a:gd name="T8" fmla="*/ 358 w 358"/>
                <a:gd name="T9" fmla="*/ 146 h 146"/>
              </a:gdLst>
              <a:ahLst/>
              <a:cxnLst>
                <a:cxn ang="0">
                  <a:pos x="T0" y="T1"/>
                </a:cxn>
                <a:cxn ang="0">
                  <a:pos x="T2" y="T3"/>
                </a:cxn>
                <a:cxn ang="0">
                  <a:pos x="T4" y="T5"/>
                </a:cxn>
                <a:cxn ang="0">
                  <a:pos x="T6" y="T7"/>
                </a:cxn>
                <a:cxn ang="0">
                  <a:pos x="T8" y="T9"/>
                </a:cxn>
              </a:cxnLst>
              <a:rect l="0" t="0" r="r" b="b"/>
              <a:pathLst>
                <a:path w="358" h="146">
                  <a:moveTo>
                    <a:pt x="358" y="146"/>
                  </a:moveTo>
                  <a:lnTo>
                    <a:pt x="327" y="0"/>
                  </a:lnTo>
                  <a:lnTo>
                    <a:pt x="31" y="0"/>
                  </a:lnTo>
                  <a:lnTo>
                    <a:pt x="0" y="146"/>
                  </a:lnTo>
                  <a:lnTo>
                    <a:pt x="358" y="14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0" name="Rectangle 66"/>
            <p:cNvSpPr>
              <a:spLocks noChangeArrowheads="1"/>
            </p:cNvSpPr>
            <p:nvPr/>
          </p:nvSpPr>
          <p:spPr bwMode="auto">
            <a:xfrm>
              <a:off x="2017712" y="4740275"/>
              <a:ext cx="147638" cy="71438"/>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1" name="Freeform 67"/>
            <p:cNvSpPr>
              <a:spLocks/>
            </p:cNvSpPr>
            <p:nvPr/>
          </p:nvSpPr>
          <p:spPr bwMode="auto">
            <a:xfrm>
              <a:off x="2185987" y="4451350"/>
              <a:ext cx="100013" cy="173038"/>
            </a:xfrm>
            <a:custGeom>
              <a:avLst/>
              <a:gdLst>
                <a:gd name="T0" fmla="*/ 0 w 127"/>
                <a:gd name="T1" fmla="*/ 218 h 218"/>
                <a:gd name="T2" fmla="*/ 14 w 127"/>
                <a:gd name="T3" fmla="*/ 217 h 218"/>
                <a:gd name="T4" fmla="*/ 28 w 127"/>
                <a:gd name="T5" fmla="*/ 216 h 218"/>
                <a:gd name="T6" fmla="*/ 41 w 127"/>
                <a:gd name="T7" fmla="*/ 212 h 218"/>
                <a:gd name="T8" fmla="*/ 53 w 127"/>
                <a:gd name="T9" fmla="*/ 208 h 218"/>
                <a:gd name="T10" fmla="*/ 66 w 127"/>
                <a:gd name="T11" fmla="*/ 203 h 218"/>
                <a:gd name="T12" fmla="*/ 77 w 127"/>
                <a:gd name="T13" fmla="*/ 196 h 218"/>
                <a:gd name="T14" fmla="*/ 88 w 127"/>
                <a:gd name="T15" fmla="*/ 188 h 218"/>
                <a:gd name="T16" fmla="*/ 97 w 127"/>
                <a:gd name="T17" fmla="*/ 180 h 218"/>
                <a:gd name="T18" fmla="*/ 110 w 127"/>
                <a:gd name="T19" fmla="*/ 164 h 218"/>
                <a:gd name="T20" fmla="*/ 119 w 127"/>
                <a:gd name="T21" fmla="*/ 147 h 218"/>
                <a:gd name="T22" fmla="*/ 125 w 127"/>
                <a:gd name="T23" fmla="*/ 128 h 218"/>
                <a:gd name="T24" fmla="*/ 127 w 127"/>
                <a:gd name="T25" fmla="*/ 109 h 218"/>
                <a:gd name="T26" fmla="*/ 125 w 127"/>
                <a:gd name="T27" fmla="*/ 90 h 218"/>
                <a:gd name="T28" fmla="*/ 119 w 127"/>
                <a:gd name="T29" fmla="*/ 72 h 218"/>
                <a:gd name="T30" fmla="*/ 110 w 127"/>
                <a:gd name="T31" fmla="*/ 54 h 218"/>
                <a:gd name="T32" fmla="*/ 97 w 127"/>
                <a:gd name="T33" fmla="*/ 38 h 218"/>
                <a:gd name="T34" fmla="*/ 88 w 127"/>
                <a:gd name="T35" fmla="*/ 30 h 218"/>
                <a:gd name="T36" fmla="*/ 77 w 127"/>
                <a:gd name="T37" fmla="*/ 22 h 218"/>
                <a:gd name="T38" fmla="*/ 66 w 127"/>
                <a:gd name="T39" fmla="*/ 15 h 218"/>
                <a:gd name="T40" fmla="*/ 53 w 127"/>
                <a:gd name="T41" fmla="*/ 11 h 218"/>
                <a:gd name="T42" fmla="*/ 41 w 127"/>
                <a:gd name="T43" fmla="*/ 6 h 218"/>
                <a:gd name="T44" fmla="*/ 28 w 127"/>
                <a:gd name="T45" fmla="*/ 3 h 218"/>
                <a:gd name="T46" fmla="*/ 14 w 127"/>
                <a:gd name="T47" fmla="*/ 1 h 218"/>
                <a:gd name="T48" fmla="*/ 0 w 127"/>
                <a:gd name="T49" fmla="*/ 0 h 218"/>
                <a:gd name="T50" fmla="*/ 0 w 127"/>
                <a:gd name="T51" fmla="*/ 29 h 218"/>
                <a:gd name="T52" fmla="*/ 12 w 127"/>
                <a:gd name="T53" fmla="*/ 29 h 218"/>
                <a:gd name="T54" fmla="*/ 22 w 127"/>
                <a:gd name="T55" fmla="*/ 31 h 218"/>
                <a:gd name="T56" fmla="*/ 32 w 127"/>
                <a:gd name="T57" fmla="*/ 34 h 218"/>
                <a:gd name="T58" fmla="*/ 43 w 127"/>
                <a:gd name="T59" fmla="*/ 37 h 218"/>
                <a:gd name="T60" fmla="*/ 52 w 127"/>
                <a:gd name="T61" fmla="*/ 41 h 218"/>
                <a:gd name="T62" fmla="*/ 61 w 127"/>
                <a:gd name="T63" fmla="*/ 46 h 218"/>
                <a:gd name="T64" fmla="*/ 69 w 127"/>
                <a:gd name="T65" fmla="*/ 52 h 218"/>
                <a:gd name="T66" fmla="*/ 76 w 127"/>
                <a:gd name="T67" fmla="*/ 59 h 218"/>
                <a:gd name="T68" fmla="*/ 85 w 127"/>
                <a:gd name="T69" fmla="*/ 71 h 218"/>
                <a:gd name="T70" fmla="*/ 92 w 127"/>
                <a:gd name="T71" fmla="*/ 82 h 218"/>
                <a:gd name="T72" fmla="*/ 97 w 127"/>
                <a:gd name="T73" fmla="*/ 95 h 218"/>
                <a:gd name="T74" fmla="*/ 98 w 127"/>
                <a:gd name="T75" fmla="*/ 109 h 218"/>
                <a:gd name="T76" fmla="*/ 96 w 127"/>
                <a:gd name="T77" fmla="*/ 125 h 218"/>
                <a:gd name="T78" fmla="*/ 90 w 127"/>
                <a:gd name="T79" fmla="*/ 140 h 218"/>
                <a:gd name="T80" fmla="*/ 81 w 127"/>
                <a:gd name="T81" fmla="*/ 153 h 218"/>
                <a:gd name="T82" fmla="*/ 69 w 127"/>
                <a:gd name="T83" fmla="*/ 165 h 218"/>
                <a:gd name="T84" fmla="*/ 55 w 127"/>
                <a:gd name="T85" fmla="*/ 175 h 218"/>
                <a:gd name="T86" fmla="*/ 38 w 127"/>
                <a:gd name="T87" fmla="*/ 182 h 218"/>
                <a:gd name="T88" fmla="*/ 20 w 127"/>
                <a:gd name="T89" fmla="*/ 188 h 218"/>
                <a:gd name="T90" fmla="*/ 0 w 127"/>
                <a:gd name="T91" fmla="*/ 189 h 218"/>
                <a:gd name="T92" fmla="*/ 0 w 127"/>
                <a:gd name="T93"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7" h="218">
                  <a:moveTo>
                    <a:pt x="0" y="218"/>
                  </a:moveTo>
                  <a:lnTo>
                    <a:pt x="14" y="217"/>
                  </a:lnTo>
                  <a:lnTo>
                    <a:pt x="28" y="216"/>
                  </a:lnTo>
                  <a:lnTo>
                    <a:pt x="41" y="212"/>
                  </a:lnTo>
                  <a:lnTo>
                    <a:pt x="53" y="208"/>
                  </a:lnTo>
                  <a:lnTo>
                    <a:pt x="66" y="203"/>
                  </a:lnTo>
                  <a:lnTo>
                    <a:pt x="77" y="196"/>
                  </a:lnTo>
                  <a:lnTo>
                    <a:pt x="88" y="188"/>
                  </a:lnTo>
                  <a:lnTo>
                    <a:pt x="97" y="180"/>
                  </a:lnTo>
                  <a:lnTo>
                    <a:pt x="110" y="164"/>
                  </a:lnTo>
                  <a:lnTo>
                    <a:pt x="119" y="147"/>
                  </a:lnTo>
                  <a:lnTo>
                    <a:pt x="125" y="128"/>
                  </a:lnTo>
                  <a:lnTo>
                    <a:pt x="127" y="109"/>
                  </a:lnTo>
                  <a:lnTo>
                    <a:pt x="125" y="90"/>
                  </a:lnTo>
                  <a:lnTo>
                    <a:pt x="119" y="72"/>
                  </a:lnTo>
                  <a:lnTo>
                    <a:pt x="110" y="54"/>
                  </a:lnTo>
                  <a:lnTo>
                    <a:pt x="97" y="38"/>
                  </a:lnTo>
                  <a:lnTo>
                    <a:pt x="88" y="30"/>
                  </a:lnTo>
                  <a:lnTo>
                    <a:pt x="77" y="22"/>
                  </a:lnTo>
                  <a:lnTo>
                    <a:pt x="66" y="15"/>
                  </a:lnTo>
                  <a:lnTo>
                    <a:pt x="53" y="11"/>
                  </a:lnTo>
                  <a:lnTo>
                    <a:pt x="41" y="6"/>
                  </a:lnTo>
                  <a:lnTo>
                    <a:pt x="28" y="3"/>
                  </a:lnTo>
                  <a:lnTo>
                    <a:pt x="14" y="1"/>
                  </a:lnTo>
                  <a:lnTo>
                    <a:pt x="0" y="0"/>
                  </a:lnTo>
                  <a:lnTo>
                    <a:pt x="0" y="29"/>
                  </a:lnTo>
                  <a:lnTo>
                    <a:pt x="12" y="29"/>
                  </a:lnTo>
                  <a:lnTo>
                    <a:pt x="22" y="31"/>
                  </a:lnTo>
                  <a:lnTo>
                    <a:pt x="32" y="34"/>
                  </a:lnTo>
                  <a:lnTo>
                    <a:pt x="43" y="37"/>
                  </a:lnTo>
                  <a:lnTo>
                    <a:pt x="52" y="41"/>
                  </a:lnTo>
                  <a:lnTo>
                    <a:pt x="61" y="46"/>
                  </a:lnTo>
                  <a:lnTo>
                    <a:pt x="69" y="52"/>
                  </a:lnTo>
                  <a:lnTo>
                    <a:pt x="76" y="59"/>
                  </a:lnTo>
                  <a:lnTo>
                    <a:pt x="85" y="71"/>
                  </a:lnTo>
                  <a:lnTo>
                    <a:pt x="92" y="82"/>
                  </a:lnTo>
                  <a:lnTo>
                    <a:pt x="97" y="95"/>
                  </a:lnTo>
                  <a:lnTo>
                    <a:pt x="98" y="109"/>
                  </a:lnTo>
                  <a:lnTo>
                    <a:pt x="96" y="125"/>
                  </a:lnTo>
                  <a:lnTo>
                    <a:pt x="90" y="140"/>
                  </a:lnTo>
                  <a:lnTo>
                    <a:pt x="81" y="153"/>
                  </a:lnTo>
                  <a:lnTo>
                    <a:pt x="69" y="165"/>
                  </a:lnTo>
                  <a:lnTo>
                    <a:pt x="55" y="175"/>
                  </a:lnTo>
                  <a:lnTo>
                    <a:pt x="38" y="182"/>
                  </a:lnTo>
                  <a:lnTo>
                    <a:pt x="20" y="188"/>
                  </a:lnTo>
                  <a:lnTo>
                    <a:pt x="0" y="189"/>
                  </a:lnTo>
                  <a:lnTo>
                    <a:pt x="0" y="2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2" name="Freeform 68"/>
            <p:cNvSpPr>
              <a:spLocks/>
            </p:cNvSpPr>
            <p:nvPr/>
          </p:nvSpPr>
          <p:spPr bwMode="auto">
            <a:xfrm>
              <a:off x="1897062" y="4451350"/>
              <a:ext cx="98425" cy="173038"/>
            </a:xfrm>
            <a:custGeom>
              <a:avLst/>
              <a:gdLst>
                <a:gd name="T0" fmla="*/ 126 w 126"/>
                <a:gd name="T1" fmla="*/ 218 h 218"/>
                <a:gd name="T2" fmla="*/ 112 w 126"/>
                <a:gd name="T3" fmla="*/ 217 h 218"/>
                <a:gd name="T4" fmla="*/ 98 w 126"/>
                <a:gd name="T5" fmla="*/ 216 h 218"/>
                <a:gd name="T6" fmla="*/ 85 w 126"/>
                <a:gd name="T7" fmla="*/ 212 h 218"/>
                <a:gd name="T8" fmla="*/ 73 w 126"/>
                <a:gd name="T9" fmla="*/ 208 h 218"/>
                <a:gd name="T10" fmla="*/ 61 w 126"/>
                <a:gd name="T11" fmla="*/ 203 h 218"/>
                <a:gd name="T12" fmla="*/ 50 w 126"/>
                <a:gd name="T13" fmla="*/ 196 h 218"/>
                <a:gd name="T14" fmla="*/ 39 w 126"/>
                <a:gd name="T15" fmla="*/ 188 h 218"/>
                <a:gd name="T16" fmla="*/ 30 w 126"/>
                <a:gd name="T17" fmla="*/ 180 h 218"/>
                <a:gd name="T18" fmla="*/ 18 w 126"/>
                <a:gd name="T19" fmla="*/ 164 h 218"/>
                <a:gd name="T20" fmla="*/ 8 w 126"/>
                <a:gd name="T21" fmla="*/ 147 h 218"/>
                <a:gd name="T22" fmla="*/ 3 w 126"/>
                <a:gd name="T23" fmla="*/ 128 h 218"/>
                <a:gd name="T24" fmla="*/ 0 w 126"/>
                <a:gd name="T25" fmla="*/ 109 h 218"/>
                <a:gd name="T26" fmla="*/ 3 w 126"/>
                <a:gd name="T27" fmla="*/ 90 h 218"/>
                <a:gd name="T28" fmla="*/ 8 w 126"/>
                <a:gd name="T29" fmla="*/ 72 h 218"/>
                <a:gd name="T30" fmla="*/ 18 w 126"/>
                <a:gd name="T31" fmla="*/ 54 h 218"/>
                <a:gd name="T32" fmla="*/ 30 w 126"/>
                <a:gd name="T33" fmla="*/ 38 h 218"/>
                <a:gd name="T34" fmla="*/ 39 w 126"/>
                <a:gd name="T35" fmla="*/ 30 h 218"/>
                <a:gd name="T36" fmla="*/ 50 w 126"/>
                <a:gd name="T37" fmla="*/ 22 h 218"/>
                <a:gd name="T38" fmla="*/ 61 w 126"/>
                <a:gd name="T39" fmla="*/ 15 h 218"/>
                <a:gd name="T40" fmla="*/ 73 w 126"/>
                <a:gd name="T41" fmla="*/ 11 h 218"/>
                <a:gd name="T42" fmla="*/ 85 w 126"/>
                <a:gd name="T43" fmla="*/ 6 h 218"/>
                <a:gd name="T44" fmla="*/ 98 w 126"/>
                <a:gd name="T45" fmla="*/ 3 h 218"/>
                <a:gd name="T46" fmla="*/ 112 w 126"/>
                <a:gd name="T47" fmla="*/ 1 h 218"/>
                <a:gd name="T48" fmla="*/ 126 w 126"/>
                <a:gd name="T49" fmla="*/ 0 h 218"/>
                <a:gd name="T50" fmla="*/ 126 w 126"/>
                <a:gd name="T51" fmla="*/ 29 h 218"/>
                <a:gd name="T52" fmla="*/ 115 w 126"/>
                <a:gd name="T53" fmla="*/ 29 h 218"/>
                <a:gd name="T54" fmla="*/ 105 w 126"/>
                <a:gd name="T55" fmla="*/ 31 h 218"/>
                <a:gd name="T56" fmla="*/ 95 w 126"/>
                <a:gd name="T57" fmla="*/ 34 h 218"/>
                <a:gd name="T58" fmla="*/ 84 w 126"/>
                <a:gd name="T59" fmla="*/ 37 h 218"/>
                <a:gd name="T60" fmla="*/ 75 w 126"/>
                <a:gd name="T61" fmla="*/ 41 h 218"/>
                <a:gd name="T62" fmla="*/ 66 w 126"/>
                <a:gd name="T63" fmla="*/ 46 h 218"/>
                <a:gd name="T64" fmla="*/ 58 w 126"/>
                <a:gd name="T65" fmla="*/ 52 h 218"/>
                <a:gd name="T66" fmla="*/ 51 w 126"/>
                <a:gd name="T67" fmla="*/ 59 h 218"/>
                <a:gd name="T68" fmla="*/ 42 w 126"/>
                <a:gd name="T69" fmla="*/ 71 h 218"/>
                <a:gd name="T70" fmla="*/ 35 w 126"/>
                <a:gd name="T71" fmla="*/ 82 h 218"/>
                <a:gd name="T72" fmla="*/ 30 w 126"/>
                <a:gd name="T73" fmla="*/ 95 h 218"/>
                <a:gd name="T74" fmla="*/ 29 w 126"/>
                <a:gd name="T75" fmla="*/ 109 h 218"/>
                <a:gd name="T76" fmla="*/ 31 w 126"/>
                <a:gd name="T77" fmla="*/ 125 h 218"/>
                <a:gd name="T78" fmla="*/ 37 w 126"/>
                <a:gd name="T79" fmla="*/ 140 h 218"/>
                <a:gd name="T80" fmla="*/ 45 w 126"/>
                <a:gd name="T81" fmla="*/ 153 h 218"/>
                <a:gd name="T82" fmla="*/ 58 w 126"/>
                <a:gd name="T83" fmla="*/ 165 h 218"/>
                <a:gd name="T84" fmla="*/ 72 w 126"/>
                <a:gd name="T85" fmla="*/ 175 h 218"/>
                <a:gd name="T86" fmla="*/ 88 w 126"/>
                <a:gd name="T87" fmla="*/ 182 h 218"/>
                <a:gd name="T88" fmla="*/ 106 w 126"/>
                <a:gd name="T89" fmla="*/ 188 h 218"/>
                <a:gd name="T90" fmla="*/ 126 w 126"/>
                <a:gd name="T91" fmla="*/ 189 h 218"/>
                <a:gd name="T92" fmla="*/ 126 w 126"/>
                <a:gd name="T93" fmla="*/ 21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6" h="218">
                  <a:moveTo>
                    <a:pt x="126" y="218"/>
                  </a:moveTo>
                  <a:lnTo>
                    <a:pt x="112" y="217"/>
                  </a:lnTo>
                  <a:lnTo>
                    <a:pt x="98" y="216"/>
                  </a:lnTo>
                  <a:lnTo>
                    <a:pt x="85" y="212"/>
                  </a:lnTo>
                  <a:lnTo>
                    <a:pt x="73" y="208"/>
                  </a:lnTo>
                  <a:lnTo>
                    <a:pt x="61" y="203"/>
                  </a:lnTo>
                  <a:lnTo>
                    <a:pt x="50" y="196"/>
                  </a:lnTo>
                  <a:lnTo>
                    <a:pt x="39" y="188"/>
                  </a:lnTo>
                  <a:lnTo>
                    <a:pt x="30" y="180"/>
                  </a:lnTo>
                  <a:lnTo>
                    <a:pt x="18" y="164"/>
                  </a:lnTo>
                  <a:lnTo>
                    <a:pt x="8" y="147"/>
                  </a:lnTo>
                  <a:lnTo>
                    <a:pt x="3" y="128"/>
                  </a:lnTo>
                  <a:lnTo>
                    <a:pt x="0" y="109"/>
                  </a:lnTo>
                  <a:lnTo>
                    <a:pt x="3" y="90"/>
                  </a:lnTo>
                  <a:lnTo>
                    <a:pt x="8" y="72"/>
                  </a:lnTo>
                  <a:lnTo>
                    <a:pt x="18" y="54"/>
                  </a:lnTo>
                  <a:lnTo>
                    <a:pt x="30" y="38"/>
                  </a:lnTo>
                  <a:lnTo>
                    <a:pt x="39" y="30"/>
                  </a:lnTo>
                  <a:lnTo>
                    <a:pt x="50" y="22"/>
                  </a:lnTo>
                  <a:lnTo>
                    <a:pt x="61" y="15"/>
                  </a:lnTo>
                  <a:lnTo>
                    <a:pt x="73" y="11"/>
                  </a:lnTo>
                  <a:lnTo>
                    <a:pt x="85" y="6"/>
                  </a:lnTo>
                  <a:lnTo>
                    <a:pt x="98" y="3"/>
                  </a:lnTo>
                  <a:lnTo>
                    <a:pt x="112" y="1"/>
                  </a:lnTo>
                  <a:lnTo>
                    <a:pt x="126" y="0"/>
                  </a:lnTo>
                  <a:lnTo>
                    <a:pt x="126" y="29"/>
                  </a:lnTo>
                  <a:lnTo>
                    <a:pt x="115" y="29"/>
                  </a:lnTo>
                  <a:lnTo>
                    <a:pt x="105" y="31"/>
                  </a:lnTo>
                  <a:lnTo>
                    <a:pt x="95" y="34"/>
                  </a:lnTo>
                  <a:lnTo>
                    <a:pt x="84" y="37"/>
                  </a:lnTo>
                  <a:lnTo>
                    <a:pt x="75" y="41"/>
                  </a:lnTo>
                  <a:lnTo>
                    <a:pt x="66" y="46"/>
                  </a:lnTo>
                  <a:lnTo>
                    <a:pt x="58" y="52"/>
                  </a:lnTo>
                  <a:lnTo>
                    <a:pt x="51" y="59"/>
                  </a:lnTo>
                  <a:lnTo>
                    <a:pt x="42" y="71"/>
                  </a:lnTo>
                  <a:lnTo>
                    <a:pt x="35" y="82"/>
                  </a:lnTo>
                  <a:lnTo>
                    <a:pt x="30" y="95"/>
                  </a:lnTo>
                  <a:lnTo>
                    <a:pt x="29" y="109"/>
                  </a:lnTo>
                  <a:lnTo>
                    <a:pt x="31" y="125"/>
                  </a:lnTo>
                  <a:lnTo>
                    <a:pt x="37" y="140"/>
                  </a:lnTo>
                  <a:lnTo>
                    <a:pt x="45" y="153"/>
                  </a:lnTo>
                  <a:lnTo>
                    <a:pt x="58" y="165"/>
                  </a:lnTo>
                  <a:lnTo>
                    <a:pt x="72" y="175"/>
                  </a:lnTo>
                  <a:lnTo>
                    <a:pt x="88" y="182"/>
                  </a:lnTo>
                  <a:lnTo>
                    <a:pt x="106" y="188"/>
                  </a:lnTo>
                  <a:lnTo>
                    <a:pt x="126" y="189"/>
                  </a:lnTo>
                  <a:lnTo>
                    <a:pt x="126" y="2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93" name="Freeform 69"/>
            <p:cNvSpPr>
              <a:spLocks/>
            </p:cNvSpPr>
            <p:nvPr/>
          </p:nvSpPr>
          <p:spPr bwMode="auto">
            <a:xfrm>
              <a:off x="2030412" y="4464050"/>
              <a:ext cx="120650" cy="114300"/>
            </a:xfrm>
            <a:custGeom>
              <a:avLst/>
              <a:gdLst>
                <a:gd name="T0" fmla="*/ 122 w 152"/>
                <a:gd name="T1" fmla="*/ 144 h 144"/>
                <a:gd name="T2" fmla="*/ 74 w 152"/>
                <a:gd name="T3" fmla="*/ 120 h 144"/>
                <a:gd name="T4" fmla="*/ 28 w 152"/>
                <a:gd name="T5" fmla="*/ 144 h 144"/>
                <a:gd name="T6" fmla="*/ 38 w 152"/>
                <a:gd name="T7" fmla="*/ 92 h 144"/>
                <a:gd name="T8" fmla="*/ 0 w 152"/>
                <a:gd name="T9" fmla="*/ 54 h 144"/>
                <a:gd name="T10" fmla="*/ 51 w 152"/>
                <a:gd name="T11" fmla="*/ 47 h 144"/>
                <a:gd name="T12" fmla="*/ 76 w 152"/>
                <a:gd name="T13" fmla="*/ 0 h 144"/>
                <a:gd name="T14" fmla="*/ 99 w 152"/>
                <a:gd name="T15" fmla="*/ 47 h 144"/>
                <a:gd name="T16" fmla="*/ 152 w 152"/>
                <a:gd name="T17" fmla="*/ 56 h 144"/>
                <a:gd name="T18" fmla="*/ 114 w 152"/>
                <a:gd name="T19" fmla="*/ 92 h 144"/>
                <a:gd name="T20" fmla="*/ 122 w 152"/>
                <a:gd name="T21"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144">
                  <a:moveTo>
                    <a:pt x="122" y="144"/>
                  </a:moveTo>
                  <a:lnTo>
                    <a:pt x="74" y="120"/>
                  </a:lnTo>
                  <a:lnTo>
                    <a:pt x="28" y="144"/>
                  </a:lnTo>
                  <a:lnTo>
                    <a:pt x="38" y="92"/>
                  </a:lnTo>
                  <a:lnTo>
                    <a:pt x="0" y="54"/>
                  </a:lnTo>
                  <a:lnTo>
                    <a:pt x="51" y="47"/>
                  </a:lnTo>
                  <a:lnTo>
                    <a:pt x="76" y="0"/>
                  </a:lnTo>
                  <a:lnTo>
                    <a:pt x="99" y="47"/>
                  </a:lnTo>
                  <a:lnTo>
                    <a:pt x="152" y="56"/>
                  </a:lnTo>
                  <a:lnTo>
                    <a:pt x="114" y="92"/>
                  </a:lnTo>
                  <a:lnTo>
                    <a:pt x="122" y="1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 name="AutoShape 3"/>
          <p:cNvSpPr>
            <a:spLocks noChangeAspect="1" noChangeArrowheads="1" noTextEdit="1"/>
          </p:cNvSpPr>
          <p:nvPr/>
        </p:nvSpPr>
        <p:spPr bwMode="auto">
          <a:xfrm>
            <a:off x="4414838" y="4572000"/>
            <a:ext cx="14097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26" name="Group 25"/>
          <p:cNvGrpSpPr/>
          <p:nvPr/>
        </p:nvGrpSpPr>
        <p:grpSpPr>
          <a:xfrm>
            <a:off x="5267702" y="2424374"/>
            <a:ext cx="669809" cy="651314"/>
            <a:chOff x="3475566" y="4419600"/>
            <a:chExt cx="1810514" cy="1760522"/>
          </a:xfrm>
        </p:grpSpPr>
        <p:sp>
          <p:nvSpPr>
            <p:cNvPr id="27" name="Oval 26"/>
            <p:cNvSpPr/>
            <p:nvPr/>
          </p:nvSpPr>
          <p:spPr>
            <a:xfrm>
              <a:off x="4240306" y="4422633"/>
              <a:ext cx="331694" cy="331694"/>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Oval 27"/>
            <p:cNvSpPr/>
            <p:nvPr/>
          </p:nvSpPr>
          <p:spPr>
            <a:xfrm>
              <a:off x="3728430" y="4419600"/>
              <a:ext cx="331694" cy="331694"/>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ounded Rectangle 10"/>
            <p:cNvSpPr/>
            <p:nvPr/>
          </p:nvSpPr>
          <p:spPr>
            <a:xfrm>
              <a:off x="4834495" y="4847534"/>
              <a:ext cx="451585" cy="1331908"/>
            </a:xfrm>
            <a:custGeom>
              <a:avLst/>
              <a:gdLst>
                <a:gd name="connsiteX0" fmla="*/ 705 w 451585"/>
                <a:gd name="connsiteY0" fmla="*/ 0 h 1330515"/>
                <a:gd name="connsiteX1" fmla="*/ 336405 w 451585"/>
                <a:gd name="connsiteY1" fmla="*/ 0 h 1330515"/>
                <a:gd name="connsiteX2" fmla="*/ 451585 w 451585"/>
                <a:gd name="connsiteY2" fmla="*/ 115180 h 1330515"/>
                <a:gd name="connsiteX3" fmla="*/ 451585 w 451585"/>
                <a:gd name="connsiteY3" fmla="*/ 575887 h 1330515"/>
                <a:gd name="connsiteX4" fmla="*/ 336405 w 451585"/>
                <a:gd name="connsiteY4" fmla="*/ 691067 h 1330515"/>
                <a:gd name="connsiteX5" fmla="*/ 338082 w 451585"/>
                <a:gd name="connsiteY5" fmla="*/ 691067 h 1330515"/>
                <a:gd name="connsiteX6" fmla="*/ 338082 w 451585"/>
                <a:gd name="connsiteY6" fmla="*/ 1330515 h 1330515"/>
                <a:gd name="connsiteX7" fmla="*/ 0 w 451585"/>
                <a:gd name="connsiteY7" fmla="*/ 1200989 h 1330515"/>
                <a:gd name="connsiteX8" fmla="*/ 2382 w 451585"/>
                <a:gd name="connsiteY8" fmla="*/ 691067 h 1330515"/>
                <a:gd name="connsiteX9" fmla="*/ 705 w 451585"/>
                <a:gd name="connsiteY9" fmla="*/ 691067 h 1330515"/>
                <a:gd name="connsiteX10" fmla="*/ 115885 w 451585"/>
                <a:gd name="connsiteY10" fmla="*/ 575887 h 1330515"/>
                <a:gd name="connsiteX11" fmla="*/ 115885 w 451585"/>
                <a:gd name="connsiteY11" fmla="*/ 115180 h 1330515"/>
                <a:gd name="connsiteX12" fmla="*/ 705 w 451585"/>
                <a:gd name="connsiteY12" fmla="*/ 0 h 1330515"/>
                <a:gd name="connsiteX0" fmla="*/ 705 w 451585"/>
                <a:gd name="connsiteY0" fmla="*/ 0 h 1207466"/>
                <a:gd name="connsiteX1" fmla="*/ 336405 w 451585"/>
                <a:gd name="connsiteY1" fmla="*/ 0 h 1207466"/>
                <a:gd name="connsiteX2" fmla="*/ 451585 w 451585"/>
                <a:gd name="connsiteY2" fmla="*/ 115180 h 1207466"/>
                <a:gd name="connsiteX3" fmla="*/ 451585 w 451585"/>
                <a:gd name="connsiteY3" fmla="*/ 575887 h 1207466"/>
                <a:gd name="connsiteX4" fmla="*/ 336405 w 451585"/>
                <a:gd name="connsiteY4" fmla="*/ 691067 h 1207466"/>
                <a:gd name="connsiteX5" fmla="*/ 338082 w 451585"/>
                <a:gd name="connsiteY5" fmla="*/ 691067 h 1207466"/>
                <a:gd name="connsiteX6" fmla="*/ 338082 w 451585"/>
                <a:gd name="connsiteY6" fmla="*/ 1207466 h 1207466"/>
                <a:gd name="connsiteX7" fmla="*/ 0 w 451585"/>
                <a:gd name="connsiteY7" fmla="*/ 1200989 h 1207466"/>
                <a:gd name="connsiteX8" fmla="*/ 2382 w 451585"/>
                <a:gd name="connsiteY8" fmla="*/ 691067 h 1207466"/>
                <a:gd name="connsiteX9" fmla="*/ 705 w 451585"/>
                <a:gd name="connsiteY9" fmla="*/ 691067 h 1207466"/>
                <a:gd name="connsiteX10" fmla="*/ 115885 w 451585"/>
                <a:gd name="connsiteY10" fmla="*/ 575887 h 1207466"/>
                <a:gd name="connsiteX11" fmla="*/ 115885 w 451585"/>
                <a:gd name="connsiteY11" fmla="*/ 115180 h 1207466"/>
                <a:gd name="connsiteX12" fmla="*/ 705 w 451585"/>
                <a:gd name="connsiteY12" fmla="*/ 0 h 1207466"/>
                <a:gd name="connsiteX0" fmla="*/ 705 w 451585"/>
                <a:gd name="connsiteY0" fmla="*/ 0 h 1207466"/>
                <a:gd name="connsiteX1" fmla="*/ 336405 w 451585"/>
                <a:gd name="connsiteY1" fmla="*/ 0 h 1207466"/>
                <a:gd name="connsiteX2" fmla="*/ 451585 w 451585"/>
                <a:gd name="connsiteY2" fmla="*/ 115180 h 1207466"/>
                <a:gd name="connsiteX3" fmla="*/ 451585 w 451585"/>
                <a:gd name="connsiteY3" fmla="*/ 575887 h 1207466"/>
                <a:gd name="connsiteX4" fmla="*/ 336405 w 451585"/>
                <a:gd name="connsiteY4" fmla="*/ 691067 h 1207466"/>
                <a:gd name="connsiteX5" fmla="*/ 338082 w 451585"/>
                <a:gd name="connsiteY5" fmla="*/ 691067 h 1207466"/>
                <a:gd name="connsiteX6" fmla="*/ 338082 w 451585"/>
                <a:gd name="connsiteY6" fmla="*/ 1207466 h 1207466"/>
                <a:gd name="connsiteX7" fmla="*/ 0 w 451585"/>
                <a:gd name="connsiteY7" fmla="*/ 1207466 h 1207466"/>
                <a:gd name="connsiteX8" fmla="*/ 2382 w 451585"/>
                <a:gd name="connsiteY8" fmla="*/ 691067 h 1207466"/>
                <a:gd name="connsiteX9" fmla="*/ 705 w 451585"/>
                <a:gd name="connsiteY9" fmla="*/ 691067 h 1207466"/>
                <a:gd name="connsiteX10" fmla="*/ 115885 w 451585"/>
                <a:gd name="connsiteY10" fmla="*/ 575887 h 1207466"/>
                <a:gd name="connsiteX11" fmla="*/ 115885 w 451585"/>
                <a:gd name="connsiteY11" fmla="*/ 115180 h 1207466"/>
                <a:gd name="connsiteX12" fmla="*/ 705 w 451585"/>
                <a:gd name="connsiteY12" fmla="*/ 0 h 120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1585" h="1207466">
                  <a:moveTo>
                    <a:pt x="705" y="0"/>
                  </a:moveTo>
                  <a:lnTo>
                    <a:pt x="336405" y="0"/>
                  </a:lnTo>
                  <a:cubicBezTo>
                    <a:pt x="400017" y="0"/>
                    <a:pt x="451585" y="51568"/>
                    <a:pt x="451585" y="115180"/>
                  </a:cubicBezTo>
                  <a:lnTo>
                    <a:pt x="451585" y="575887"/>
                  </a:lnTo>
                  <a:cubicBezTo>
                    <a:pt x="451585" y="639499"/>
                    <a:pt x="400017" y="691067"/>
                    <a:pt x="336405" y="691067"/>
                  </a:cubicBezTo>
                  <a:lnTo>
                    <a:pt x="338082" y="691067"/>
                  </a:lnTo>
                  <a:lnTo>
                    <a:pt x="338082" y="1207466"/>
                  </a:lnTo>
                  <a:lnTo>
                    <a:pt x="0" y="1207466"/>
                  </a:lnTo>
                  <a:lnTo>
                    <a:pt x="2382" y="691067"/>
                  </a:lnTo>
                  <a:lnTo>
                    <a:pt x="705" y="691067"/>
                  </a:lnTo>
                  <a:cubicBezTo>
                    <a:pt x="64317" y="691067"/>
                    <a:pt x="115885" y="639499"/>
                    <a:pt x="115885" y="575887"/>
                  </a:cubicBezTo>
                  <a:lnTo>
                    <a:pt x="115885" y="115180"/>
                  </a:lnTo>
                  <a:cubicBezTo>
                    <a:pt x="115885" y="51568"/>
                    <a:pt x="64317" y="0"/>
                    <a:pt x="705" y="0"/>
                  </a:cubicBez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ounded Rectangle 23"/>
            <p:cNvSpPr/>
            <p:nvPr/>
          </p:nvSpPr>
          <p:spPr>
            <a:xfrm>
              <a:off x="4046680" y="4845833"/>
              <a:ext cx="745846" cy="1330515"/>
            </a:xfrm>
            <a:custGeom>
              <a:avLst/>
              <a:gdLst/>
              <a:ahLst/>
              <a:cxnLst/>
              <a:rect l="l" t="t" r="r" b="b"/>
              <a:pathLst>
                <a:path w="745846" h="1330515">
                  <a:moveTo>
                    <a:pt x="115180" y="0"/>
                  </a:moveTo>
                  <a:lnTo>
                    <a:pt x="630666" y="0"/>
                  </a:lnTo>
                  <a:cubicBezTo>
                    <a:pt x="694278" y="0"/>
                    <a:pt x="745846" y="51568"/>
                    <a:pt x="745846" y="115180"/>
                  </a:cubicBezTo>
                  <a:lnTo>
                    <a:pt x="745846" y="575887"/>
                  </a:lnTo>
                  <a:cubicBezTo>
                    <a:pt x="745846" y="639499"/>
                    <a:pt x="694278" y="691067"/>
                    <a:pt x="630666" y="691067"/>
                  </a:cubicBezTo>
                  <a:lnTo>
                    <a:pt x="632343" y="691067"/>
                  </a:lnTo>
                  <a:lnTo>
                    <a:pt x="632343" y="1330515"/>
                  </a:lnTo>
                  <a:lnTo>
                    <a:pt x="113503" y="1330515"/>
                  </a:lnTo>
                  <a:lnTo>
                    <a:pt x="113503" y="691067"/>
                  </a:lnTo>
                  <a:lnTo>
                    <a:pt x="115180" y="691067"/>
                  </a:lnTo>
                  <a:cubicBezTo>
                    <a:pt x="51568" y="691067"/>
                    <a:pt x="0" y="639499"/>
                    <a:pt x="0" y="575887"/>
                  </a:cubicBezTo>
                  <a:lnTo>
                    <a:pt x="0" y="115180"/>
                  </a:lnTo>
                  <a:cubicBezTo>
                    <a:pt x="0" y="51568"/>
                    <a:pt x="51568" y="0"/>
                    <a:pt x="115180" y="0"/>
                  </a:cubicBez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Oval 30"/>
            <p:cNvSpPr/>
            <p:nvPr/>
          </p:nvSpPr>
          <p:spPr>
            <a:xfrm>
              <a:off x="4724400" y="4419600"/>
              <a:ext cx="331694" cy="331694"/>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ounded Rectangle 13"/>
            <p:cNvSpPr/>
            <p:nvPr/>
          </p:nvSpPr>
          <p:spPr>
            <a:xfrm>
              <a:off x="3475566" y="4829164"/>
              <a:ext cx="525326" cy="1350958"/>
            </a:xfrm>
            <a:custGeom>
              <a:avLst/>
              <a:gdLst>
                <a:gd name="connsiteX0" fmla="*/ 115180 w 525326"/>
                <a:gd name="connsiteY0" fmla="*/ 0 h 1330515"/>
                <a:gd name="connsiteX1" fmla="*/ 525326 w 525326"/>
                <a:gd name="connsiteY1" fmla="*/ 0 h 1330515"/>
                <a:gd name="connsiteX2" fmla="*/ 410146 w 525326"/>
                <a:gd name="connsiteY2" fmla="*/ 115180 h 1330515"/>
                <a:gd name="connsiteX3" fmla="*/ 410146 w 525326"/>
                <a:gd name="connsiteY3" fmla="*/ 575887 h 1330515"/>
                <a:gd name="connsiteX4" fmla="*/ 525326 w 525326"/>
                <a:gd name="connsiteY4" fmla="*/ 691067 h 1330515"/>
                <a:gd name="connsiteX5" fmla="*/ 523649 w 525326"/>
                <a:gd name="connsiteY5" fmla="*/ 691067 h 1330515"/>
                <a:gd name="connsiteX6" fmla="*/ 523649 w 525326"/>
                <a:gd name="connsiteY6" fmla="*/ 1330515 h 1330515"/>
                <a:gd name="connsiteX7" fmla="*/ 113503 w 525326"/>
                <a:gd name="connsiteY7" fmla="*/ 1229053 h 1330515"/>
                <a:gd name="connsiteX8" fmla="*/ 113503 w 525326"/>
                <a:gd name="connsiteY8" fmla="*/ 691067 h 1330515"/>
                <a:gd name="connsiteX9" fmla="*/ 115180 w 525326"/>
                <a:gd name="connsiteY9" fmla="*/ 691067 h 1330515"/>
                <a:gd name="connsiteX10" fmla="*/ 0 w 525326"/>
                <a:gd name="connsiteY10" fmla="*/ 575887 h 1330515"/>
                <a:gd name="connsiteX11" fmla="*/ 0 w 525326"/>
                <a:gd name="connsiteY11" fmla="*/ 115180 h 1330515"/>
                <a:gd name="connsiteX12" fmla="*/ 115180 w 525326"/>
                <a:gd name="connsiteY12" fmla="*/ 0 h 1330515"/>
                <a:gd name="connsiteX0" fmla="*/ 115180 w 525326"/>
                <a:gd name="connsiteY0" fmla="*/ 0 h 1229053"/>
                <a:gd name="connsiteX1" fmla="*/ 525326 w 525326"/>
                <a:gd name="connsiteY1" fmla="*/ 0 h 1229053"/>
                <a:gd name="connsiteX2" fmla="*/ 410146 w 525326"/>
                <a:gd name="connsiteY2" fmla="*/ 115180 h 1229053"/>
                <a:gd name="connsiteX3" fmla="*/ 410146 w 525326"/>
                <a:gd name="connsiteY3" fmla="*/ 575887 h 1229053"/>
                <a:gd name="connsiteX4" fmla="*/ 525326 w 525326"/>
                <a:gd name="connsiteY4" fmla="*/ 691067 h 1229053"/>
                <a:gd name="connsiteX5" fmla="*/ 523649 w 525326"/>
                <a:gd name="connsiteY5" fmla="*/ 691067 h 1229053"/>
                <a:gd name="connsiteX6" fmla="*/ 523649 w 525326"/>
                <a:gd name="connsiteY6" fmla="*/ 1226894 h 1229053"/>
                <a:gd name="connsiteX7" fmla="*/ 113503 w 525326"/>
                <a:gd name="connsiteY7" fmla="*/ 1229053 h 1229053"/>
                <a:gd name="connsiteX8" fmla="*/ 113503 w 525326"/>
                <a:gd name="connsiteY8" fmla="*/ 691067 h 1229053"/>
                <a:gd name="connsiteX9" fmla="*/ 115180 w 525326"/>
                <a:gd name="connsiteY9" fmla="*/ 691067 h 1229053"/>
                <a:gd name="connsiteX10" fmla="*/ 0 w 525326"/>
                <a:gd name="connsiteY10" fmla="*/ 575887 h 1229053"/>
                <a:gd name="connsiteX11" fmla="*/ 0 w 525326"/>
                <a:gd name="connsiteY11" fmla="*/ 115180 h 1229053"/>
                <a:gd name="connsiteX12" fmla="*/ 115180 w 525326"/>
                <a:gd name="connsiteY12" fmla="*/ 0 h 1229053"/>
                <a:gd name="connsiteX0" fmla="*/ 115180 w 525326"/>
                <a:gd name="connsiteY0" fmla="*/ 0 h 1226894"/>
                <a:gd name="connsiteX1" fmla="*/ 525326 w 525326"/>
                <a:gd name="connsiteY1" fmla="*/ 0 h 1226894"/>
                <a:gd name="connsiteX2" fmla="*/ 410146 w 525326"/>
                <a:gd name="connsiteY2" fmla="*/ 115180 h 1226894"/>
                <a:gd name="connsiteX3" fmla="*/ 410146 w 525326"/>
                <a:gd name="connsiteY3" fmla="*/ 575887 h 1226894"/>
                <a:gd name="connsiteX4" fmla="*/ 525326 w 525326"/>
                <a:gd name="connsiteY4" fmla="*/ 691067 h 1226894"/>
                <a:gd name="connsiteX5" fmla="*/ 523649 w 525326"/>
                <a:gd name="connsiteY5" fmla="*/ 691067 h 1226894"/>
                <a:gd name="connsiteX6" fmla="*/ 523649 w 525326"/>
                <a:gd name="connsiteY6" fmla="*/ 1226894 h 1226894"/>
                <a:gd name="connsiteX7" fmla="*/ 113503 w 525326"/>
                <a:gd name="connsiteY7" fmla="*/ 1224736 h 1226894"/>
                <a:gd name="connsiteX8" fmla="*/ 113503 w 525326"/>
                <a:gd name="connsiteY8" fmla="*/ 691067 h 1226894"/>
                <a:gd name="connsiteX9" fmla="*/ 115180 w 525326"/>
                <a:gd name="connsiteY9" fmla="*/ 691067 h 1226894"/>
                <a:gd name="connsiteX10" fmla="*/ 0 w 525326"/>
                <a:gd name="connsiteY10" fmla="*/ 575887 h 1226894"/>
                <a:gd name="connsiteX11" fmla="*/ 0 w 525326"/>
                <a:gd name="connsiteY11" fmla="*/ 115180 h 1226894"/>
                <a:gd name="connsiteX12" fmla="*/ 115180 w 525326"/>
                <a:gd name="connsiteY12" fmla="*/ 0 h 1226894"/>
                <a:gd name="connsiteX0" fmla="*/ 115180 w 525326"/>
                <a:gd name="connsiteY0" fmla="*/ 0 h 1224736"/>
                <a:gd name="connsiteX1" fmla="*/ 525326 w 525326"/>
                <a:gd name="connsiteY1" fmla="*/ 0 h 1224736"/>
                <a:gd name="connsiteX2" fmla="*/ 410146 w 525326"/>
                <a:gd name="connsiteY2" fmla="*/ 115180 h 1224736"/>
                <a:gd name="connsiteX3" fmla="*/ 410146 w 525326"/>
                <a:gd name="connsiteY3" fmla="*/ 575887 h 1224736"/>
                <a:gd name="connsiteX4" fmla="*/ 525326 w 525326"/>
                <a:gd name="connsiteY4" fmla="*/ 691067 h 1224736"/>
                <a:gd name="connsiteX5" fmla="*/ 523649 w 525326"/>
                <a:gd name="connsiteY5" fmla="*/ 691067 h 1224736"/>
                <a:gd name="connsiteX6" fmla="*/ 523649 w 525326"/>
                <a:gd name="connsiteY6" fmla="*/ 1220417 h 1224736"/>
                <a:gd name="connsiteX7" fmla="*/ 113503 w 525326"/>
                <a:gd name="connsiteY7" fmla="*/ 1224736 h 1224736"/>
                <a:gd name="connsiteX8" fmla="*/ 113503 w 525326"/>
                <a:gd name="connsiteY8" fmla="*/ 691067 h 1224736"/>
                <a:gd name="connsiteX9" fmla="*/ 115180 w 525326"/>
                <a:gd name="connsiteY9" fmla="*/ 691067 h 1224736"/>
                <a:gd name="connsiteX10" fmla="*/ 0 w 525326"/>
                <a:gd name="connsiteY10" fmla="*/ 575887 h 1224736"/>
                <a:gd name="connsiteX11" fmla="*/ 0 w 525326"/>
                <a:gd name="connsiteY11" fmla="*/ 115180 h 1224736"/>
                <a:gd name="connsiteX12" fmla="*/ 115180 w 525326"/>
                <a:gd name="connsiteY12" fmla="*/ 0 h 1224736"/>
                <a:gd name="connsiteX0" fmla="*/ 115180 w 525326"/>
                <a:gd name="connsiteY0" fmla="*/ 0 h 1224736"/>
                <a:gd name="connsiteX1" fmla="*/ 496551 w 525326"/>
                <a:gd name="connsiteY1" fmla="*/ 0 h 1224736"/>
                <a:gd name="connsiteX2" fmla="*/ 410146 w 525326"/>
                <a:gd name="connsiteY2" fmla="*/ 115180 h 1224736"/>
                <a:gd name="connsiteX3" fmla="*/ 410146 w 525326"/>
                <a:gd name="connsiteY3" fmla="*/ 575887 h 1224736"/>
                <a:gd name="connsiteX4" fmla="*/ 525326 w 525326"/>
                <a:gd name="connsiteY4" fmla="*/ 691067 h 1224736"/>
                <a:gd name="connsiteX5" fmla="*/ 523649 w 525326"/>
                <a:gd name="connsiteY5" fmla="*/ 691067 h 1224736"/>
                <a:gd name="connsiteX6" fmla="*/ 523649 w 525326"/>
                <a:gd name="connsiteY6" fmla="*/ 1220417 h 1224736"/>
                <a:gd name="connsiteX7" fmla="*/ 113503 w 525326"/>
                <a:gd name="connsiteY7" fmla="*/ 1224736 h 1224736"/>
                <a:gd name="connsiteX8" fmla="*/ 113503 w 525326"/>
                <a:gd name="connsiteY8" fmla="*/ 691067 h 1224736"/>
                <a:gd name="connsiteX9" fmla="*/ 115180 w 525326"/>
                <a:gd name="connsiteY9" fmla="*/ 691067 h 1224736"/>
                <a:gd name="connsiteX10" fmla="*/ 0 w 525326"/>
                <a:gd name="connsiteY10" fmla="*/ 575887 h 1224736"/>
                <a:gd name="connsiteX11" fmla="*/ 0 w 525326"/>
                <a:gd name="connsiteY11" fmla="*/ 115180 h 1224736"/>
                <a:gd name="connsiteX12" fmla="*/ 115180 w 525326"/>
                <a:gd name="connsiteY12" fmla="*/ 0 h 1224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5326" h="1224736">
                  <a:moveTo>
                    <a:pt x="115180" y="0"/>
                  </a:moveTo>
                  <a:lnTo>
                    <a:pt x="496551" y="0"/>
                  </a:lnTo>
                  <a:cubicBezTo>
                    <a:pt x="432939" y="0"/>
                    <a:pt x="410146" y="51568"/>
                    <a:pt x="410146" y="115180"/>
                  </a:cubicBezTo>
                  <a:lnTo>
                    <a:pt x="410146" y="575887"/>
                  </a:lnTo>
                  <a:cubicBezTo>
                    <a:pt x="410146" y="639499"/>
                    <a:pt x="461714" y="691067"/>
                    <a:pt x="525326" y="691067"/>
                  </a:cubicBezTo>
                  <a:lnTo>
                    <a:pt x="523649" y="691067"/>
                  </a:lnTo>
                  <a:lnTo>
                    <a:pt x="523649" y="1220417"/>
                  </a:lnTo>
                  <a:lnTo>
                    <a:pt x="113503" y="1224736"/>
                  </a:lnTo>
                  <a:lnTo>
                    <a:pt x="113503" y="691067"/>
                  </a:lnTo>
                  <a:lnTo>
                    <a:pt x="115180" y="691067"/>
                  </a:lnTo>
                  <a:cubicBezTo>
                    <a:pt x="51568" y="691067"/>
                    <a:pt x="0" y="639499"/>
                    <a:pt x="0" y="575887"/>
                  </a:cubicBezTo>
                  <a:lnTo>
                    <a:pt x="0" y="115180"/>
                  </a:lnTo>
                  <a:cubicBezTo>
                    <a:pt x="0" y="51568"/>
                    <a:pt x="51568" y="0"/>
                    <a:pt x="115180" y="0"/>
                  </a:cubicBezTo>
                  <a:close/>
                </a:path>
              </a:pathLst>
            </a:cu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81953501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eather_Icons_BMC_04.png"/>
          <p:cNvPicPr>
            <a:picLocks noChangeAspect="1"/>
          </p:cNvPicPr>
          <p:nvPr/>
        </p:nvPicPr>
        <p:blipFill rotWithShape="1">
          <a:blip r:embed="rId3" cstate="email">
            <a:extLst>
              <a:ext uri="{28A0092B-C50C-407E-A947-70E740481C1C}">
                <a14:useLocalDpi xmlns:a14="http://schemas.microsoft.com/office/drawing/2010/main"/>
              </a:ext>
            </a:extLst>
          </a:blip>
          <a:srcRect r="7478"/>
          <a:stretch/>
        </p:blipFill>
        <p:spPr>
          <a:xfrm>
            <a:off x="6273919" y="1927626"/>
            <a:ext cx="1703677" cy="1314493"/>
          </a:xfrm>
          <a:prstGeom prst="rect">
            <a:avLst/>
          </a:prstGeom>
        </p:spPr>
      </p:pic>
      <p:pic>
        <p:nvPicPr>
          <p:cNvPr id="5" name="Picture 4" descr="Weather_Icons_BMC_02.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27020" y="2154848"/>
            <a:ext cx="1471070" cy="973394"/>
          </a:xfrm>
          <a:prstGeom prst="rect">
            <a:avLst/>
          </a:prstGeom>
        </p:spPr>
      </p:pic>
      <p:pic>
        <p:nvPicPr>
          <p:cNvPr id="6" name="Picture 5" descr="Weather_Icons_BMC_01.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81789" y="2040548"/>
            <a:ext cx="1709846" cy="1220598"/>
          </a:xfrm>
          <a:prstGeom prst="rect">
            <a:avLst/>
          </a:prstGeom>
        </p:spPr>
      </p:pic>
      <p:pic>
        <p:nvPicPr>
          <p:cNvPr id="7" name="Picture 6" descr="Weather_Icons_BMC_03.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808658" y="2025909"/>
            <a:ext cx="1427161" cy="988033"/>
          </a:xfrm>
          <a:prstGeom prst="rect">
            <a:avLst/>
          </a:prstGeom>
        </p:spPr>
      </p:pic>
      <p:grpSp>
        <p:nvGrpSpPr>
          <p:cNvPr id="8" name="Group 7"/>
          <p:cNvGrpSpPr/>
          <p:nvPr/>
        </p:nvGrpSpPr>
        <p:grpSpPr>
          <a:xfrm>
            <a:off x="590894" y="3212067"/>
            <a:ext cx="7658110" cy="369333"/>
            <a:chOff x="584200" y="2305843"/>
            <a:chExt cx="8579321" cy="369333"/>
          </a:xfrm>
        </p:grpSpPr>
        <p:sp>
          <p:nvSpPr>
            <p:cNvPr id="9" name="Text Box 17"/>
            <p:cNvSpPr txBox="1">
              <a:spLocks noChangeArrowheads="1"/>
            </p:cNvSpPr>
            <p:nvPr/>
          </p:nvSpPr>
          <p:spPr bwMode="auto">
            <a:xfrm>
              <a:off x="2760807" y="2305844"/>
              <a:ext cx="2300939" cy="369332"/>
            </a:xfrm>
            <a:prstGeom prst="rect">
              <a:avLst/>
            </a:prstGeom>
            <a:noFill/>
            <a:ln w="9525">
              <a:noFill/>
              <a:miter lim="800000"/>
              <a:headEnd/>
              <a:tailEnd/>
            </a:ln>
          </p:spPr>
          <p:txBody>
            <a:bodyPr wrap="square">
              <a:prstTxWarp prst="textNoShape">
                <a:avLst/>
              </a:prstTxWarp>
              <a:spAutoFit/>
            </a:bodyPr>
            <a:lstStyle/>
            <a:p>
              <a:pPr algn="ctr" eaLnBrk="0" hangingPunct="0"/>
              <a:r>
                <a:rPr lang="en-US" sz="1800" dirty="0" smtClean="0">
                  <a:solidFill>
                    <a:srgbClr val="FFFFFF"/>
                  </a:solidFill>
                  <a:latin typeface="Arial" panose="020B0604020202020204" pitchFamily="34" charset="0"/>
                  <a:cs typeface="Arial" panose="020B0604020202020204" pitchFamily="34" charset="0"/>
                </a:rPr>
                <a:t>65 </a:t>
              </a:r>
              <a:r>
                <a:rPr lang="en-US" sz="1800" dirty="0" smtClean="0">
                  <a:solidFill>
                    <a:srgbClr val="FFFFFF"/>
                  </a:solidFill>
                  <a:latin typeface="Arial"/>
                  <a:cs typeface="Arial"/>
                </a:rPr>
                <a:t>–</a:t>
              </a:r>
              <a:r>
                <a:rPr lang="en-US" sz="1800" dirty="0" smtClean="0">
                  <a:solidFill>
                    <a:srgbClr val="FFFFFF"/>
                  </a:solidFill>
                  <a:latin typeface="Arial" panose="020B0604020202020204" pitchFamily="34" charset="0"/>
                  <a:cs typeface="Arial" panose="020B0604020202020204" pitchFamily="34" charset="0"/>
                </a:rPr>
                <a:t> 79%</a:t>
              </a:r>
              <a:endParaRPr lang="en-US" sz="1800" dirty="0">
                <a:solidFill>
                  <a:srgbClr val="FFFFFF"/>
                </a:solidFill>
                <a:latin typeface="Arial" panose="020B0604020202020204" pitchFamily="34" charset="0"/>
                <a:cs typeface="Arial" panose="020B0604020202020204" pitchFamily="34" charset="0"/>
              </a:endParaRPr>
            </a:p>
          </p:txBody>
        </p:sp>
        <p:sp>
          <p:nvSpPr>
            <p:cNvPr id="10" name="Text Box 17"/>
            <p:cNvSpPr txBox="1">
              <a:spLocks noChangeArrowheads="1"/>
            </p:cNvSpPr>
            <p:nvPr/>
          </p:nvSpPr>
          <p:spPr bwMode="auto">
            <a:xfrm>
              <a:off x="4919471" y="2305844"/>
              <a:ext cx="2256118" cy="369332"/>
            </a:xfrm>
            <a:prstGeom prst="rect">
              <a:avLst/>
            </a:prstGeom>
            <a:noFill/>
            <a:ln w="9525">
              <a:noFill/>
              <a:miter lim="800000"/>
              <a:headEnd/>
              <a:tailEnd/>
            </a:ln>
          </p:spPr>
          <p:txBody>
            <a:bodyPr wrap="square">
              <a:prstTxWarp prst="textNoShape">
                <a:avLst/>
              </a:prstTxWarp>
              <a:spAutoFit/>
            </a:bodyPr>
            <a:lstStyle/>
            <a:p>
              <a:pPr algn="ctr" eaLnBrk="0" hangingPunct="0"/>
              <a:r>
                <a:rPr lang="en-US" sz="1800" dirty="0" smtClean="0">
                  <a:solidFill>
                    <a:srgbClr val="FFFFFF"/>
                  </a:solidFill>
                  <a:latin typeface="Arial" panose="020B0604020202020204" pitchFamily="34" charset="0"/>
                  <a:cs typeface="Arial" panose="020B0604020202020204" pitchFamily="34" charset="0"/>
                </a:rPr>
                <a:t>80 </a:t>
              </a:r>
              <a:r>
                <a:rPr lang="en-US" dirty="0">
                  <a:solidFill>
                    <a:srgbClr val="FFFFFF"/>
                  </a:solidFill>
                  <a:latin typeface="Arial"/>
                  <a:cs typeface="Arial"/>
                </a:rPr>
                <a:t>–</a:t>
              </a:r>
              <a:r>
                <a:rPr lang="en-US" sz="1800" dirty="0" smtClean="0">
                  <a:solidFill>
                    <a:srgbClr val="FFFFFF"/>
                  </a:solidFill>
                  <a:latin typeface="Arial" panose="020B0604020202020204" pitchFamily="34" charset="0"/>
                  <a:cs typeface="Arial" panose="020B0604020202020204" pitchFamily="34" charset="0"/>
                </a:rPr>
                <a:t> 94% </a:t>
              </a:r>
              <a:endParaRPr lang="en-US" sz="1800" dirty="0">
                <a:solidFill>
                  <a:srgbClr val="FFFFFF"/>
                </a:solidFill>
                <a:latin typeface="Arial" panose="020B0604020202020204" pitchFamily="34" charset="0"/>
                <a:cs typeface="Arial" panose="020B0604020202020204" pitchFamily="34" charset="0"/>
              </a:endParaRPr>
            </a:p>
          </p:txBody>
        </p:sp>
        <p:sp>
          <p:nvSpPr>
            <p:cNvPr id="11" name="Text Box 17"/>
            <p:cNvSpPr txBox="1">
              <a:spLocks noChangeArrowheads="1"/>
            </p:cNvSpPr>
            <p:nvPr/>
          </p:nvSpPr>
          <p:spPr bwMode="auto">
            <a:xfrm>
              <a:off x="584200" y="2305844"/>
              <a:ext cx="2300940" cy="369332"/>
            </a:xfrm>
            <a:prstGeom prst="rect">
              <a:avLst/>
            </a:prstGeom>
            <a:noFill/>
            <a:ln w="9525">
              <a:noFill/>
              <a:miter lim="800000"/>
              <a:headEnd/>
              <a:tailEnd/>
            </a:ln>
          </p:spPr>
          <p:txBody>
            <a:bodyPr wrap="square">
              <a:prstTxWarp prst="textNoShape">
                <a:avLst/>
              </a:prstTxWarp>
              <a:spAutoFit/>
            </a:bodyPr>
            <a:lstStyle/>
            <a:p>
              <a:pPr algn="ctr" eaLnBrk="0" hangingPunct="0"/>
              <a:r>
                <a:rPr lang="en-US" dirty="0" smtClean="0">
                  <a:solidFill>
                    <a:srgbClr val="FFFFFF"/>
                  </a:solidFill>
                  <a:latin typeface="Arial" panose="020B0604020202020204" pitchFamily="34" charset="0"/>
                  <a:cs typeface="Arial" panose="020B0604020202020204" pitchFamily="34" charset="0"/>
                </a:rPr>
                <a:t>Less than 65% </a:t>
              </a:r>
              <a:endParaRPr lang="en-US" dirty="0">
                <a:solidFill>
                  <a:srgbClr val="FFFFFF"/>
                </a:solidFill>
                <a:latin typeface="Arial" panose="020B0604020202020204" pitchFamily="34" charset="0"/>
                <a:cs typeface="Arial" panose="020B0604020202020204" pitchFamily="34" charset="0"/>
              </a:endParaRPr>
            </a:p>
          </p:txBody>
        </p:sp>
        <p:sp>
          <p:nvSpPr>
            <p:cNvPr id="12" name="Text Box 17"/>
            <p:cNvSpPr txBox="1">
              <a:spLocks noChangeArrowheads="1"/>
            </p:cNvSpPr>
            <p:nvPr/>
          </p:nvSpPr>
          <p:spPr bwMode="auto">
            <a:xfrm>
              <a:off x="6862580" y="2305843"/>
              <a:ext cx="2300941" cy="369332"/>
            </a:xfrm>
            <a:prstGeom prst="rect">
              <a:avLst/>
            </a:prstGeom>
            <a:noFill/>
            <a:ln w="9525">
              <a:noFill/>
              <a:miter lim="800000"/>
              <a:headEnd/>
              <a:tailEnd/>
            </a:ln>
          </p:spPr>
          <p:txBody>
            <a:bodyPr wrap="square">
              <a:prstTxWarp prst="textNoShape">
                <a:avLst/>
              </a:prstTxWarp>
              <a:spAutoFit/>
            </a:bodyPr>
            <a:lstStyle/>
            <a:p>
              <a:pPr algn="ctr" eaLnBrk="0" hangingPunct="0"/>
              <a:r>
                <a:rPr lang="en-US" sz="1800" dirty="0" smtClean="0">
                  <a:solidFill>
                    <a:srgbClr val="FFFFFF"/>
                  </a:solidFill>
                  <a:latin typeface="Arial" panose="020B0604020202020204" pitchFamily="34" charset="0"/>
                  <a:cs typeface="Arial" panose="020B0604020202020204" pitchFamily="34" charset="0"/>
                </a:rPr>
                <a:t>95 </a:t>
              </a:r>
              <a:r>
                <a:rPr lang="en-US" dirty="0">
                  <a:solidFill>
                    <a:srgbClr val="FFFFFF"/>
                  </a:solidFill>
                  <a:latin typeface="Arial"/>
                  <a:cs typeface="Arial"/>
                </a:rPr>
                <a:t>–</a:t>
              </a:r>
              <a:r>
                <a:rPr lang="en-US" sz="1800" dirty="0" smtClean="0">
                  <a:solidFill>
                    <a:srgbClr val="FFFFFF"/>
                  </a:solidFill>
                  <a:latin typeface="Arial" panose="020B0604020202020204" pitchFamily="34" charset="0"/>
                  <a:cs typeface="Arial" panose="020B0604020202020204" pitchFamily="34" charset="0"/>
                </a:rPr>
                <a:t> 100% </a:t>
              </a:r>
              <a:endParaRPr lang="en-US" sz="1800" dirty="0">
                <a:solidFill>
                  <a:srgbClr val="FFFFFF"/>
                </a:solidFill>
                <a:latin typeface="Arial" panose="020B0604020202020204" pitchFamily="34" charset="0"/>
                <a:cs typeface="Arial" panose="020B0604020202020204" pitchFamily="34" charset="0"/>
              </a:endParaRPr>
            </a:p>
          </p:txBody>
        </p:sp>
      </p:grpSp>
      <p:sp>
        <p:nvSpPr>
          <p:cNvPr id="13" name="TextBox 12"/>
          <p:cNvSpPr txBox="1"/>
          <p:nvPr/>
        </p:nvSpPr>
        <p:spPr>
          <a:xfrm>
            <a:off x="6795776" y="3677674"/>
            <a:ext cx="889988" cy="369332"/>
          </a:xfrm>
          <a:prstGeom prst="rect">
            <a:avLst/>
          </a:prstGeom>
          <a:noFill/>
        </p:spPr>
        <p:txBody>
          <a:bodyPr wrap="none" rtlCol="0">
            <a:spAutoFit/>
          </a:bodyPr>
          <a:lstStyle/>
          <a:p>
            <a:pPr algn="ctr"/>
            <a:r>
              <a:rPr lang="en-US" b="1" dirty="0">
                <a:solidFill>
                  <a:srgbClr val="FFFFFF"/>
                </a:solidFill>
                <a:latin typeface="Arial" panose="020B0604020202020204" pitchFamily="34" charset="0"/>
                <a:cs typeface="Arial" panose="020B0604020202020204" pitchFamily="34" charset="0"/>
              </a:rPr>
              <a:t>Sunny</a:t>
            </a:r>
          </a:p>
        </p:txBody>
      </p:sp>
      <p:sp>
        <p:nvSpPr>
          <p:cNvPr id="14" name="TextBox 13"/>
          <p:cNvSpPr txBox="1"/>
          <p:nvPr/>
        </p:nvSpPr>
        <p:spPr>
          <a:xfrm>
            <a:off x="5021840" y="3677674"/>
            <a:ext cx="889988" cy="646331"/>
          </a:xfrm>
          <a:prstGeom prst="rect">
            <a:avLst/>
          </a:prstGeom>
          <a:noFill/>
        </p:spPr>
        <p:txBody>
          <a:bodyPr wrap="none" rtlCol="0">
            <a:spAutoFit/>
          </a:bodyPr>
          <a:lstStyle/>
          <a:p>
            <a:pPr algn="ctr"/>
            <a:r>
              <a:rPr lang="en-US" b="1" dirty="0" smtClean="0">
                <a:solidFill>
                  <a:srgbClr val="FFFFFF"/>
                </a:solidFill>
                <a:latin typeface="Arial" panose="020B0604020202020204" pitchFamily="34" charset="0"/>
                <a:cs typeface="Arial" panose="020B0604020202020204" pitchFamily="34" charset="0"/>
              </a:rPr>
              <a:t>Partly</a:t>
            </a:r>
            <a:br>
              <a:rPr lang="en-US" b="1" dirty="0" smtClean="0">
                <a:solidFill>
                  <a:srgbClr val="FFFFFF"/>
                </a:solidFill>
                <a:latin typeface="Arial" panose="020B0604020202020204" pitchFamily="34" charset="0"/>
                <a:cs typeface="Arial" panose="020B0604020202020204" pitchFamily="34" charset="0"/>
              </a:rPr>
            </a:br>
            <a:r>
              <a:rPr lang="en-US" b="1" dirty="0" smtClean="0">
                <a:solidFill>
                  <a:srgbClr val="FFFFFF"/>
                </a:solidFill>
                <a:latin typeface="Arial" panose="020B0604020202020204" pitchFamily="34" charset="0"/>
                <a:cs typeface="Arial" panose="020B0604020202020204" pitchFamily="34" charset="0"/>
              </a:rPr>
              <a:t>Sunny</a:t>
            </a:r>
            <a:endParaRPr lang="en-US" b="1" dirty="0">
              <a:solidFill>
                <a:srgbClr val="FFFFFF"/>
              </a:solidFill>
              <a:latin typeface="Arial" panose="020B0604020202020204" pitchFamily="34" charset="0"/>
              <a:cs typeface="Arial" panose="020B0604020202020204" pitchFamily="34" charset="0"/>
            </a:endParaRPr>
          </a:p>
        </p:txBody>
      </p:sp>
      <p:sp>
        <p:nvSpPr>
          <p:cNvPr id="15" name="TextBox 14"/>
          <p:cNvSpPr txBox="1"/>
          <p:nvPr/>
        </p:nvSpPr>
        <p:spPr>
          <a:xfrm>
            <a:off x="3068114" y="3677674"/>
            <a:ext cx="966932" cy="369332"/>
          </a:xfrm>
          <a:prstGeom prst="rect">
            <a:avLst/>
          </a:prstGeom>
          <a:noFill/>
        </p:spPr>
        <p:txBody>
          <a:bodyPr wrap="none" rtlCol="0">
            <a:spAutoFit/>
          </a:bodyPr>
          <a:lstStyle/>
          <a:p>
            <a:pPr algn="ctr"/>
            <a:r>
              <a:rPr lang="en-US" b="1" dirty="0" smtClean="0">
                <a:solidFill>
                  <a:srgbClr val="FFFFFF"/>
                </a:solidFill>
                <a:latin typeface="Arial" panose="020B0604020202020204" pitchFamily="34" charset="0"/>
                <a:cs typeface="Arial" panose="020B0604020202020204" pitchFamily="34" charset="0"/>
              </a:rPr>
              <a:t>Cloudy</a:t>
            </a:r>
            <a:endParaRPr lang="en-US" b="1" dirty="0">
              <a:solidFill>
                <a:srgbClr val="FFFFFF"/>
              </a:solidFill>
              <a:latin typeface="Arial" panose="020B0604020202020204" pitchFamily="34" charset="0"/>
              <a:cs typeface="Arial" panose="020B0604020202020204" pitchFamily="34" charset="0"/>
            </a:endParaRPr>
          </a:p>
        </p:txBody>
      </p:sp>
      <p:sp>
        <p:nvSpPr>
          <p:cNvPr id="16" name="TextBox 15"/>
          <p:cNvSpPr txBox="1"/>
          <p:nvPr/>
        </p:nvSpPr>
        <p:spPr>
          <a:xfrm>
            <a:off x="1221047" y="3677674"/>
            <a:ext cx="813043" cy="369332"/>
          </a:xfrm>
          <a:prstGeom prst="rect">
            <a:avLst/>
          </a:prstGeom>
          <a:noFill/>
        </p:spPr>
        <p:txBody>
          <a:bodyPr wrap="none" rtlCol="0">
            <a:spAutoFit/>
          </a:bodyPr>
          <a:lstStyle/>
          <a:p>
            <a:pPr algn="ctr"/>
            <a:r>
              <a:rPr lang="en-US" b="1" dirty="0" smtClean="0">
                <a:solidFill>
                  <a:srgbClr val="FFFFFF"/>
                </a:solidFill>
                <a:latin typeface="Arial" panose="020B0604020202020204" pitchFamily="34" charset="0"/>
                <a:cs typeface="Arial" panose="020B0604020202020204" pitchFamily="34" charset="0"/>
              </a:rPr>
              <a:t>Rainy</a:t>
            </a:r>
            <a:endParaRPr lang="en-US" b="1" dirty="0">
              <a:solidFill>
                <a:srgbClr val="FFFFFF"/>
              </a:solidFill>
              <a:latin typeface="Arial" panose="020B0604020202020204" pitchFamily="34" charset="0"/>
              <a:cs typeface="Arial" panose="020B0604020202020204" pitchFamily="34" charset="0"/>
            </a:endParaRPr>
          </a:p>
        </p:txBody>
      </p:sp>
      <p:sp>
        <p:nvSpPr>
          <p:cNvPr id="17" name="Content Placeholder 1"/>
          <p:cNvSpPr txBox="1">
            <a:spLocks/>
          </p:cNvSpPr>
          <p:nvPr/>
        </p:nvSpPr>
        <p:spPr>
          <a:xfrm>
            <a:off x="495300" y="5105400"/>
            <a:ext cx="8534400" cy="685800"/>
          </a:xfrm>
          <a:prstGeom prst="rect">
            <a:avLst/>
          </a:prstGeom>
          <a:noFill/>
        </p:spPr>
        <p:txBody>
          <a:bodyPr/>
          <a:lstStyle>
            <a:lvl1pPr marL="231775" indent="-231775" algn="l" defTabSz="457200" rtl="0" eaLnBrk="1" latinLnBrk="0" hangingPunct="1">
              <a:spcBef>
                <a:spcPct val="20000"/>
              </a:spcBef>
              <a:buFont typeface="Arial" panose="020B0604020202020204" pitchFamily="34" charset="0"/>
              <a:buChar char="•"/>
              <a:defRPr sz="1800" b="0" i="0" kern="1200" baseline="0">
                <a:solidFill>
                  <a:srgbClr val="939598"/>
                </a:solidFill>
                <a:latin typeface="HelveticaNeueLT Std Lt Cn" pitchFamily="34" charset="0"/>
                <a:ea typeface="+mn-ea"/>
                <a:cs typeface="+mn-cs"/>
              </a:defRPr>
            </a:lvl1pPr>
            <a:lvl2pPr marL="461963" indent="-230188"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2pPr>
            <a:lvl3pPr marL="682625" indent="-220663"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3pPr>
            <a:lvl4pPr marL="914400" indent="-231775"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4pPr>
            <a:lvl5pPr marL="1146175" indent="-231775" algn="l" defTabSz="457200" rtl="0" eaLnBrk="1" latinLnBrk="0" hangingPunct="1">
              <a:spcBef>
                <a:spcPct val="20000"/>
              </a:spcBef>
              <a:buFont typeface="Arial"/>
              <a:buChar char="»"/>
              <a:defRPr sz="1800" b="0" i="0" kern="1200">
                <a:solidFill>
                  <a:srgbClr val="939598"/>
                </a:solidFill>
                <a:latin typeface="HelveticaNeueLT Std Lt Cn" pitchFamily="34" charset="0"/>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lnSpc>
                <a:spcPts val="1200"/>
              </a:lnSpc>
              <a:spcBef>
                <a:spcPts val="0"/>
              </a:spcBef>
              <a:spcAft>
                <a:spcPts val="400"/>
              </a:spcAft>
              <a:buNone/>
            </a:pPr>
            <a:r>
              <a:rPr lang="en-US" sz="1200" b="1" i="1" dirty="0">
                <a:solidFill>
                  <a:schemeClr val="bg1"/>
                </a:solidFill>
                <a:latin typeface="Arial" panose="020B0604020202020204" pitchFamily="34" charset="0"/>
                <a:cs typeface="Arial" panose="020B0604020202020204" pitchFamily="34" charset="0"/>
              </a:rPr>
              <a:t>IMPORTANT: The projections or other information generated by the OnTrack</a:t>
            </a:r>
            <a:r>
              <a:rPr lang="en-US" sz="1200" b="1" i="1" baseline="30000" dirty="0">
                <a:solidFill>
                  <a:schemeClr val="bg1"/>
                </a:solidFill>
                <a:latin typeface="Arial" panose="020B0604020202020204" pitchFamily="34" charset="0"/>
                <a:cs typeface="Arial" panose="020B0604020202020204" pitchFamily="34" charset="0"/>
              </a:rPr>
              <a:t>®</a:t>
            </a:r>
            <a:r>
              <a:rPr lang="en-US" sz="1200" b="1" i="1" dirty="0">
                <a:solidFill>
                  <a:schemeClr val="bg1"/>
                </a:solidFill>
                <a:latin typeface="Arial" panose="020B0604020202020204" pitchFamily="34" charset="0"/>
                <a:cs typeface="Arial" panose="020B0604020202020204" pitchFamily="34" charset="0"/>
              </a:rPr>
              <a:t> tool, which generates Your Retirement Outlook</a:t>
            </a:r>
            <a:r>
              <a:rPr lang="en-US" sz="1200" b="1" baseline="30000" dirty="0">
                <a:solidFill>
                  <a:schemeClr val="bg1"/>
                </a:solidFill>
                <a:latin typeface="Arial" panose="020B0604020202020204" pitchFamily="34" charset="0"/>
                <a:cs typeface="Arial" panose="020B0604020202020204" pitchFamily="34" charset="0"/>
              </a:rPr>
              <a:t>SM</a:t>
            </a:r>
            <a:r>
              <a:rPr lang="en-US" sz="1200" b="1" i="1" dirty="0">
                <a:solidFill>
                  <a:schemeClr val="bg1"/>
                </a:solidFill>
                <a:latin typeface="Arial" panose="020B0604020202020204" pitchFamily="34" charset="0"/>
                <a:cs typeface="Arial" panose="020B0604020202020204" pitchFamily="34" charset="0"/>
              </a:rPr>
              <a:t>, </a:t>
            </a:r>
            <a:r>
              <a:rPr lang="en-US" sz="1200" b="1" i="1" dirty="0" smtClean="0">
                <a:solidFill>
                  <a:schemeClr val="bg1"/>
                </a:solidFill>
                <a:latin typeface="Arial" panose="020B0604020202020204" pitchFamily="34" charset="0"/>
                <a:cs typeface="Arial" panose="020B0604020202020204" pitchFamily="34" charset="0"/>
              </a:rPr>
              <a:t> regarding </a:t>
            </a:r>
            <a:r>
              <a:rPr lang="en-US" sz="1200" b="1" i="1" dirty="0">
                <a:solidFill>
                  <a:schemeClr val="bg1"/>
                </a:solidFill>
                <a:latin typeface="Arial" panose="020B0604020202020204" pitchFamily="34" charset="0"/>
                <a:cs typeface="Arial" panose="020B0604020202020204" pitchFamily="34" charset="0"/>
              </a:rPr>
              <a:t>the likelihood of various investment outcomes are hypothetical, do not reflect actual investment results, and do not guarantee future results. Results derived from the OnTrack</a:t>
            </a:r>
            <a:r>
              <a:rPr lang="en-US" sz="1200" b="1" baseline="30000" dirty="0">
                <a:solidFill>
                  <a:schemeClr val="bg1"/>
                </a:solidFill>
                <a:latin typeface="Arial" panose="020B0604020202020204" pitchFamily="34" charset="0"/>
                <a:cs typeface="Arial" panose="020B0604020202020204" pitchFamily="34" charset="0"/>
              </a:rPr>
              <a:t>®</a:t>
            </a:r>
            <a:r>
              <a:rPr lang="en-US" sz="1200" b="1" i="1" dirty="0">
                <a:solidFill>
                  <a:schemeClr val="bg1"/>
                </a:solidFill>
                <a:latin typeface="Arial" panose="020B0604020202020204" pitchFamily="34" charset="0"/>
                <a:cs typeface="Arial" panose="020B0604020202020204" pitchFamily="34" charset="0"/>
              </a:rPr>
              <a:t> tool may vary with each use and over time. </a:t>
            </a:r>
            <a:r>
              <a:rPr lang="en-US" sz="1200" i="1" dirty="0">
                <a:solidFill>
                  <a:schemeClr val="bg1"/>
                </a:solidFill>
                <a:latin typeface="Arial" panose="020B0604020202020204" pitchFamily="34" charset="0"/>
                <a:cs typeface="Arial" panose="020B0604020202020204" pitchFamily="34" charset="0"/>
              </a:rPr>
              <a:t>Please visit your plan website for more information regarding the criteria and methodology used, the tool’s limitations and key assumptions, and other important </a:t>
            </a:r>
            <a:r>
              <a:rPr lang="en-US" sz="1200" i="1" dirty="0" smtClean="0">
                <a:solidFill>
                  <a:schemeClr val="bg1"/>
                </a:solidFill>
                <a:latin typeface="Arial" panose="020B0604020202020204" pitchFamily="34" charset="0"/>
                <a:cs typeface="Arial" panose="020B0604020202020204" pitchFamily="34" charset="0"/>
              </a:rPr>
              <a:t>information.</a:t>
            </a:r>
          </a:p>
          <a:p>
            <a:pPr marL="0" indent="0">
              <a:lnSpc>
                <a:spcPts val="1200"/>
              </a:lnSpc>
              <a:spcBef>
                <a:spcPts val="0"/>
              </a:spcBef>
              <a:spcAft>
                <a:spcPts val="400"/>
              </a:spcAft>
              <a:buNone/>
            </a:pPr>
            <a:r>
              <a:rPr lang="en-US" sz="1200" i="1" dirty="0">
                <a:solidFill>
                  <a:schemeClr val="bg1"/>
                </a:solidFill>
                <a:latin typeface="Arial" panose="020B0604020202020204" pitchFamily="34" charset="0"/>
                <a:ea typeface="Calibri" pitchFamily="-60" charset="0"/>
                <a:cs typeface="Arial" panose="020B0604020202020204" pitchFamily="34" charset="0"/>
              </a:rPr>
              <a:t>See the end of the presentation for more about </a:t>
            </a:r>
            <a:r>
              <a:rPr lang="en-US" sz="1200" i="1" dirty="0" err="1" smtClean="0">
                <a:solidFill>
                  <a:schemeClr val="bg1"/>
                </a:solidFill>
                <a:latin typeface="Arial" panose="020B0604020202020204" pitchFamily="34" charset="0"/>
                <a:ea typeface="Calibri" pitchFamily="-60" charset="0"/>
                <a:cs typeface="Arial" panose="020B0604020202020204" pitchFamily="34" charset="0"/>
              </a:rPr>
              <a:t>OnTrack</a:t>
            </a:r>
            <a:r>
              <a:rPr lang="en-US" sz="1200" b="1" baseline="30000" dirty="0" smtClean="0">
                <a:solidFill>
                  <a:schemeClr val="bg1"/>
                </a:solidFill>
                <a:latin typeface="Arial" panose="020B0604020202020204" pitchFamily="34" charset="0"/>
                <a:ea typeface="Calibri" pitchFamily="-60" charset="0"/>
                <a:cs typeface="Arial" panose="020B0604020202020204" pitchFamily="34" charset="0"/>
              </a:rPr>
              <a:t>®</a:t>
            </a:r>
            <a:r>
              <a:rPr lang="en-US" sz="1200" i="1" dirty="0" smtClean="0">
                <a:solidFill>
                  <a:schemeClr val="bg1"/>
                </a:solidFill>
                <a:latin typeface="Arial" panose="020B0604020202020204" pitchFamily="34" charset="0"/>
                <a:ea typeface="Calibri" pitchFamily="-60" charset="0"/>
                <a:cs typeface="Arial" panose="020B0604020202020204" pitchFamily="34" charset="0"/>
              </a:rPr>
              <a:t>.</a:t>
            </a:r>
            <a:endParaRPr lang="en-US" sz="1200" i="1" dirty="0">
              <a:solidFill>
                <a:schemeClr val="bg1"/>
              </a:solidFill>
              <a:latin typeface="Arial" panose="020B0604020202020204" pitchFamily="34" charset="0"/>
              <a:ea typeface="Calibri" pitchFamily="-60" charset="0"/>
              <a:cs typeface="Arial" panose="020B0604020202020204" pitchFamily="34" charset="0"/>
            </a:endParaRPr>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600" y="692163"/>
            <a:ext cx="10326624" cy="1365237"/>
          </a:xfrm>
          <a:prstGeom prst="rect">
            <a:avLst/>
          </a:prstGeom>
        </p:spPr>
      </p:pic>
      <p:sp>
        <p:nvSpPr>
          <p:cNvPr id="3" name="TextBox 2"/>
          <p:cNvSpPr txBox="1"/>
          <p:nvPr/>
        </p:nvSpPr>
        <p:spPr>
          <a:xfrm>
            <a:off x="8570976" y="936403"/>
            <a:ext cx="609600" cy="230832"/>
          </a:xfrm>
          <a:prstGeom prst="rect">
            <a:avLst/>
          </a:prstGeom>
          <a:noFill/>
        </p:spPr>
        <p:txBody>
          <a:bodyPr wrap="square" rtlCol="0">
            <a:spAutoFit/>
          </a:bodyPr>
          <a:lstStyle/>
          <a:p>
            <a:r>
              <a:rPr lang="en-US" sz="900"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SM</a:t>
            </a:r>
            <a:endParaRPr lang="en-US" sz="900"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6519018"/>
      </p:ext>
    </p:extLst>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76200"/>
            <a:ext cx="3810000" cy="646331"/>
          </a:xfrm>
          <a:prstGeom prst="rect">
            <a:avLst/>
          </a:prstGeom>
          <a:noFill/>
        </p:spPr>
        <p:txBody>
          <a:bodyPr wrap="square" rtlCol="0">
            <a:spAutoFit/>
          </a:bodyPr>
          <a:lstStyle/>
          <a:p>
            <a:r>
              <a:rPr lang="en-US" sz="3600" dirty="0" smtClean="0">
                <a:solidFill>
                  <a:srgbClr val="FFFFFF"/>
                </a:solidFill>
                <a:latin typeface="Arial"/>
                <a:cs typeface="Arial"/>
              </a:rPr>
              <a:t>account</a:t>
            </a:r>
            <a:endParaRPr lang="en-US" sz="3600" kern="1200" dirty="0">
              <a:solidFill>
                <a:srgbClr val="FFFFFF"/>
              </a:solidFill>
              <a:latin typeface="Arial"/>
              <a:cs typeface="Arial"/>
            </a:endParaRPr>
          </a:p>
        </p:txBody>
      </p:sp>
      <p:sp>
        <p:nvSpPr>
          <p:cNvPr id="3" name="TextBox 2"/>
          <p:cNvSpPr txBox="1"/>
          <p:nvPr/>
        </p:nvSpPr>
        <p:spPr>
          <a:xfrm>
            <a:off x="457200" y="182940"/>
            <a:ext cx="7848600" cy="1569660"/>
          </a:xfrm>
          <a:prstGeom prst="rect">
            <a:avLst/>
          </a:prstGeom>
          <a:noFill/>
          <a:effectLst>
            <a:outerShdw blurRad="101600" dist="63500" dir="2700000">
              <a:srgbClr val="000000">
                <a:alpha val="43000"/>
              </a:srgbClr>
            </a:outerShdw>
          </a:effectLst>
        </p:spPr>
        <p:txBody>
          <a:bodyPr wrap="square" rtlCol="0">
            <a:spAutoFit/>
          </a:bodyPr>
          <a:lstStyle/>
          <a:p>
            <a:r>
              <a:rPr lang="en-US" sz="9600" kern="1200" dirty="0" smtClean="0">
                <a:solidFill>
                  <a:srgbClr val="FFFFFF"/>
                </a:solidFill>
                <a:latin typeface="Arial Black"/>
                <a:cs typeface="Arial Black"/>
              </a:rPr>
              <a:t>statements</a:t>
            </a: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608"/>
          <a:stretch/>
        </p:blipFill>
        <p:spPr>
          <a:xfrm>
            <a:off x="1500696" y="1512343"/>
            <a:ext cx="6130172" cy="4660751"/>
          </a:xfrm>
          <a:prstGeom prst="rect">
            <a:avLst/>
          </a:prstGeom>
        </p:spPr>
      </p:pic>
    </p:spTree>
    <p:extLst>
      <p:ext uri="{BB962C8B-B14F-4D97-AF65-F5344CB8AC3E}">
        <p14:creationId xmlns:p14="http://schemas.microsoft.com/office/powerpoint/2010/main" val="1573339150"/>
      </p:ext>
    </p:extLst>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76200"/>
            <a:ext cx="3810000" cy="646331"/>
          </a:xfrm>
          <a:prstGeom prst="rect">
            <a:avLst/>
          </a:prstGeom>
          <a:noFill/>
        </p:spPr>
        <p:txBody>
          <a:bodyPr wrap="square" rtlCol="0">
            <a:spAutoFit/>
          </a:bodyPr>
          <a:lstStyle/>
          <a:p>
            <a:r>
              <a:rPr lang="en-US" sz="3600" dirty="0" smtClean="0">
                <a:solidFill>
                  <a:srgbClr val="FFFFFF"/>
                </a:solidFill>
                <a:latin typeface="Arial"/>
                <a:cs typeface="Arial"/>
              </a:rPr>
              <a:t>account</a:t>
            </a:r>
            <a:endParaRPr lang="en-US" sz="3600" kern="1200" dirty="0">
              <a:solidFill>
                <a:srgbClr val="FFFFFF"/>
              </a:solidFill>
              <a:latin typeface="Arial"/>
              <a:cs typeface="Arial"/>
            </a:endParaRPr>
          </a:p>
        </p:txBody>
      </p:sp>
      <p:sp>
        <p:nvSpPr>
          <p:cNvPr id="3" name="TextBox 2"/>
          <p:cNvSpPr txBox="1"/>
          <p:nvPr/>
        </p:nvSpPr>
        <p:spPr>
          <a:xfrm>
            <a:off x="457200" y="182940"/>
            <a:ext cx="7848600" cy="1569660"/>
          </a:xfrm>
          <a:prstGeom prst="rect">
            <a:avLst/>
          </a:prstGeom>
          <a:noFill/>
          <a:effectLst>
            <a:outerShdw blurRad="101600" dist="63500" dir="2700000">
              <a:srgbClr val="000000">
                <a:alpha val="43000"/>
              </a:srgbClr>
            </a:outerShdw>
          </a:effectLst>
        </p:spPr>
        <p:txBody>
          <a:bodyPr wrap="square" rtlCol="0">
            <a:spAutoFit/>
          </a:bodyPr>
          <a:lstStyle/>
          <a:p>
            <a:r>
              <a:rPr lang="en-US" sz="9600" kern="1200" dirty="0" smtClean="0">
                <a:solidFill>
                  <a:srgbClr val="FFFFFF"/>
                </a:solidFill>
                <a:latin typeface="Arial Black"/>
                <a:cs typeface="Arial Black"/>
              </a:rPr>
              <a:t>statements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2608" r="2416" b="6370"/>
          <a:stretch/>
        </p:blipFill>
        <p:spPr>
          <a:xfrm>
            <a:off x="1506068" y="1519440"/>
            <a:ext cx="6110345" cy="4652760"/>
          </a:xfrm>
          <a:prstGeom prst="rect">
            <a:avLst/>
          </a:prstGeom>
        </p:spPr>
      </p:pic>
    </p:spTree>
    <p:extLst>
      <p:ext uri="{BB962C8B-B14F-4D97-AF65-F5344CB8AC3E}">
        <p14:creationId xmlns:p14="http://schemas.microsoft.com/office/powerpoint/2010/main" val="2935198809"/>
      </p:ext>
    </p:extLst>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4516" y="3214556"/>
            <a:ext cx="5402943" cy="473163"/>
          </a:xfrm>
          <a:prstGeom prst="rect">
            <a:avLst/>
          </a:prstGeom>
          <a:solidFill>
            <a:srgbClr val="C60B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4516" y="3847197"/>
            <a:ext cx="5402943" cy="473163"/>
          </a:xfrm>
          <a:prstGeom prst="rect">
            <a:avLst/>
          </a:prstGeom>
          <a:solidFill>
            <a:srgbClr val="C60B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Content Placeholder 2"/>
          <p:cNvSpPr txBox="1">
            <a:spLocks/>
          </p:cNvSpPr>
          <p:nvPr/>
        </p:nvSpPr>
        <p:spPr>
          <a:xfrm>
            <a:off x="513293" y="216232"/>
            <a:ext cx="8630707" cy="746525"/>
          </a:xfrm>
          <a:prstGeom prst="rect">
            <a:avLst/>
          </a:prstGeom>
          <a:effectLst>
            <a:outerShdw blurRad="50800" dist="38100" dir="2700000" algn="tl" rotWithShape="0">
              <a:prstClr val="black">
                <a:alpha val="40000"/>
              </a:prstClr>
            </a:outerShdw>
          </a:effectLst>
        </p:spPr>
        <p:txBody>
          <a:bodyPr/>
          <a:lstStyle>
            <a:lvl1pPr marL="0" indent="0" algn="l" defTabSz="457200" rtl="0" eaLnBrk="1" latinLnBrk="0" hangingPunct="1">
              <a:spcBef>
                <a:spcPct val="20000"/>
              </a:spcBef>
              <a:buFont typeface="Arial"/>
              <a:buNone/>
              <a:defRPr sz="3200" kern="1200" baseline="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8800" dirty="0" smtClean="0">
                <a:solidFill>
                  <a:srgbClr val="FFFFFF"/>
                </a:solidFill>
                <a:latin typeface="Arial Black"/>
                <a:cs typeface="Arial Black"/>
              </a:rPr>
              <a:t>your savings</a:t>
            </a:r>
            <a:endParaRPr lang="en-US" sz="8800" dirty="0">
              <a:solidFill>
                <a:srgbClr val="FFFFFF"/>
              </a:solidFill>
              <a:latin typeface="Arial Black"/>
              <a:cs typeface="Arial Black"/>
            </a:endParaRPr>
          </a:p>
        </p:txBody>
      </p:sp>
      <p:sp>
        <p:nvSpPr>
          <p:cNvPr id="5" name="TextBox 4"/>
          <p:cNvSpPr txBox="1"/>
          <p:nvPr/>
        </p:nvSpPr>
        <p:spPr>
          <a:xfrm>
            <a:off x="495300" y="5540514"/>
            <a:ext cx="8496300" cy="707886"/>
          </a:xfrm>
          <a:prstGeom prst="rect">
            <a:avLst/>
          </a:prstGeom>
          <a:noFill/>
        </p:spPr>
        <p:txBody>
          <a:bodyPr>
            <a:spAutoFit/>
          </a:bodyPr>
          <a:lstStyle/>
          <a:p>
            <a:pPr>
              <a:lnSpc>
                <a:spcPts val="1200"/>
              </a:lnSpc>
              <a:spcAft>
                <a:spcPts val="600"/>
              </a:spcAft>
              <a:defRPr/>
            </a:pPr>
            <a:r>
              <a:rPr lang="en-US" sz="1200" i="1" dirty="0">
                <a:solidFill>
                  <a:schemeClr val="bg1"/>
                </a:solidFill>
                <a:latin typeface="Arial" panose="020B0604020202020204" pitchFamily="34" charset="0"/>
                <a:ea typeface="ＭＳ Ｐゴシック" pitchFamily="-60" charset="-128"/>
                <a:cs typeface="Arial" panose="020B0604020202020204" pitchFamily="34" charset="0"/>
              </a:rPr>
              <a:t>In some cases your prior provider may charge a surrender or withdrawal fee for transferring your account. Contact the provider to confirm if any fees apply to you</a:t>
            </a:r>
            <a:r>
              <a:rPr lang="en-US" sz="1200" i="1" dirty="0" smtClean="0">
                <a:solidFill>
                  <a:schemeClr val="bg1"/>
                </a:solidFill>
                <a:latin typeface="Arial" panose="020B0604020202020204" pitchFamily="34" charset="0"/>
                <a:ea typeface="ＭＳ Ｐゴシック" pitchFamily="-60" charset="-128"/>
                <a:cs typeface="Arial" panose="020B0604020202020204" pitchFamily="34" charset="0"/>
              </a:rPr>
              <a:t>.  Review </a:t>
            </a:r>
            <a:r>
              <a:rPr lang="en-US" sz="1200" i="1" dirty="0">
                <a:solidFill>
                  <a:schemeClr val="bg1"/>
                </a:solidFill>
                <a:latin typeface="Arial" panose="020B0604020202020204" pitchFamily="34" charset="0"/>
                <a:ea typeface="ＭＳ Ｐゴシック" pitchFamily="-60" charset="-128"/>
                <a:cs typeface="Arial" panose="020B0604020202020204" pitchFamily="34" charset="0"/>
              </a:rPr>
              <a:t>the fees and expenses you pay, including any charges </a:t>
            </a:r>
            <a:r>
              <a:rPr lang="en-US" sz="1200" i="1" dirty="0" smtClean="0">
                <a:solidFill>
                  <a:schemeClr val="bg1"/>
                </a:solidFill>
                <a:latin typeface="Arial" panose="020B0604020202020204" pitchFamily="34" charset="0"/>
                <a:ea typeface="ＭＳ Ｐゴシック" pitchFamily="-60" charset="-128"/>
                <a:cs typeface="Arial" panose="020B0604020202020204" pitchFamily="34" charset="0"/>
              </a:rPr>
              <a:t>associated</a:t>
            </a:r>
            <a:br>
              <a:rPr lang="en-US" sz="1200" i="1" dirty="0" smtClean="0">
                <a:solidFill>
                  <a:schemeClr val="bg1"/>
                </a:solidFill>
                <a:latin typeface="Arial" panose="020B0604020202020204" pitchFamily="34" charset="0"/>
                <a:ea typeface="ＭＳ Ｐゴシック" pitchFamily="-60" charset="-128"/>
                <a:cs typeface="Arial" panose="020B0604020202020204" pitchFamily="34" charset="0"/>
              </a:rPr>
            </a:br>
            <a:r>
              <a:rPr lang="en-US" sz="1200" i="1" dirty="0" smtClean="0">
                <a:solidFill>
                  <a:schemeClr val="bg1"/>
                </a:solidFill>
                <a:latin typeface="Arial" panose="020B0604020202020204" pitchFamily="34" charset="0"/>
                <a:ea typeface="ＭＳ Ｐゴシック" pitchFamily="-60" charset="-128"/>
                <a:cs typeface="Arial" panose="020B0604020202020204" pitchFamily="34" charset="0"/>
              </a:rPr>
              <a:t>with </a:t>
            </a:r>
            <a:r>
              <a:rPr lang="en-US" sz="1200" i="1" dirty="0">
                <a:solidFill>
                  <a:schemeClr val="bg1"/>
                </a:solidFill>
                <a:latin typeface="Arial" panose="020B0604020202020204" pitchFamily="34" charset="0"/>
                <a:ea typeface="ＭＳ Ｐゴシック" pitchFamily="-60" charset="-128"/>
                <a:cs typeface="Arial" panose="020B0604020202020204" pitchFamily="34" charset="0"/>
              </a:rPr>
              <a:t>transferring your account, to see if consolidating accounts could help reduce your costs. Be sure to consider </a:t>
            </a:r>
            <a:r>
              <a:rPr lang="en-US" sz="1200" i="1" dirty="0" smtClean="0">
                <a:solidFill>
                  <a:schemeClr val="bg1"/>
                </a:solidFill>
                <a:latin typeface="Arial" panose="020B0604020202020204" pitchFamily="34" charset="0"/>
                <a:ea typeface="ＭＳ Ｐゴシック" pitchFamily="-60" charset="-128"/>
                <a:cs typeface="Arial" panose="020B0604020202020204" pitchFamily="34" charset="0"/>
              </a:rPr>
              <a:t>whether</a:t>
            </a:r>
            <a:br>
              <a:rPr lang="en-US" sz="1200" i="1" dirty="0" smtClean="0">
                <a:solidFill>
                  <a:schemeClr val="bg1"/>
                </a:solidFill>
                <a:latin typeface="Arial" panose="020B0604020202020204" pitchFamily="34" charset="0"/>
                <a:ea typeface="ＭＳ Ｐゴシック" pitchFamily="-60" charset="-128"/>
                <a:cs typeface="Arial" panose="020B0604020202020204" pitchFamily="34" charset="0"/>
              </a:rPr>
            </a:br>
            <a:r>
              <a:rPr lang="en-US" sz="1200" i="1" dirty="0" smtClean="0">
                <a:solidFill>
                  <a:schemeClr val="bg1"/>
                </a:solidFill>
                <a:latin typeface="Arial" panose="020B0604020202020204" pitchFamily="34" charset="0"/>
                <a:ea typeface="ＭＳ Ｐゴシック" pitchFamily="-60" charset="-128"/>
                <a:cs typeface="Arial" panose="020B0604020202020204" pitchFamily="34" charset="0"/>
              </a:rPr>
              <a:t>a </a:t>
            </a:r>
            <a:r>
              <a:rPr lang="en-US" sz="1200" i="1" dirty="0">
                <a:solidFill>
                  <a:schemeClr val="bg1"/>
                </a:solidFill>
                <a:latin typeface="Arial" panose="020B0604020202020204" pitchFamily="34" charset="0"/>
                <a:ea typeface="ＭＳ Ｐゴシック" pitchFamily="-60" charset="-128"/>
                <a:cs typeface="Arial" panose="020B0604020202020204" pitchFamily="34" charset="0"/>
              </a:rPr>
              <a:t>transfer changes features or benefits that may be important to you.</a:t>
            </a:r>
          </a:p>
        </p:txBody>
      </p:sp>
      <p:sp>
        <p:nvSpPr>
          <p:cNvPr id="7" name="Content Placeholder 1"/>
          <p:cNvSpPr txBox="1">
            <a:spLocks/>
          </p:cNvSpPr>
          <p:nvPr/>
        </p:nvSpPr>
        <p:spPr>
          <a:xfrm>
            <a:off x="493225" y="3214556"/>
            <a:ext cx="5041481" cy="473163"/>
          </a:xfrm>
          <a:prstGeom prst="rect">
            <a:avLst/>
          </a:prstGeom>
        </p:spPr>
        <p:txBody>
          <a:bodyPr/>
          <a:lstStyle>
            <a:lvl1pPr marL="0" indent="0" algn="l" defTabSz="457200" rtl="0" eaLnBrk="1" latinLnBrk="0" hangingPunct="1">
              <a:spcBef>
                <a:spcPct val="20000"/>
              </a:spcBef>
              <a:buFont typeface="Arial"/>
              <a:buNone/>
              <a:defRPr sz="3200" kern="1200" baseline="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900"/>
              </a:spcAft>
            </a:pPr>
            <a:r>
              <a:rPr lang="en-US" sz="2400" dirty="0" smtClean="0">
                <a:latin typeface="Arial" panose="020B0604020202020204" pitchFamily="34" charset="0"/>
                <a:cs typeface="Arial" panose="020B0604020202020204" pitchFamily="34" charset="0"/>
              </a:rPr>
              <a:t>Easily manage your savings</a:t>
            </a:r>
          </a:p>
        </p:txBody>
      </p:sp>
      <p:sp>
        <p:nvSpPr>
          <p:cNvPr id="8" name="Rectangle 7"/>
          <p:cNvSpPr/>
          <p:nvPr/>
        </p:nvSpPr>
        <p:spPr>
          <a:xfrm>
            <a:off x="493225" y="2110026"/>
            <a:ext cx="5076371" cy="861774"/>
          </a:xfrm>
          <a:prstGeom prst="rect">
            <a:avLst/>
          </a:prstGeom>
        </p:spPr>
        <p:txBody>
          <a:bodyPr wrap="square">
            <a:spAutoFit/>
          </a:bodyPr>
          <a:lstStyle/>
          <a:p>
            <a:pPr>
              <a:lnSpc>
                <a:spcPts val="3000"/>
              </a:lnSpc>
            </a:pPr>
            <a:r>
              <a:rPr lang="en-US" sz="2800" dirty="0">
                <a:solidFill>
                  <a:schemeClr val="bg1"/>
                </a:solidFill>
                <a:latin typeface="Arial" panose="020B0604020202020204" pitchFamily="34" charset="0"/>
                <a:cs typeface="Arial" panose="020B0604020202020204" pitchFamily="34" charset="0"/>
              </a:rPr>
              <a:t>Consolidate other </a:t>
            </a:r>
            <a:r>
              <a:rPr lang="en-US" sz="2800" dirty="0" smtClean="0">
                <a:solidFill>
                  <a:schemeClr val="bg1"/>
                </a:solidFill>
                <a:latin typeface="Arial" panose="020B0604020202020204" pitchFamily="34" charset="0"/>
                <a:cs typeface="Arial" panose="020B0604020202020204" pitchFamily="34" charset="0"/>
              </a:rPr>
              <a:t>retirement</a:t>
            </a:r>
            <a:br>
              <a:rPr lang="en-US" sz="2800" dirty="0" smtClean="0">
                <a:solidFill>
                  <a:schemeClr val="bg1"/>
                </a:solidFill>
                <a:latin typeface="Arial" panose="020B0604020202020204" pitchFamily="34" charset="0"/>
                <a:cs typeface="Arial" panose="020B0604020202020204" pitchFamily="34" charset="0"/>
              </a:rPr>
            </a:br>
            <a:r>
              <a:rPr lang="en-US" sz="2800" dirty="0" smtClean="0">
                <a:solidFill>
                  <a:schemeClr val="bg1"/>
                </a:solidFill>
                <a:latin typeface="Arial" panose="020B0604020202020204" pitchFamily="34" charset="0"/>
                <a:cs typeface="Arial" panose="020B0604020202020204" pitchFamily="34" charset="0"/>
              </a:rPr>
              <a:t>plan </a:t>
            </a:r>
            <a:r>
              <a:rPr lang="en-US" sz="2800" dirty="0">
                <a:solidFill>
                  <a:schemeClr val="bg1"/>
                </a:solidFill>
                <a:latin typeface="Arial" panose="020B0604020202020204" pitchFamily="34" charset="0"/>
                <a:cs typeface="Arial" panose="020B0604020202020204" pitchFamily="34" charset="0"/>
              </a:rPr>
              <a:t>assets you may have to:</a:t>
            </a:r>
          </a:p>
        </p:txBody>
      </p:sp>
      <p:sp>
        <p:nvSpPr>
          <p:cNvPr id="9" name="TextBox 8"/>
          <p:cNvSpPr txBox="1"/>
          <p:nvPr/>
        </p:nvSpPr>
        <p:spPr>
          <a:xfrm>
            <a:off x="1262150" y="63798"/>
            <a:ext cx="4724400" cy="646331"/>
          </a:xfrm>
          <a:prstGeom prst="rect">
            <a:avLst/>
          </a:prstGeom>
          <a:noFill/>
        </p:spPr>
        <p:txBody>
          <a:bodyPr wrap="square" rtlCol="0">
            <a:spAutoFit/>
          </a:bodyPr>
          <a:lstStyle/>
          <a:p>
            <a:r>
              <a:rPr lang="en-US" sz="3600" dirty="0" smtClean="0">
                <a:solidFill>
                  <a:srgbClr val="FFFFFF"/>
                </a:solidFill>
                <a:latin typeface="Arial"/>
                <a:cs typeface="Arial"/>
              </a:rPr>
              <a:t>one place to manage </a:t>
            </a:r>
            <a:endParaRPr lang="en-US" sz="3600" kern="1200" dirty="0">
              <a:solidFill>
                <a:srgbClr val="FFFFFF"/>
              </a:solidFill>
              <a:latin typeface="Arial"/>
              <a:cs typeface="Arial"/>
            </a:endParaRPr>
          </a:p>
        </p:txBody>
      </p:sp>
      <p:sp>
        <p:nvSpPr>
          <p:cNvPr id="16" name="Rectangle 15"/>
          <p:cNvSpPr/>
          <p:nvPr/>
        </p:nvSpPr>
        <p:spPr>
          <a:xfrm>
            <a:off x="-14516" y="4479837"/>
            <a:ext cx="5402943" cy="473163"/>
          </a:xfrm>
          <a:prstGeom prst="rect">
            <a:avLst/>
          </a:prstGeom>
          <a:solidFill>
            <a:srgbClr val="C60B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493225" y="4474710"/>
            <a:ext cx="4719377" cy="461665"/>
          </a:xfrm>
          <a:prstGeom prst="rect">
            <a:avLst/>
          </a:prstGeom>
          <a:noFill/>
        </p:spPr>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Stay diversified </a:t>
            </a:r>
            <a:endParaRPr lang="en-US" sz="2400" dirty="0">
              <a:solidFill>
                <a:schemeClr val="bg1"/>
              </a:solidFill>
              <a:latin typeface="Arial" panose="020B0604020202020204" pitchFamily="34" charset="0"/>
              <a:cs typeface="Arial" panose="020B0604020202020204" pitchFamily="34" charset="0"/>
            </a:endParaRPr>
          </a:p>
        </p:txBody>
      </p:sp>
      <p:sp>
        <p:nvSpPr>
          <p:cNvPr id="14" name="Content Placeholder 1"/>
          <p:cNvSpPr txBox="1">
            <a:spLocks/>
          </p:cNvSpPr>
          <p:nvPr/>
        </p:nvSpPr>
        <p:spPr>
          <a:xfrm>
            <a:off x="493225" y="3870366"/>
            <a:ext cx="5041481" cy="421697"/>
          </a:xfrm>
          <a:prstGeom prst="rect">
            <a:avLst/>
          </a:prstGeom>
        </p:spPr>
        <p:txBody>
          <a:bodyPr/>
          <a:lstStyle>
            <a:lvl1pPr marL="0" indent="0" algn="l" defTabSz="457200" rtl="0" eaLnBrk="1" latinLnBrk="0" hangingPunct="1">
              <a:spcBef>
                <a:spcPct val="20000"/>
              </a:spcBef>
              <a:buFont typeface="Arial"/>
              <a:buNone/>
              <a:defRPr sz="3200" kern="1200" baseline="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900"/>
              </a:spcAft>
            </a:pPr>
            <a:r>
              <a:rPr lang="en-US" sz="2400" dirty="0" smtClean="0">
                <a:latin typeface="Arial" panose="020B0604020202020204" pitchFamily="34" charset="0"/>
                <a:cs typeface="Arial" panose="020B0604020202020204" pitchFamily="34" charset="0"/>
              </a:rPr>
              <a:t>Get a more complete view</a:t>
            </a:r>
          </a:p>
        </p:txBody>
      </p:sp>
    </p:spTree>
    <p:extLst>
      <p:ext uri="{BB962C8B-B14F-4D97-AF65-F5344CB8AC3E}">
        <p14:creationId xmlns:p14="http://schemas.microsoft.com/office/powerpoint/2010/main" val="23720265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1713" y="420080"/>
            <a:ext cx="8672287" cy="1200329"/>
          </a:xfrm>
          <a:prstGeom prst="rect">
            <a:avLst/>
          </a:prstGeom>
          <a:noFill/>
          <a:effectLst>
            <a:outerShdw blurRad="101600" dist="63500" dir="2700000">
              <a:srgbClr val="000000">
                <a:alpha val="43000"/>
              </a:srgbClr>
            </a:outerShdw>
          </a:effectLst>
        </p:spPr>
        <p:txBody>
          <a:bodyPr wrap="square" rtlCol="0">
            <a:spAutoFit/>
          </a:bodyPr>
          <a:lstStyle/>
          <a:p>
            <a:r>
              <a:rPr lang="en-US" sz="7200" dirty="0">
                <a:solidFill>
                  <a:srgbClr val="FFFFFF"/>
                </a:solidFill>
                <a:latin typeface="Arial Black"/>
                <a:cs typeface="Arial Black"/>
              </a:rPr>
              <a:t>b</a:t>
            </a:r>
            <a:r>
              <a:rPr lang="en-US" sz="7200" kern="1200" dirty="0" smtClean="0">
                <a:solidFill>
                  <a:srgbClr val="FFFFFF"/>
                </a:solidFill>
                <a:latin typeface="Arial Black"/>
                <a:cs typeface="Arial Black"/>
              </a:rPr>
              <a:t>lackout period</a:t>
            </a:r>
          </a:p>
        </p:txBody>
      </p:sp>
      <p:sp>
        <p:nvSpPr>
          <p:cNvPr id="5" name="TextBox 4"/>
          <p:cNvSpPr txBox="1"/>
          <p:nvPr/>
        </p:nvSpPr>
        <p:spPr>
          <a:xfrm>
            <a:off x="1313400" y="43542"/>
            <a:ext cx="6858000" cy="646331"/>
          </a:xfrm>
          <a:prstGeom prst="rect">
            <a:avLst/>
          </a:prstGeom>
          <a:noFill/>
        </p:spPr>
        <p:txBody>
          <a:bodyPr wrap="square" rtlCol="0">
            <a:spAutoFit/>
          </a:bodyPr>
          <a:lstStyle/>
          <a:p>
            <a:r>
              <a:rPr lang="en-US" sz="3600" dirty="0" smtClean="0">
                <a:solidFill>
                  <a:srgbClr val="FFFFFF"/>
                </a:solidFill>
                <a:latin typeface="Arial"/>
                <a:cs typeface="Arial"/>
              </a:rPr>
              <a:t>what happens during the </a:t>
            </a:r>
            <a:endParaRPr lang="en-US" sz="3600" kern="1200" dirty="0">
              <a:solidFill>
                <a:srgbClr val="FFFFFF"/>
              </a:solidFill>
              <a:latin typeface="Arial"/>
              <a:cs typeface="Arial"/>
            </a:endParaRPr>
          </a:p>
        </p:txBody>
      </p:sp>
      <p:sp>
        <p:nvSpPr>
          <p:cNvPr id="6" name="Rectangle 5"/>
          <p:cNvSpPr/>
          <p:nvPr/>
        </p:nvSpPr>
        <p:spPr>
          <a:xfrm>
            <a:off x="228601" y="2110026"/>
            <a:ext cx="4419600" cy="1246495"/>
          </a:xfrm>
          <a:prstGeom prst="rect">
            <a:avLst/>
          </a:prstGeom>
        </p:spPr>
        <p:txBody>
          <a:bodyPr wrap="square">
            <a:spAutoFit/>
          </a:bodyPr>
          <a:lstStyle/>
          <a:p>
            <a:pPr marL="282575" indent="-282575">
              <a:lnSpc>
                <a:spcPts val="3000"/>
              </a:lnSpc>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While the transition is in progress, you will not be able to access your account </a:t>
            </a:r>
            <a:endParaRPr lang="en-US" sz="2400"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228600" y="3710226"/>
            <a:ext cx="5076371" cy="861774"/>
          </a:xfrm>
          <a:prstGeom prst="rect">
            <a:avLst/>
          </a:prstGeom>
        </p:spPr>
        <p:txBody>
          <a:bodyPr wrap="square">
            <a:spAutoFit/>
          </a:bodyPr>
          <a:lstStyle/>
          <a:p>
            <a:pPr marL="349250" indent="-349250">
              <a:lnSpc>
                <a:spcPts val="3000"/>
              </a:lnSpc>
              <a:buFont typeface="Arial" panose="020B0604020202020204" pitchFamily="34" charset="0"/>
              <a:buChar char="•"/>
            </a:pPr>
            <a:r>
              <a:rPr lang="en-US" sz="2400" dirty="0" smtClean="0">
                <a:solidFill>
                  <a:schemeClr val="bg1"/>
                </a:solidFill>
                <a:latin typeface="Arial" panose="020B0604020202020204" pitchFamily="34" charset="0"/>
                <a:cs typeface="Arial" panose="020B0604020202020204" pitchFamily="34" charset="0"/>
              </a:rPr>
              <a:t>This is known as the </a:t>
            </a:r>
            <a:br>
              <a:rPr lang="en-US" sz="2400" dirty="0" smtClean="0">
                <a:solidFill>
                  <a:schemeClr val="bg1"/>
                </a:solidFill>
                <a:latin typeface="Arial" panose="020B0604020202020204" pitchFamily="34" charset="0"/>
                <a:cs typeface="Arial" panose="020B0604020202020204" pitchFamily="34" charset="0"/>
              </a:rPr>
            </a:br>
            <a:r>
              <a:rPr lang="en-US" sz="2400" b="1" dirty="0" smtClean="0">
                <a:solidFill>
                  <a:schemeClr val="bg1"/>
                </a:solidFill>
                <a:latin typeface="Arial" panose="020B0604020202020204" pitchFamily="34" charset="0"/>
                <a:cs typeface="Arial" panose="020B0604020202020204" pitchFamily="34" charset="0"/>
              </a:rPr>
              <a:t>“blackout period” </a:t>
            </a:r>
            <a:endParaRPr lang="en-US" sz="2400" b="1" dirty="0">
              <a:solidFill>
                <a:schemeClr val="bg1"/>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7647" t="14265" r="6960"/>
          <a:stretch/>
        </p:blipFill>
        <p:spPr>
          <a:xfrm>
            <a:off x="3957865" y="1881963"/>
            <a:ext cx="5388154" cy="4348715"/>
          </a:xfrm>
          <a:prstGeom prst="rect">
            <a:avLst/>
          </a:prstGeom>
          <a:effectLst/>
        </p:spPr>
      </p:pic>
    </p:spTree>
    <p:extLst>
      <p:ext uri="{BB962C8B-B14F-4D97-AF65-F5344CB8AC3E}">
        <p14:creationId xmlns:p14="http://schemas.microsoft.com/office/powerpoint/2010/main" val="1694947375"/>
      </p:ext>
    </p:extLst>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Light blue rectangle" descr="BYRO_lockup_box_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676400"/>
            <a:ext cx="6513576" cy="4700016"/>
          </a:xfrm>
          <a:prstGeom prst="rect">
            <a:avLst/>
          </a:prstGeom>
        </p:spPr>
      </p:pic>
      <p:pic>
        <p:nvPicPr>
          <p:cNvPr id="18" name="Sunny" descr="Sunny.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8192" y="2268446"/>
            <a:ext cx="445008" cy="701040"/>
          </a:xfrm>
          <a:prstGeom prst="rect">
            <a:avLst/>
          </a:prstGeom>
        </p:spPr>
      </p:pic>
      <p:pic>
        <p:nvPicPr>
          <p:cNvPr id="20" name="Partly Sunny" descr="PartlySunny.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6960" y="2264636"/>
            <a:ext cx="697992" cy="694944"/>
          </a:xfrm>
          <a:prstGeom prst="rect">
            <a:avLst/>
          </a:prstGeom>
        </p:spPr>
      </p:pic>
      <p:pic>
        <p:nvPicPr>
          <p:cNvPr id="21" name="Cloudy" descr="Cloud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9632" y="2301878"/>
            <a:ext cx="704088" cy="658368"/>
          </a:xfrm>
          <a:prstGeom prst="rect">
            <a:avLst/>
          </a:prstGeom>
        </p:spPr>
      </p:pic>
      <p:sp>
        <p:nvSpPr>
          <p:cNvPr id="14" name="TextBox 13"/>
          <p:cNvSpPr txBox="1"/>
          <p:nvPr/>
        </p:nvSpPr>
        <p:spPr>
          <a:xfrm>
            <a:off x="2629284" y="3142422"/>
            <a:ext cx="4864170" cy="2439129"/>
          </a:xfrm>
          <a:prstGeom prst="rect">
            <a:avLst/>
          </a:prstGeom>
          <a:noFill/>
        </p:spPr>
        <p:txBody>
          <a:bodyPr wrap="square" rtlCol="0">
            <a:spAutoFit/>
          </a:bodyPr>
          <a:lstStyle/>
          <a:p>
            <a:pPr>
              <a:lnSpc>
                <a:spcPts val="2100"/>
              </a:lnSpc>
              <a:spcBef>
                <a:spcPts val="600"/>
              </a:spcBef>
              <a:spcAft>
                <a:spcPts val="600"/>
              </a:spcAft>
            </a:pPr>
            <a:r>
              <a:rPr lang="en-US" sz="2000" b="1" dirty="0" smtClean="0">
                <a:solidFill>
                  <a:srgbClr val="144586"/>
                </a:solidFill>
                <a:latin typeface="Arial" panose="020B0604020202020204" pitchFamily="34" charset="0"/>
                <a:cs typeface="Arial" panose="020B0604020202020204" pitchFamily="34" charset="0"/>
              </a:rPr>
              <a:t>Set up </a:t>
            </a:r>
            <a:r>
              <a:rPr lang="en-US" sz="2000" dirty="0" smtClean="0">
                <a:solidFill>
                  <a:srgbClr val="414141"/>
                </a:solidFill>
                <a:latin typeface="Arial" panose="020B0604020202020204" pitchFamily="34" charset="0"/>
                <a:cs typeface="Arial" panose="020B0604020202020204" pitchFamily="34" charset="0"/>
              </a:rPr>
              <a:t>your account </a:t>
            </a:r>
            <a:r>
              <a:rPr lang="en-US" sz="2000" dirty="0">
                <a:solidFill>
                  <a:srgbClr val="414141"/>
                </a:solidFill>
                <a:latin typeface="Arial" panose="020B0604020202020204" pitchFamily="34" charset="0"/>
                <a:cs typeface="Arial" panose="020B0604020202020204" pitchFamily="34" charset="0"/>
              </a:rPr>
              <a:t>and confirm your profile </a:t>
            </a:r>
            <a:r>
              <a:rPr lang="en-US" sz="2000" dirty="0" smtClean="0">
                <a:solidFill>
                  <a:srgbClr val="414141"/>
                </a:solidFill>
                <a:latin typeface="Arial" panose="020B0604020202020204" pitchFamily="34" charset="0"/>
                <a:cs typeface="Arial" panose="020B0604020202020204" pitchFamily="34" charset="0"/>
              </a:rPr>
              <a:t>details.</a:t>
            </a:r>
            <a:endParaRPr lang="en-US" sz="2000" dirty="0">
              <a:solidFill>
                <a:srgbClr val="414141"/>
              </a:solidFill>
              <a:latin typeface="Arial" panose="020B0604020202020204" pitchFamily="34" charset="0"/>
              <a:cs typeface="Arial" panose="020B0604020202020204" pitchFamily="34" charset="0"/>
            </a:endParaRPr>
          </a:p>
          <a:p>
            <a:pPr>
              <a:lnSpc>
                <a:spcPts val="2100"/>
              </a:lnSpc>
              <a:spcBef>
                <a:spcPts val="600"/>
              </a:spcBef>
              <a:spcAft>
                <a:spcPts val="600"/>
              </a:spcAft>
            </a:pPr>
            <a:r>
              <a:rPr lang="en-US" sz="2000" b="1" dirty="0" smtClean="0">
                <a:solidFill>
                  <a:srgbClr val="144586"/>
                </a:solidFill>
                <a:latin typeface="Arial"/>
                <a:cs typeface="Arial"/>
              </a:rPr>
              <a:t>Review/update </a:t>
            </a:r>
            <a:r>
              <a:rPr lang="en-US" sz="2000" dirty="0" smtClean="0">
                <a:solidFill>
                  <a:srgbClr val="414141"/>
                </a:solidFill>
                <a:latin typeface="Arial" panose="020B0604020202020204" pitchFamily="34" charset="0"/>
                <a:cs typeface="Arial" panose="020B0604020202020204" pitchFamily="34" charset="0"/>
              </a:rPr>
              <a:t>your contributions </a:t>
            </a:r>
            <a:br>
              <a:rPr lang="en-US" sz="2000" dirty="0" smtClean="0">
                <a:solidFill>
                  <a:srgbClr val="414141"/>
                </a:solidFill>
                <a:latin typeface="Arial" panose="020B0604020202020204" pitchFamily="34" charset="0"/>
                <a:cs typeface="Arial" panose="020B0604020202020204" pitchFamily="34" charset="0"/>
              </a:rPr>
            </a:br>
            <a:r>
              <a:rPr lang="en-US" sz="2000" dirty="0" smtClean="0">
                <a:solidFill>
                  <a:srgbClr val="414141"/>
                </a:solidFill>
                <a:latin typeface="Arial" panose="020B0604020202020204" pitchFamily="34" charset="0"/>
                <a:cs typeface="Arial" panose="020B0604020202020204" pitchFamily="34" charset="0"/>
              </a:rPr>
              <a:t>and investments.</a:t>
            </a:r>
          </a:p>
          <a:p>
            <a:pPr>
              <a:lnSpc>
                <a:spcPts val="2100"/>
              </a:lnSpc>
              <a:spcBef>
                <a:spcPts val="600"/>
              </a:spcBef>
              <a:spcAft>
                <a:spcPts val="600"/>
              </a:spcAft>
            </a:pPr>
            <a:r>
              <a:rPr lang="en-US" sz="2000" b="1" dirty="0" smtClean="0">
                <a:solidFill>
                  <a:srgbClr val="144586"/>
                </a:solidFill>
                <a:latin typeface="Arial" panose="020B0604020202020204" pitchFamily="34" charset="0"/>
                <a:cs typeface="Arial" panose="020B0604020202020204" pitchFamily="34" charset="0"/>
              </a:rPr>
              <a:t>Name</a:t>
            </a:r>
            <a:r>
              <a:rPr lang="en-US" sz="2000" dirty="0" smtClean="0">
                <a:solidFill>
                  <a:srgbClr val="414141"/>
                </a:solidFill>
                <a:latin typeface="Arial" panose="020B0604020202020204" pitchFamily="34" charset="0"/>
                <a:cs typeface="Arial" panose="020B0604020202020204" pitchFamily="34" charset="0"/>
              </a:rPr>
              <a:t> your beneficiaries and </a:t>
            </a:r>
            <a:r>
              <a:rPr lang="en-US" sz="2000" b="1" dirty="0">
                <a:solidFill>
                  <a:srgbClr val="144586"/>
                </a:solidFill>
                <a:latin typeface="Arial" panose="020B0604020202020204" pitchFamily="34" charset="0"/>
                <a:cs typeface="Arial" panose="020B0604020202020204" pitchFamily="34" charset="0"/>
              </a:rPr>
              <a:t>sign up</a:t>
            </a:r>
            <a:r>
              <a:rPr lang="en-US" sz="2000" dirty="0" smtClean="0">
                <a:solidFill>
                  <a:srgbClr val="414141"/>
                </a:solidFill>
                <a:latin typeface="Arial" panose="020B0604020202020204" pitchFamily="34" charset="0"/>
                <a:cs typeface="Arial" panose="020B0604020202020204" pitchFamily="34" charset="0"/>
              </a:rPr>
              <a:t/>
            </a:r>
            <a:br>
              <a:rPr lang="en-US" sz="2000" dirty="0" smtClean="0">
                <a:solidFill>
                  <a:srgbClr val="414141"/>
                </a:solidFill>
                <a:latin typeface="Arial" panose="020B0604020202020204" pitchFamily="34" charset="0"/>
                <a:cs typeface="Arial" panose="020B0604020202020204" pitchFamily="34" charset="0"/>
              </a:rPr>
            </a:br>
            <a:r>
              <a:rPr lang="en-US" sz="2000" dirty="0" smtClean="0">
                <a:solidFill>
                  <a:srgbClr val="414141"/>
                </a:solidFill>
                <a:latin typeface="Arial" panose="020B0604020202020204" pitchFamily="34" charset="0"/>
                <a:cs typeface="Arial" panose="020B0604020202020204" pitchFamily="34" charset="0"/>
              </a:rPr>
              <a:t>for </a:t>
            </a:r>
            <a:r>
              <a:rPr lang="en-US" sz="2000" i="1" dirty="0" smtClean="0">
                <a:solidFill>
                  <a:srgbClr val="414141"/>
                </a:solidFill>
                <a:latin typeface="Arial" panose="020B0604020202020204" pitchFamily="34" charset="0"/>
                <a:cs typeface="Arial" panose="020B0604020202020204" pitchFamily="34" charset="0"/>
              </a:rPr>
              <a:t>e-documents.</a:t>
            </a:r>
          </a:p>
          <a:p>
            <a:pPr>
              <a:lnSpc>
                <a:spcPts val="2100"/>
              </a:lnSpc>
              <a:spcBef>
                <a:spcPts val="600"/>
              </a:spcBef>
              <a:spcAft>
                <a:spcPts val="600"/>
              </a:spcAft>
            </a:pPr>
            <a:r>
              <a:rPr lang="en-US" sz="2000" b="1" dirty="0" smtClean="0">
                <a:solidFill>
                  <a:srgbClr val="144586"/>
                </a:solidFill>
                <a:latin typeface="Arial" panose="020B0604020202020204" pitchFamily="34" charset="0"/>
                <a:cs typeface="Arial" panose="020B0604020202020204" pitchFamily="34" charset="0"/>
              </a:rPr>
              <a:t>Establish</a:t>
            </a:r>
            <a:r>
              <a:rPr lang="en-US" sz="2000" dirty="0" smtClean="0">
                <a:solidFill>
                  <a:srgbClr val="414141"/>
                </a:solidFill>
                <a:latin typeface="Arial" panose="020B0604020202020204" pitchFamily="34" charset="0"/>
                <a:cs typeface="Arial" panose="020B0604020202020204" pitchFamily="34" charset="0"/>
              </a:rPr>
              <a:t> </a:t>
            </a:r>
            <a:r>
              <a:rPr lang="en-US" sz="2000" i="1" dirty="0" smtClean="0">
                <a:solidFill>
                  <a:srgbClr val="414141"/>
                </a:solidFill>
                <a:latin typeface="Arial" panose="020B0604020202020204" pitchFamily="34" charset="0"/>
                <a:cs typeface="Arial" panose="020B0604020202020204" pitchFamily="34" charset="0"/>
              </a:rPr>
              <a:t>Your Retirement Outlook</a:t>
            </a:r>
            <a:r>
              <a:rPr lang="en-US" sz="1400" baseline="74000" dirty="0" smtClean="0">
                <a:solidFill>
                  <a:srgbClr val="414141"/>
                </a:solidFill>
                <a:latin typeface="Arial" panose="020B0604020202020204" pitchFamily="34" charset="0"/>
                <a:cs typeface="Arial" panose="020B0604020202020204" pitchFamily="34" charset="0"/>
              </a:rPr>
              <a:t>SM</a:t>
            </a:r>
            <a:r>
              <a:rPr lang="en-US" sz="2000" i="1" dirty="0">
                <a:solidFill>
                  <a:srgbClr val="414141"/>
                </a:solidFill>
                <a:latin typeface="Arial" panose="020B0604020202020204" pitchFamily="34" charset="0"/>
                <a:cs typeface="Arial" panose="020B0604020202020204" pitchFamily="34" charset="0"/>
              </a:rPr>
              <a:t>.</a:t>
            </a:r>
          </a:p>
        </p:txBody>
      </p:sp>
      <p:pic>
        <p:nvPicPr>
          <p:cNvPr id="22" name="Rainy" descr="Rainy.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6896" y="2341531"/>
            <a:ext cx="539496" cy="649224"/>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5400" y="1676400"/>
            <a:ext cx="6513589" cy="448057"/>
          </a:xfrm>
          <a:prstGeom prst="rect">
            <a:avLst/>
          </a:prstGeom>
        </p:spPr>
      </p:pic>
      <p:sp>
        <p:nvSpPr>
          <p:cNvPr id="11" name="TextBox 10"/>
          <p:cNvSpPr txBox="1"/>
          <p:nvPr/>
        </p:nvSpPr>
        <p:spPr>
          <a:xfrm>
            <a:off x="457200" y="123365"/>
            <a:ext cx="8685213" cy="1569660"/>
          </a:xfrm>
          <a:prstGeom prst="rect">
            <a:avLst/>
          </a:prstGeom>
          <a:noFill/>
          <a:effectLst>
            <a:outerShdw blurRad="101600" dist="63500" dir="2700000">
              <a:srgbClr val="000000">
                <a:alpha val="43000"/>
              </a:srgbClr>
            </a:outerShdw>
          </a:effectLst>
        </p:spPr>
        <p:txBody>
          <a:bodyPr wrap="square" rtlCol="0">
            <a:spAutoFit/>
          </a:bodyPr>
          <a:lstStyle/>
          <a:p>
            <a:r>
              <a:rPr lang="en-US" sz="9600" kern="1200" dirty="0" smtClean="0">
                <a:solidFill>
                  <a:srgbClr val="FFFFFF"/>
                </a:solidFill>
                <a:latin typeface="Arial Black"/>
                <a:cs typeface="Arial Black"/>
              </a:rPr>
              <a:t>next steps</a:t>
            </a:r>
          </a:p>
        </p:txBody>
      </p:sp>
      <p:sp>
        <p:nvSpPr>
          <p:cNvPr id="12" name="TextBox 11"/>
          <p:cNvSpPr txBox="1"/>
          <p:nvPr/>
        </p:nvSpPr>
        <p:spPr>
          <a:xfrm>
            <a:off x="1219200" y="56511"/>
            <a:ext cx="1524000" cy="646331"/>
          </a:xfrm>
          <a:prstGeom prst="rect">
            <a:avLst/>
          </a:prstGeom>
          <a:noFill/>
        </p:spPr>
        <p:txBody>
          <a:bodyPr wrap="square" rtlCol="0">
            <a:spAutoFit/>
          </a:bodyPr>
          <a:lstStyle/>
          <a:p>
            <a:r>
              <a:rPr lang="en-US" sz="3600" dirty="0" smtClean="0">
                <a:solidFill>
                  <a:srgbClr val="FFFFFF"/>
                </a:solidFill>
                <a:latin typeface="Arial"/>
                <a:cs typeface="Arial"/>
              </a:rPr>
              <a:t>your</a:t>
            </a:r>
            <a:endParaRPr lang="en-US" sz="3600" kern="1200" dirty="0">
              <a:solidFill>
                <a:srgbClr val="FFFFFF"/>
              </a:solidFill>
              <a:latin typeface="Arial"/>
              <a:cs typeface="Arial"/>
            </a:endParaRPr>
          </a:p>
        </p:txBody>
      </p:sp>
    </p:spTree>
    <p:extLst>
      <p:ext uri="{BB962C8B-B14F-4D97-AF65-F5344CB8AC3E}">
        <p14:creationId xmlns:p14="http://schemas.microsoft.com/office/powerpoint/2010/main" val="28189608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10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10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10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10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Light blue rectangle" descr="BYRO_lockup_box_blu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0" y="1676400"/>
            <a:ext cx="6513576" cy="4700016"/>
          </a:xfrm>
          <a:prstGeom prst="rect">
            <a:avLst/>
          </a:prstGeom>
        </p:spPr>
      </p:pic>
      <p:sp>
        <p:nvSpPr>
          <p:cNvPr id="16" name="TextBox 15"/>
          <p:cNvSpPr txBox="1"/>
          <p:nvPr/>
        </p:nvSpPr>
        <p:spPr>
          <a:xfrm>
            <a:off x="457200" y="123365"/>
            <a:ext cx="8686800" cy="1569660"/>
          </a:xfrm>
          <a:prstGeom prst="rect">
            <a:avLst/>
          </a:prstGeom>
          <a:noFill/>
          <a:effectLst>
            <a:outerShdw blurRad="101600" dist="63500" dir="2700000">
              <a:srgbClr val="000000">
                <a:alpha val="43000"/>
              </a:srgbClr>
            </a:outerShdw>
          </a:effectLst>
        </p:spPr>
        <p:txBody>
          <a:bodyPr wrap="square" rtlCol="0">
            <a:spAutoFit/>
          </a:bodyPr>
          <a:lstStyle/>
          <a:p>
            <a:r>
              <a:rPr lang="en-US" sz="9600" kern="1200" dirty="0" smtClean="0">
                <a:solidFill>
                  <a:srgbClr val="FFFFFF"/>
                </a:solidFill>
                <a:latin typeface="Arial Black"/>
                <a:cs typeface="Arial Black"/>
              </a:rPr>
              <a:t>next steps</a:t>
            </a:r>
          </a:p>
        </p:txBody>
      </p:sp>
      <p:sp>
        <p:nvSpPr>
          <p:cNvPr id="17" name="TextBox 16"/>
          <p:cNvSpPr txBox="1"/>
          <p:nvPr/>
        </p:nvSpPr>
        <p:spPr>
          <a:xfrm>
            <a:off x="1219200" y="56511"/>
            <a:ext cx="1524000" cy="646331"/>
          </a:xfrm>
          <a:prstGeom prst="rect">
            <a:avLst/>
          </a:prstGeom>
          <a:noFill/>
        </p:spPr>
        <p:txBody>
          <a:bodyPr wrap="square" rtlCol="0">
            <a:spAutoFit/>
          </a:bodyPr>
          <a:lstStyle/>
          <a:p>
            <a:r>
              <a:rPr lang="en-US" sz="3600" dirty="0" smtClean="0">
                <a:solidFill>
                  <a:srgbClr val="FFFFFF"/>
                </a:solidFill>
                <a:latin typeface="Arial"/>
                <a:cs typeface="Arial"/>
              </a:rPr>
              <a:t>your</a:t>
            </a:r>
            <a:endParaRPr lang="en-US" sz="3600" kern="1200" dirty="0">
              <a:solidFill>
                <a:srgbClr val="FFFFFF"/>
              </a:solidFill>
              <a:latin typeface="Arial"/>
              <a:cs typeface="Arial"/>
            </a:endParaRPr>
          </a:p>
        </p:txBody>
      </p:sp>
      <p:pic>
        <p:nvPicPr>
          <p:cNvPr id="18" name="Sunny" descr="Sunny.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08192" y="2268446"/>
            <a:ext cx="445008" cy="701040"/>
          </a:xfrm>
          <a:prstGeom prst="rect">
            <a:avLst/>
          </a:prstGeom>
        </p:spPr>
      </p:pic>
      <p:pic>
        <p:nvPicPr>
          <p:cNvPr id="20" name="Partly Sunny" descr="PartlySunny.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6960" y="2264636"/>
            <a:ext cx="697992" cy="694944"/>
          </a:xfrm>
          <a:prstGeom prst="rect">
            <a:avLst/>
          </a:prstGeom>
        </p:spPr>
      </p:pic>
      <p:pic>
        <p:nvPicPr>
          <p:cNvPr id="21" name="Cloudy" descr="Cloudy.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59632" y="2301878"/>
            <a:ext cx="704088" cy="658368"/>
          </a:xfrm>
          <a:prstGeom prst="rect">
            <a:avLst/>
          </a:prstGeom>
        </p:spPr>
      </p:pic>
      <p:sp>
        <p:nvSpPr>
          <p:cNvPr id="14" name="TextBox 13"/>
          <p:cNvSpPr txBox="1"/>
          <p:nvPr/>
        </p:nvSpPr>
        <p:spPr>
          <a:xfrm>
            <a:off x="2629284" y="3142422"/>
            <a:ext cx="4864170" cy="2439129"/>
          </a:xfrm>
          <a:prstGeom prst="rect">
            <a:avLst/>
          </a:prstGeom>
          <a:noFill/>
        </p:spPr>
        <p:txBody>
          <a:bodyPr wrap="square" rtlCol="0">
            <a:spAutoFit/>
          </a:bodyPr>
          <a:lstStyle/>
          <a:p>
            <a:pPr>
              <a:lnSpc>
                <a:spcPts val="2100"/>
              </a:lnSpc>
              <a:spcBef>
                <a:spcPts val="600"/>
              </a:spcBef>
              <a:spcAft>
                <a:spcPts val="600"/>
              </a:spcAft>
            </a:pPr>
            <a:r>
              <a:rPr lang="en-US" sz="2000" b="1" dirty="0" smtClean="0">
                <a:solidFill>
                  <a:srgbClr val="144586"/>
                </a:solidFill>
                <a:latin typeface="Arial" panose="020B0604020202020204" pitchFamily="34" charset="0"/>
                <a:cs typeface="Arial" panose="020B0604020202020204" pitchFamily="34" charset="0"/>
              </a:rPr>
              <a:t>Set up </a:t>
            </a:r>
            <a:r>
              <a:rPr lang="en-US" sz="2000" dirty="0" smtClean="0">
                <a:solidFill>
                  <a:srgbClr val="414141"/>
                </a:solidFill>
                <a:latin typeface="Arial" panose="020B0604020202020204" pitchFamily="34" charset="0"/>
                <a:cs typeface="Arial" panose="020B0604020202020204" pitchFamily="34" charset="0"/>
              </a:rPr>
              <a:t>your account </a:t>
            </a:r>
            <a:r>
              <a:rPr lang="en-US" sz="2000" dirty="0">
                <a:solidFill>
                  <a:srgbClr val="414141"/>
                </a:solidFill>
                <a:latin typeface="Arial" panose="020B0604020202020204" pitchFamily="34" charset="0"/>
                <a:cs typeface="Arial" panose="020B0604020202020204" pitchFamily="34" charset="0"/>
              </a:rPr>
              <a:t>and confirm your profile </a:t>
            </a:r>
            <a:r>
              <a:rPr lang="en-US" sz="2000" dirty="0" smtClean="0">
                <a:solidFill>
                  <a:srgbClr val="414141"/>
                </a:solidFill>
                <a:latin typeface="Arial" panose="020B0604020202020204" pitchFamily="34" charset="0"/>
                <a:cs typeface="Arial" panose="020B0604020202020204" pitchFamily="34" charset="0"/>
              </a:rPr>
              <a:t>details.</a:t>
            </a:r>
            <a:endParaRPr lang="en-US" sz="2000" dirty="0">
              <a:solidFill>
                <a:srgbClr val="414141"/>
              </a:solidFill>
              <a:latin typeface="Arial" panose="020B0604020202020204" pitchFamily="34" charset="0"/>
              <a:cs typeface="Arial" panose="020B0604020202020204" pitchFamily="34" charset="0"/>
            </a:endParaRPr>
          </a:p>
          <a:p>
            <a:pPr>
              <a:lnSpc>
                <a:spcPts val="2100"/>
              </a:lnSpc>
              <a:spcBef>
                <a:spcPts val="600"/>
              </a:spcBef>
              <a:spcAft>
                <a:spcPts val="600"/>
              </a:spcAft>
            </a:pPr>
            <a:r>
              <a:rPr lang="en-US" sz="2000" b="1" dirty="0" smtClean="0">
                <a:solidFill>
                  <a:srgbClr val="144586"/>
                </a:solidFill>
                <a:latin typeface="Arial"/>
                <a:cs typeface="Arial"/>
              </a:rPr>
              <a:t>Review/update </a:t>
            </a:r>
            <a:r>
              <a:rPr lang="en-US" sz="2000" dirty="0" smtClean="0">
                <a:solidFill>
                  <a:srgbClr val="414141"/>
                </a:solidFill>
                <a:latin typeface="Arial" panose="020B0604020202020204" pitchFamily="34" charset="0"/>
                <a:cs typeface="Arial" panose="020B0604020202020204" pitchFamily="34" charset="0"/>
              </a:rPr>
              <a:t>your contributions </a:t>
            </a:r>
            <a:br>
              <a:rPr lang="en-US" sz="2000" dirty="0" smtClean="0">
                <a:solidFill>
                  <a:srgbClr val="414141"/>
                </a:solidFill>
                <a:latin typeface="Arial" panose="020B0604020202020204" pitchFamily="34" charset="0"/>
                <a:cs typeface="Arial" panose="020B0604020202020204" pitchFamily="34" charset="0"/>
              </a:rPr>
            </a:br>
            <a:r>
              <a:rPr lang="en-US" sz="2000" dirty="0" smtClean="0">
                <a:solidFill>
                  <a:srgbClr val="414141"/>
                </a:solidFill>
                <a:latin typeface="Arial" panose="020B0604020202020204" pitchFamily="34" charset="0"/>
                <a:cs typeface="Arial" panose="020B0604020202020204" pitchFamily="34" charset="0"/>
              </a:rPr>
              <a:t>and investments.</a:t>
            </a:r>
          </a:p>
          <a:p>
            <a:pPr>
              <a:lnSpc>
                <a:spcPts val="2100"/>
              </a:lnSpc>
              <a:spcBef>
                <a:spcPts val="600"/>
              </a:spcBef>
              <a:spcAft>
                <a:spcPts val="600"/>
              </a:spcAft>
            </a:pPr>
            <a:r>
              <a:rPr lang="en-US" sz="2000" b="1" dirty="0" smtClean="0">
                <a:solidFill>
                  <a:srgbClr val="144586"/>
                </a:solidFill>
                <a:latin typeface="Arial" panose="020B0604020202020204" pitchFamily="34" charset="0"/>
                <a:cs typeface="Arial" panose="020B0604020202020204" pitchFamily="34" charset="0"/>
              </a:rPr>
              <a:t>Name</a:t>
            </a:r>
            <a:r>
              <a:rPr lang="en-US" sz="2000" dirty="0" smtClean="0">
                <a:solidFill>
                  <a:srgbClr val="414141"/>
                </a:solidFill>
                <a:latin typeface="Arial" panose="020B0604020202020204" pitchFamily="34" charset="0"/>
                <a:cs typeface="Arial" panose="020B0604020202020204" pitchFamily="34" charset="0"/>
              </a:rPr>
              <a:t> your beneficiaries and </a:t>
            </a:r>
            <a:r>
              <a:rPr lang="en-US" sz="2000" b="1" dirty="0">
                <a:solidFill>
                  <a:srgbClr val="144586"/>
                </a:solidFill>
                <a:latin typeface="Arial" panose="020B0604020202020204" pitchFamily="34" charset="0"/>
                <a:cs typeface="Arial" panose="020B0604020202020204" pitchFamily="34" charset="0"/>
              </a:rPr>
              <a:t>sign up</a:t>
            </a:r>
            <a:r>
              <a:rPr lang="en-US" sz="2000" dirty="0" smtClean="0">
                <a:solidFill>
                  <a:srgbClr val="414141"/>
                </a:solidFill>
                <a:latin typeface="Arial" panose="020B0604020202020204" pitchFamily="34" charset="0"/>
                <a:cs typeface="Arial" panose="020B0604020202020204" pitchFamily="34" charset="0"/>
              </a:rPr>
              <a:t/>
            </a:r>
            <a:br>
              <a:rPr lang="en-US" sz="2000" dirty="0" smtClean="0">
                <a:solidFill>
                  <a:srgbClr val="414141"/>
                </a:solidFill>
                <a:latin typeface="Arial" panose="020B0604020202020204" pitchFamily="34" charset="0"/>
                <a:cs typeface="Arial" panose="020B0604020202020204" pitchFamily="34" charset="0"/>
              </a:rPr>
            </a:br>
            <a:r>
              <a:rPr lang="en-US" sz="2000" dirty="0" smtClean="0">
                <a:solidFill>
                  <a:srgbClr val="414141"/>
                </a:solidFill>
                <a:latin typeface="Arial" panose="020B0604020202020204" pitchFamily="34" charset="0"/>
                <a:cs typeface="Arial" panose="020B0604020202020204" pitchFamily="34" charset="0"/>
              </a:rPr>
              <a:t>for </a:t>
            </a:r>
            <a:r>
              <a:rPr lang="en-US" sz="2000" i="1" dirty="0" smtClean="0">
                <a:solidFill>
                  <a:srgbClr val="414141"/>
                </a:solidFill>
                <a:latin typeface="Arial" panose="020B0604020202020204" pitchFamily="34" charset="0"/>
                <a:cs typeface="Arial" panose="020B0604020202020204" pitchFamily="34" charset="0"/>
              </a:rPr>
              <a:t>e-documents.</a:t>
            </a:r>
          </a:p>
          <a:p>
            <a:pPr>
              <a:lnSpc>
                <a:spcPts val="2100"/>
              </a:lnSpc>
              <a:spcBef>
                <a:spcPts val="600"/>
              </a:spcBef>
              <a:spcAft>
                <a:spcPts val="600"/>
              </a:spcAft>
            </a:pPr>
            <a:r>
              <a:rPr lang="en-US" sz="2000" b="1" dirty="0" smtClean="0">
                <a:solidFill>
                  <a:srgbClr val="144586"/>
                </a:solidFill>
                <a:latin typeface="Arial" panose="020B0604020202020204" pitchFamily="34" charset="0"/>
                <a:cs typeface="Arial" panose="020B0604020202020204" pitchFamily="34" charset="0"/>
              </a:rPr>
              <a:t>Establish</a:t>
            </a:r>
            <a:r>
              <a:rPr lang="en-US" sz="2000" dirty="0" smtClean="0">
                <a:solidFill>
                  <a:srgbClr val="414141"/>
                </a:solidFill>
                <a:latin typeface="Arial" panose="020B0604020202020204" pitchFamily="34" charset="0"/>
                <a:cs typeface="Arial" panose="020B0604020202020204" pitchFamily="34" charset="0"/>
              </a:rPr>
              <a:t> </a:t>
            </a:r>
            <a:r>
              <a:rPr lang="en-US" sz="2000" i="1" dirty="0" smtClean="0">
                <a:solidFill>
                  <a:srgbClr val="414141"/>
                </a:solidFill>
                <a:latin typeface="Arial" panose="020B0604020202020204" pitchFamily="34" charset="0"/>
                <a:cs typeface="Arial" panose="020B0604020202020204" pitchFamily="34" charset="0"/>
              </a:rPr>
              <a:t>Your Retirement Outlook</a:t>
            </a:r>
            <a:r>
              <a:rPr lang="en-US" sz="1400" baseline="74000" dirty="0" smtClean="0">
                <a:solidFill>
                  <a:srgbClr val="414141"/>
                </a:solidFill>
                <a:latin typeface="Arial" panose="020B0604020202020204" pitchFamily="34" charset="0"/>
                <a:cs typeface="Arial" panose="020B0604020202020204" pitchFamily="34" charset="0"/>
              </a:rPr>
              <a:t>SM</a:t>
            </a:r>
            <a:r>
              <a:rPr lang="en-US" sz="2000" i="1" dirty="0">
                <a:solidFill>
                  <a:srgbClr val="414141"/>
                </a:solidFill>
                <a:latin typeface="Arial" panose="020B0604020202020204" pitchFamily="34" charset="0"/>
                <a:cs typeface="Arial" panose="020B0604020202020204" pitchFamily="34" charset="0"/>
              </a:rPr>
              <a:t>.</a:t>
            </a:r>
          </a:p>
        </p:txBody>
      </p:sp>
      <p:pic>
        <p:nvPicPr>
          <p:cNvPr id="22" name="Rainy" descr="Rainy.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96896" y="2341531"/>
            <a:ext cx="539496" cy="649224"/>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95400" y="1676400"/>
            <a:ext cx="6513589" cy="448057"/>
          </a:xfrm>
          <a:prstGeom prst="rect">
            <a:avLst/>
          </a:prstGeom>
        </p:spPr>
      </p:pic>
    </p:spTree>
    <p:extLst>
      <p:ext uri="{BB962C8B-B14F-4D97-AF65-F5344CB8AC3E}">
        <p14:creationId xmlns:p14="http://schemas.microsoft.com/office/powerpoint/2010/main" val="19745862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1000" fill="hold"/>
                                        <p:tgtEl>
                                          <p:spTgt spid="14">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10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10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10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57200" y="617295"/>
            <a:ext cx="8686800" cy="923330"/>
          </a:xfrm>
          <a:prstGeom prst="rect">
            <a:avLst/>
          </a:prstGeom>
          <a:noFill/>
          <a:effectLst>
            <a:outerShdw blurRad="101600" dist="63500" dir="2700000">
              <a:srgbClr val="000000">
                <a:alpha val="43000"/>
              </a:srgbClr>
            </a:outerShdw>
          </a:effectLst>
        </p:spPr>
        <p:txBody>
          <a:bodyPr wrap="square" rtlCol="0">
            <a:spAutoFit/>
          </a:bodyPr>
          <a:lstStyle/>
          <a:p>
            <a:r>
              <a:rPr lang="en-US" sz="5400" dirty="0">
                <a:solidFill>
                  <a:srgbClr val="FFFFFF"/>
                </a:solidFill>
                <a:latin typeface="Arial Black"/>
                <a:cs typeface="Arial Black"/>
              </a:rPr>
              <a:t>l</a:t>
            </a:r>
            <a:r>
              <a:rPr lang="en-US" sz="5400" kern="1200" dirty="0" smtClean="0">
                <a:solidFill>
                  <a:srgbClr val="FFFFFF"/>
                </a:solidFill>
                <a:latin typeface="Arial Black"/>
                <a:cs typeface="Arial Black"/>
              </a:rPr>
              <a:t>imited access period</a:t>
            </a:r>
          </a:p>
        </p:txBody>
      </p:sp>
      <p:sp>
        <p:nvSpPr>
          <p:cNvPr id="12" name="TextBox 11"/>
          <p:cNvSpPr txBox="1"/>
          <p:nvPr/>
        </p:nvSpPr>
        <p:spPr>
          <a:xfrm>
            <a:off x="1290436" y="152400"/>
            <a:ext cx="6096000" cy="646331"/>
          </a:xfrm>
          <a:prstGeom prst="rect">
            <a:avLst/>
          </a:prstGeom>
          <a:noFill/>
        </p:spPr>
        <p:txBody>
          <a:bodyPr wrap="square" rtlCol="0">
            <a:spAutoFit/>
          </a:bodyPr>
          <a:lstStyle/>
          <a:p>
            <a:r>
              <a:rPr lang="en-US" sz="3600" dirty="0">
                <a:solidFill>
                  <a:srgbClr val="FFFFFF"/>
                </a:solidFill>
                <a:latin typeface="Arial"/>
                <a:cs typeface="Arial"/>
              </a:rPr>
              <a:t>t</a:t>
            </a:r>
            <a:r>
              <a:rPr lang="en-US" sz="3600" dirty="0" smtClean="0">
                <a:solidFill>
                  <a:srgbClr val="FFFFFF"/>
                </a:solidFill>
                <a:latin typeface="Arial"/>
                <a:cs typeface="Arial"/>
              </a:rPr>
              <a:t>ake action during the</a:t>
            </a:r>
            <a:endParaRPr lang="en-US" sz="3600" kern="1200" dirty="0">
              <a:solidFill>
                <a:srgbClr val="FFFFFF"/>
              </a:solidFill>
              <a:latin typeface="Arial"/>
              <a:cs typeface="Arial"/>
            </a:endParaRPr>
          </a:p>
        </p:txBody>
      </p:sp>
      <p:sp>
        <p:nvSpPr>
          <p:cNvPr id="6" name="TextBox 5"/>
          <p:cNvSpPr txBox="1"/>
          <p:nvPr/>
        </p:nvSpPr>
        <p:spPr>
          <a:xfrm>
            <a:off x="466900" y="2590800"/>
            <a:ext cx="8458200" cy="584775"/>
          </a:xfrm>
          <a:prstGeom prst="rect">
            <a:avLst/>
          </a:prstGeom>
          <a:noFill/>
        </p:spPr>
        <p:txBody>
          <a:bodyPr wrap="square" rtlCol="0">
            <a:spAutoFit/>
          </a:bodyPr>
          <a:lstStyle/>
          <a:p>
            <a:r>
              <a:rPr lang="en-US" sz="3200" b="1" dirty="0" smtClean="0">
                <a:solidFill>
                  <a:schemeClr val="bg1"/>
                </a:solidFill>
                <a:latin typeface="Arial" panose="020B0604020202020204" pitchFamily="34" charset="0"/>
                <a:cs typeface="Arial" panose="020B0604020202020204" pitchFamily="34" charset="0"/>
              </a:rPr>
              <a:t>Online:</a:t>
            </a:r>
            <a:endParaRPr lang="en-US" sz="3200" dirty="0">
              <a:solidFill>
                <a:schemeClr val="bg1"/>
              </a:solidFill>
              <a:latin typeface="Arial" panose="020B0604020202020204" pitchFamily="34" charset="0"/>
              <a:cs typeface="Arial" panose="020B0604020202020204" pitchFamily="34" charset="0"/>
            </a:endParaRPr>
          </a:p>
        </p:txBody>
      </p:sp>
      <p:sp>
        <p:nvSpPr>
          <p:cNvPr id="7" name="TextBox 6"/>
          <p:cNvSpPr txBox="1"/>
          <p:nvPr/>
        </p:nvSpPr>
        <p:spPr>
          <a:xfrm>
            <a:off x="485950" y="4018002"/>
            <a:ext cx="7277100" cy="584775"/>
          </a:xfrm>
          <a:prstGeom prst="rect">
            <a:avLst/>
          </a:prstGeom>
          <a:noFill/>
        </p:spPr>
        <p:txBody>
          <a:bodyPr wrap="square" rtlCol="0">
            <a:spAutoFit/>
          </a:bodyPr>
          <a:lstStyle/>
          <a:p>
            <a:pPr defTabSz="923722">
              <a:defRPr/>
            </a:pPr>
            <a:r>
              <a:rPr lang="en-US" sz="3200" b="1" dirty="0" smtClean="0">
                <a:solidFill>
                  <a:schemeClr val="bg1"/>
                </a:solidFill>
                <a:latin typeface="Arial" panose="020B0604020202020204" pitchFamily="34" charset="0"/>
                <a:cs typeface="Arial" panose="020B0604020202020204" pitchFamily="34" charset="0"/>
              </a:rPr>
              <a:t>By phone:</a:t>
            </a:r>
            <a:endParaRPr lang="en-US" sz="32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4378518"/>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457200" y="99750"/>
            <a:ext cx="8077200" cy="1569660"/>
          </a:xfrm>
          <a:prstGeom prst="rect">
            <a:avLst/>
          </a:prstGeom>
          <a:noFill/>
          <a:effectLst>
            <a:outerShdw blurRad="101600" dist="63500" dir="2700000">
              <a:srgbClr val="000000">
                <a:alpha val="43000"/>
              </a:srgbClr>
            </a:outerShdw>
          </a:effectLst>
        </p:spPr>
        <p:txBody>
          <a:bodyPr wrap="square" rtlCol="0">
            <a:spAutoFit/>
          </a:bodyPr>
          <a:lstStyle/>
          <a:p>
            <a:r>
              <a:rPr lang="en-US" sz="9600" kern="1200" dirty="0" smtClean="0">
                <a:solidFill>
                  <a:srgbClr val="FFFFFF"/>
                </a:solidFill>
                <a:latin typeface="Arial Black"/>
                <a:cs typeface="Arial Black"/>
              </a:rPr>
              <a:t>connected</a:t>
            </a:r>
          </a:p>
        </p:txBody>
      </p:sp>
      <p:sp>
        <p:nvSpPr>
          <p:cNvPr id="14" name="TextBox 13"/>
          <p:cNvSpPr txBox="1"/>
          <p:nvPr/>
        </p:nvSpPr>
        <p:spPr>
          <a:xfrm>
            <a:off x="1246900" y="16625"/>
            <a:ext cx="4724400" cy="646331"/>
          </a:xfrm>
          <a:prstGeom prst="rect">
            <a:avLst/>
          </a:prstGeom>
          <a:noFill/>
        </p:spPr>
        <p:txBody>
          <a:bodyPr wrap="square" rtlCol="0">
            <a:spAutoFit/>
          </a:bodyPr>
          <a:lstStyle/>
          <a:p>
            <a:r>
              <a:rPr lang="en-US" sz="3600" dirty="0" smtClean="0">
                <a:solidFill>
                  <a:srgbClr val="FFFFFF"/>
                </a:solidFill>
                <a:latin typeface="Arial"/>
                <a:cs typeface="Arial"/>
              </a:rPr>
              <a:t>staying</a:t>
            </a:r>
            <a:endParaRPr lang="en-US" sz="3600" kern="1200" dirty="0">
              <a:solidFill>
                <a:srgbClr val="FFFFFF"/>
              </a:solidFill>
              <a:latin typeface="Arial"/>
              <a:cs typeface="Arial"/>
            </a:endParaRPr>
          </a:p>
        </p:txBody>
      </p:sp>
      <p:pic>
        <p:nvPicPr>
          <p:cNvPr id="28" name="Picture 27"/>
          <p:cNvPicPr>
            <a:picLocks noChangeAspect="1"/>
          </p:cNvPicPr>
          <p:nvPr/>
        </p:nvPicPr>
        <p:blipFill rotWithShape="1">
          <a:blip r:embed="rId3">
            <a:extLst>
              <a:ext uri="{28A0092B-C50C-407E-A947-70E740481C1C}">
                <a14:useLocalDpi xmlns:a14="http://schemas.microsoft.com/office/drawing/2010/main" val="0"/>
              </a:ext>
            </a:extLst>
          </a:blip>
          <a:srcRect r="69538"/>
          <a:stretch/>
        </p:blipFill>
        <p:spPr>
          <a:xfrm>
            <a:off x="1028700" y="2096867"/>
            <a:ext cx="1633537" cy="1595509"/>
          </a:xfrm>
          <a:prstGeom prst="rect">
            <a:avLst/>
          </a:prstGeom>
          <a:effectLst>
            <a:outerShdw blurRad="190500" dist="190500" dir="2700000" algn="tl" rotWithShape="0">
              <a:prstClr val="black">
                <a:alpha val="26000"/>
              </a:prstClr>
            </a:outerShdw>
          </a:effectLst>
        </p:spPr>
      </p:pic>
      <p:sp>
        <p:nvSpPr>
          <p:cNvPr id="8" name="TextBox 7"/>
          <p:cNvSpPr txBox="1"/>
          <p:nvPr/>
        </p:nvSpPr>
        <p:spPr>
          <a:xfrm>
            <a:off x="914399" y="3849469"/>
            <a:ext cx="1981201" cy="1015663"/>
          </a:xfrm>
          <a:prstGeom prst="rect">
            <a:avLst/>
          </a:prstGeom>
          <a:noFill/>
        </p:spPr>
        <p:txBody>
          <a:bodyPr wrap="square" rtlCol="0">
            <a:spAutoFit/>
          </a:bodyPr>
          <a:lstStyle/>
          <a:p>
            <a:pPr>
              <a:lnSpc>
                <a:spcPts val="2400"/>
              </a:lnSpc>
            </a:pPr>
            <a:r>
              <a:rPr lang="en-US" dirty="0" smtClean="0">
                <a:solidFill>
                  <a:schemeClr val="bg1"/>
                </a:solidFill>
                <a:latin typeface="Arial" panose="020B0604020202020204" pitchFamily="34" charset="0"/>
                <a:cs typeface="Arial" panose="020B0604020202020204" pitchFamily="34" charset="0"/>
              </a:rPr>
              <a:t>@TRSretire</a:t>
            </a:r>
          </a:p>
          <a:p>
            <a:pPr>
              <a:lnSpc>
                <a:spcPts val="2400"/>
              </a:lnSpc>
            </a:pPr>
            <a:endParaRPr lang="en-US" dirty="0" smtClean="0">
              <a:solidFill>
                <a:schemeClr val="bg1"/>
              </a:solidFill>
              <a:latin typeface="Arial" panose="020B0604020202020204" pitchFamily="34" charset="0"/>
              <a:cs typeface="Arial" panose="020B0604020202020204" pitchFamily="34" charset="0"/>
            </a:endParaRPr>
          </a:p>
          <a:p>
            <a:pPr>
              <a:lnSpc>
                <a:spcPts val="2400"/>
              </a:lnSpc>
            </a:pPr>
            <a:r>
              <a:rPr lang="en-US" dirty="0" smtClean="0">
                <a:solidFill>
                  <a:schemeClr val="bg1"/>
                </a:solidFill>
                <a:latin typeface="Arial" panose="020B0604020202020204" pitchFamily="34" charset="0"/>
                <a:cs typeface="Arial" panose="020B0604020202020204" pitchFamily="34" charset="0"/>
              </a:rPr>
              <a:t>@Transamerica</a:t>
            </a:r>
            <a:endParaRPr lang="en-US" dirty="0">
              <a:solidFill>
                <a:schemeClr val="bg1"/>
              </a:solidFill>
              <a:latin typeface="Arial" panose="020B0604020202020204" pitchFamily="34" charset="0"/>
              <a:cs typeface="Arial" panose="020B0604020202020204" pitchFamily="34" charset="0"/>
            </a:endParaRPr>
          </a:p>
        </p:txBody>
      </p:sp>
      <p:pic>
        <p:nvPicPr>
          <p:cNvPr id="29" name="Picture 28"/>
          <p:cNvPicPr>
            <a:picLocks noChangeAspect="1"/>
          </p:cNvPicPr>
          <p:nvPr/>
        </p:nvPicPr>
        <p:blipFill rotWithShape="1">
          <a:blip r:embed="rId3">
            <a:extLst>
              <a:ext uri="{28A0092B-C50C-407E-A947-70E740481C1C}">
                <a14:useLocalDpi xmlns:a14="http://schemas.microsoft.com/office/drawing/2010/main" val="0"/>
              </a:ext>
            </a:extLst>
          </a:blip>
          <a:srcRect l="34636" r="34281"/>
          <a:stretch/>
        </p:blipFill>
        <p:spPr>
          <a:xfrm>
            <a:off x="3743325" y="2096867"/>
            <a:ext cx="1666875" cy="1595509"/>
          </a:xfrm>
          <a:prstGeom prst="rect">
            <a:avLst/>
          </a:prstGeom>
          <a:effectLst>
            <a:outerShdw blurRad="190500" dist="190500" dir="2700000" algn="tl" rotWithShape="0">
              <a:prstClr val="black">
                <a:alpha val="26000"/>
              </a:prstClr>
            </a:outerShdw>
          </a:effectLst>
        </p:spPr>
      </p:pic>
      <p:pic>
        <p:nvPicPr>
          <p:cNvPr id="30" name="Picture 29"/>
          <p:cNvPicPr>
            <a:picLocks noChangeAspect="1"/>
          </p:cNvPicPr>
          <p:nvPr/>
        </p:nvPicPr>
        <p:blipFill rotWithShape="1">
          <a:blip r:embed="rId3">
            <a:extLst>
              <a:ext uri="{28A0092B-C50C-407E-A947-70E740481C1C}">
                <a14:useLocalDpi xmlns:a14="http://schemas.microsoft.com/office/drawing/2010/main" val="0"/>
              </a:ext>
            </a:extLst>
          </a:blip>
          <a:srcRect l="69627"/>
          <a:stretch/>
        </p:blipFill>
        <p:spPr>
          <a:xfrm>
            <a:off x="6505574" y="2096867"/>
            <a:ext cx="1628776" cy="1595509"/>
          </a:xfrm>
          <a:prstGeom prst="rect">
            <a:avLst/>
          </a:prstGeom>
          <a:effectLst>
            <a:outerShdw blurRad="190500" dist="190500" dir="2700000" algn="tl" rotWithShape="0">
              <a:prstClr val="black">
                <a:alpha val="26000"/>
              </a:prstClr>
            </a:outerShdw>
          </a:effectLst>
        </p:spPr>
      </p:pic>
      <p:sp>
        <p:nvSpPr>
          <p:cNvPr id="33" name="TextBox 32"/>
          <p:cNvSpPr txBox="1"/>
          <p:nvPr/>
        </p:nvSpPr>
        <p:spPr>
          <a:xfrm>
            <a:off x="3743325" y="3849469"/>
            <a:ext cx="1676400" cy="923330"/>
          </a:xfrm>
          <a:prstGeom prst="rect">
            <a:avLst/>
          </a:prstGeom>
          <a:noFill/>
        </p:spPr>
        <p:txBody>
          <a:bodyPr wrap="square" rtlCol="0">
            <a:spAutoFit/>
          </a:bodyPr>
          <a:lstStyle/>
          <a:p>
            <a:r>
              <a:rPr lang="en-US" dirty="0" smtClean="0">
                <a:solidFill>
                  <a:schemeClr val="bg1"/>
                </a:solidFill>
                <a:latin typeface="Arial" panose="020B0604020202020204" pitchFamily="34" charset="0"/>
                <a:cs typeface="Arial" panose="020B0604020202020204" pitchFamily="34" charset="0"/>
              </a:rPr>
              <a:t>Transamerica Retirement </a:t>
            </a:r>
          </a:p>
          <a:p>
            <a:r>
              <a:rPr lang="en-US" dirty="0" smtClean="0">
                <a:solidFill>
                  <a:schemeClr val="bg1"/>
                </a:solidFill>
                <a:latin typeface="Arial" panose="020B0604020202020204" pitchFamily="34" charset="0"/>
                <a:cs typeface="Arial" panose="020B0604020202020204" pitchFamily="34" charset="0"/>
              </a:rPr>
              <a:t>Solutions</a:t>
            </a:r>
            <a:endParaRPr lang="en-US" dirty="0">
              <a:solidFill>
                <a:schemeClr val="bg1"/>
              </a:solidFill>
              <a:latin typeface="Arial" panose="020B0604020202020204" pitchFamily="34" charset="0"/>
              <a:cs typeface="Arial" panose="020B0604020202020204" pitchFamily="34" charset="0"/>
            </a:endParaRPr>
          </a:p>
        </p:txBody>
      </p:sp>
      <p:sp>
        <p:nvSpPr>
          <p:cNvPr id="34" name="TextBox 33"/>
          <p:cNvSpPr txBox="1"/>
          <p:nvPr/>
        </p:nvSpPr>
        <p:spPr>
          <a:xfrm>
            <a:off x="6572250" y="3849469"/>
            <a:ext cx="1676400" cy="369332"/>
          </a:xfrm>
          <a:prstGeom prst="rect">
            <a:avLst/>
          </a:prstGeom>
          <a:noFill/>
        </p:spPr>
        <p:txBody>
          <a:bodyPr wrap="square" rtlCol="0">
            <a:spAutoFit/>
          </a:bodyPr>
          <a:lstStyle/>
          <a:p>
            <a:r>
              <a:rPr lang="en-US" dirty="0">
                <a:solidFill>
                  <a:schemeClr val="bg1"/>
                </a:solidFill>
                <a:latin typeface="Arial" panose="020B0604020202020204" pitchFamily="34" charset="0"/>
                <a:cs typeface="Arial" panose="020B0604020202020204" pitchFamily="34" charset="0"/>
              </a:rPr>
              <a:t>TRSretire</a:t>
            </a:r>
          </a:p>
        </p:txBody>
      </p:sp>
    </p:spTree>
    <p:extLst>
      <p:ext uri="{BB962C8B-B14F-4D97-AF65-F5344CB8AC3E}">
        <p14:creationId xmlns:p14="http://schemas.microsoft.com/office/powerpoint/2010/main" val="4231066365"/>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248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106740"/>
            <a:ext cx="5562600" cy="1569660"/>
          </a:xfrm>
          <a:prstGeom prst="rect">
            <a:avLst/>
          </a:prstGeom>
          <a:noFill/>
          <a:effectLst>
            <a:outerShdw blurRad="101600" dist="63500" dir="2700000">
              <a:srgbClr val="000000">
                <a:alpha val="43000"/>
              </a:srgbClr>
            </a:outerShdw>
          </a:effectLst>
        </p:spPr>
        <p:txBody>
          <a:bodyPr wrap="square" rtlCol="0">
            <a:spAutoFit/>
          </a:bodyPr>
          <a:lstStyle/>
          <a:p>
            <a:r>
              <a:rPr lang="en-US" sz="9600" kern="1200" dirty="0" smtClean="0">
                <a:solidFill>
                  <a:srgbClr val="FFFFFF"/>
                </a:solidFill>
                <a:latin typeface="Arial Black"/>
                <a:cs typeface="Arial Black"/>
              </a:rPr>
              <a:t>support</a:t>
            </a:r>
          </a:p>
        </p:txBody>
      </p:sp>
      <p:sp>
        <p:nvSpPr>
          <p:cNvPr id="4" name="TextBox 3"/>
          <p:cNvSpPr txBox="1"/>
          <p:nvPr/>
        </p:nvSpPr>
        <p:spPr>
          <a:xfrm>
            <a:off x="1252450" y="30540"/>
            <a:ext cx="4724400" cy="646331"/>
          </a:xfrm>
          <a:prstGeom prst="rect">
            <a:avLst/>
          </a:prstGeom>
          <a:noFill/>
        </p:spPr>
        <p:txBody>
          <a:bodyPr wrap="square" rtlCol="0">
            <a:spAutoFit/>
          </a:bodyPr>
          <a:lstStyle/>
          <a:p>
            <a:r>
              <a:rPr lang="en-US" sz="3600" dirty="0" smtClean="0">
                <a:solidFill>
                  <a:srgbClr val="FFFFFF"/>
                </a:solidFill>
                <a:latin typeface="Arial"/>
                <a:cs typeface="Arial"/>
              </a:rPr>
              <a:t>expert</a:t>
            </a:r>
            <a:endParaRPr lang="en-US" sz="3600" kern="1200" dirty="0">
              <a:solidFill>
                <a:srgbClr val="FFFFFF"/>
              </a:solidFill>
              <a:latin typeface="Arial"/>
              <a:cs typeface="Arial"/>
            </a:endParaRPr>
          </a:p>
        </p:txBody>
      </p:sp>
      <p:sp>
        <p:nvSpPr>
          <p:cNvPr id="5" name="Content Placeholder 3"/>
          <p:cNvSpPr txBox="1">
            <a:spLocks/>
          </p:cNvSpPr>
          <p:nvPr/>
        </p:nvSpPr>
        <p:spPr>
          <a:xfrm>
            <a:off x="914400" y="4876800"/>
            <a:ext cx="4800600" cy="901593"/>
          </a:xfrm>
          <a:prstGeom prst="rect">
            <a:avLst/>
          </a:prstGeom>
          <a:noFill/>
        </p:spPr>
        <p:txBody>
          <a:bodyPr wrap="square" rtlCol="0">
            <a:spAutoFit/>
          </a:bodyPr>
          <a:lstStyle>
            <a:lvl1pPr marL="0" indent="0" algn="l" defTabSz="457200" rtl="0" eaLnBrk="1" latinLnBrk="0" hangingPunct="1">
              <a:spcBef>
                <a:spcPct val="20000"/>
              </a:spcBef>
              <a:buFont typeface="Arial"/>
              <a:buNone/>
              <a:defRPr sz="3200" kern="1200" baseline="0">
                <a:solidFill>
                  <a:srgbClr val="F2F2F2"/>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2F2F2"/>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2F2F2"/>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2F2F2"/>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2F2F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50000"/>
              </a:lnSpc>
              <a:spcBef>
                <a:spcPts val="600"/>
              </a:spcBef>
              <a:spcAft>
                <a:spcPts val="200"/>
              </a:spcAft>
              <a:buSzPct val="125000"/>
            </a:pPr>
            <a:r>
              <a:rPr lang="en-US" sz="4000" b="1" dirty="0" smtClean="0">
                <a:solidFill>
                  <a:schemeClr val="bg1"/>
                </a:solidFill>
                <a:effectLst>
                  <a:outerShdw blurRad="50800" dist="38100" dir="2700000" algn="tl" rotWithShape="0">
                    <a:prstClr val="black">
                      <a:alpha val="40000"/>
                    </a:prstClr>
                  </a:outerShdw>
                </a:effectLst>
                <a:latin typeface="Arial"/>
                <a:cs typeface="Arial"/>
              </a:rPr>
              <a:t>we’re here to help</a:t>
            </a:r>
            <a:endParaRPr lang="en-US" sz="4000" b="1" dirty="0">
              <a:solidFill>
                <a:schemeClr val="bg1"/>
              </a:solidFill>
              <a:effectLst>
                <a:outerShdw blurRad="50800" dist="38100" dir="2700000" algn="tl" rotWithShape="0">
                  <a:prstClr val="black">
                    <a:alpha val="40000"/>
                  </a:prstClr>
                </a:outerShdw>
              </a:effectLst>
              <a:latin typeface="Arial"/>
              <a:cs typeface="Arial"/>
            </a:endParaRPr>
          </a:p>
        </p:txBody>
      </p:sp>
    </p:spTree>
    <p:extLst>
      <p:ext uri="{BB962C8B-B14F-4D97-AF65-F5344CB8AC3E}">
        <p14:creationId xmlns:p14="http://schemas.microsoft.com/office/powerpoint/2010/main" val="396086689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31667"/>
          <a:stretch/>
        </p:blipFill>
        <p:spPr>
          <a:xfrm>
            <a:off x="0" y="-23035"/>
            <a:ext cx="9144000" cy="6248400"/>
          </a:xfrm>
          <a:prstGeom prst="rect">
            <a:avLst/>
          </a:prstGeom>
        </p:spPr>
      </p:pic>
      <p:sp>
        <p:nvSpPr>
          <p:cNvPr id="19" name="TextBox 18"/>
          <p:cNvSpPr txBox="1"/>
          <p:nvPr/>
        </p:nvSpPr>
        <p:spPr>
          <a:xfrm>
            <a:off x="533400" y="381000"/>
            <a:ext cx="8610600" cy="1836400"/>
          </a:xfrm>
          <a:prstGeom prst="rect">
            <a:avLst/>
          </a:prstGeom>
          <a:noFill/>
        </p:spPr>
        <p:txBody>
          <a:bodyPr wrap="square" rtlCol="0">
            <a:spAutoFit/>
          </a:bodyPr>
          <a:lstStyle/>
          <a:p>
            <a:pPr>
              <a:lnSpc>
                <a:spcPts val="6800"/>
              </a:lnSpc>
            </a:pPr>
            <a:r>
              <a:rPr lang="en-US" sz="5400" dirty="0">
                <a:solidFill>
                  <a:srgbClr val="FFFFFF"/>
                </a:solidFill>
                <a:effectLst>
                  <a:outerShdw blurRad="50800" dist="50800" dir="2700000" algn="tl" rotWithShape="0">
                    <a:prstClr val="black">
                      <a:alpha val="40000"/>
                    </a:prstClr>
                  </a:outerShdw>
                </a:effectLst>
                <a:latin typeface="Arial Black"/>
                <a:cs typeface="Arial Black"/>
              </a:rPr>
              <a:t>what the move </a:t>
            </a:r>
            <a:r>
              <a:rPr lang="en-US" sz="5400" dirty="0" smtClean="0">
                <a:solidFill>
                  <a:srgbClr val="FFFFFF"/>
                </a:solidFill>
                <a:effectLst>
                  <a:outerShdw blurRad="50800" dist="50800" dir="2700000" algn="tl" rotWithShape="0">
                    <a:prstClr val="black">
                      <a:alpha val="40000"/>
                    </a:prstClr>
                  </a:outerShdw>
                </a:effectLst>
                <a:latin typeface="Arial Black"/>
                <a:cs typeface="Arial Black"/>
              </a:rPr>
              <a:t>means</a:t>
            </a:r>
            <a:br>
              <a:rPr lang="en-US" sz="5400" dirty="0" smtClean="0">
                <a:solidFill>
                  <a:srgbClr val="FFFFFF"/>
                </a:solidFill>
                <a:effectLst>
                  <a:outerShdw blurRad="50800" dist="50800" dir="2700000" algn="tl" rotWithShape="0">
                    <a:prstClr val="black">
                      <a:alpha val="40000"/>
                    </a:prstClr>
                  </a:outerShdw>
                </a:effectLst>
                <a:latin typeface="Arial Black"/>
                <a:cs typeface="Arial Black"/>
              </a:rPr>
            </a:br>
            <a:r>
              <a:rPr lang="en-US" sz="5400" dirty="0" smtClean="0">
                <a:solidFill>
                  <a:srgbClr val="FFFFFF"/>
                </a:solidFill>
                <a:effectLst>
                  <a:outerShdw blurRad="50800" dist="50800" dir="2700000" algn="tl" rotWithShape="0">
                    <a:prstClr val="black">
                      <a:alpha val="40000"/>
                    </a:prstClr>
                  </a:outerShdw>
                </a:effectLst>
                <a:latin typeface="Arial Black"/>
                <a:cs typeface="Arial Black"/>
              </a:rPr>
              <a:t>  for </a:t>
            </a:r>
            <a:r>
              <a:rPr lang="en-US" sz="9600" dirty="0" smtClean="0">
                <a:solidFill>
                  <a:schemeClr val="bg1"/>
                </a:solidFill>
                <a:effectLst>
                  <a:outerShdw blurRad="50800" dist="50800" dir="2700000" algn="tl" rotWithShape="0">
                    <a:prstClr val="black">
                      <a:alpha val="40000"/>
                    </a:prstClr>
                  </a:outerShdw>
                </a:effectLst>
                <a:latin typeface="Arial Black"/>
                <a:cs typeface="Arial Black"/>
              </a:rPr>
              <a:t>your</a:t>
            </a:r>
            <a:r>
              <a:rPr lang="en-US" sz="5400" dirty="0">
                <a:solidFill>
                  <a:srgbClr val="FFFFFF"/>
                </a:solidFill>
                <a:effectLst>
                  <a:outerShdw blurRad="50800" dist="50800" dir="2700000" algn="tl" rotWithShape="0">
                    <a:prstClr val="black">
                      <a:alpha val="40000"/>
                    </a:prstClr>
                  </a:outerShdw>
                </a:effectLst>
                <a:latin typeface="Arial Black"/>
                <a:cs typeface="Arial Black"/>
              </a:rPr>
              <a:t>:</a:t>
            </a:r>
          </a:p>
        </p:txBody>
      </p:sp>
      <p:sp>
        <p:nvSpPr>
          <p:cNvPr id="4" name="Rectangle 3"/>
          <p:cNvSpPr/>
          <p:nvPr/>
        </p:nvSpPr>
        <p:spPr>
          <a:xfrm>
            <a:off x="0" y="3048000"/>
            <a:ext cx="5410200" cy="601662"/>
          </a:xfrm>
          <a:prstGeom prst="rect">
            <a:avLst/>
          </a:prstGeom>
          <a:solidFill>
            <a:srgbClr val="C60B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465138" indent="-465138"/>
            <a:r>
              <a:rPr lang="en-US" sz="2000" dirty="0" smtClean="0">
                <a:solidFill>
                  <a:schemeClr val="bg1"/>
                </a:solidFill>
                <a:latin typeface="Arial"/>
                <a:cs typeface="Arial"/>
              </a:rPr>
              <a:t>	</a:t>
            </a:r>
            <a:r>
              <a:rPr lang="en-US" sz="2400" dirty="0" smtClean="0">
                <a:solidFill>
                  <a:schemeClr val="bg1"/>
                </a:solidFill>
                <a:latin typeface="Arial"/>
                <a:cs typeface="Arial"/>
              </a:rPr>
              <a:t>Existing </a:t>
            </a:r>
            <a:r>
              <a:rPr lang="en-US" sz="2400" dirty="0">
                <a:solidFill>
                  <a:schemeClr val="bg1"/>
                </a:solidFill>
                <a:latin typeface="Arial"/>
                <a:cs typeface="Arial"/>
              </a:rPr>
              <a:t>Account Balance</a:t>
            </a:r>
          </a:p>
        </p:txBody>
      </p:sp>
      <p:sp>
        <p:nvSpPr>
          <p:cNvPr id="8" name="Rectangle 7"/>
          <p:cNvSpPr/>
          <p:nvPr/>
        </p:nvSpPr>
        <p:spPr>
          <a:xfrm>
            <a:off x="0" y="3966369"/>
            <a:ext cx="5410200" cy="601662"/>
          </a:xfrm>
          <a:prstGeom prst="rect">
            <a:avLst/>
          </a:prstGeom>
          <a:solidFill>
            <a:srgbClr val="C60B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465138" indent="-465138"/>
            <a:r>
              <a:rPr lang="en-US" sz="2000" dirty="0">
                <a:solidFill>
                  <a:schemeClr val="bg1"/>
                </a:solidFill>
                <a:latin typeface="Arial"/>
                <a:cs typeface="Arial"/>
              </a:rPr>
              <a:t>	</a:t>
            </a:r>
            <a:r>
              <a:rPr lang="en-US" sz="2400" dirty="0">
                <a:solidFill>
                  <a:schemeClr val="bg1"/>
                </a:solidFill>
                <a:latin typeface="Arial"/>
                <a:cs typeface="Arial"/>
              </a:rPr>
              <a:t>Ongoing Contributions</a:t>
            </a:r>
          </a:p>
        </p:txBody>
      </p:sp>
      <p:sp>
        <p:nvSpPr>
          <p:cNvPr id="9" name="Rectangle 8"/>
          <p:cNvSpPr/>
          <p:nvPr/>
        </p:nvSpPr>
        <p:spPr>
          <a:xfrm>
            <a:off x="0" y="4884738"/>
            <a:ext cx="5410200" cy="601662"/>
          </a:xfrm>
          <a:prstGeom prst="rect">
            <a:avLst/>
          </a:prstGeom>
          <a:solidFill>
            <a:srgbClr val="C60B2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465138" indent="-465138"/>
            <a:r>
              <a:rPr lang="en-US" sz="2000" dirty="0">
                <a:solidFill>
                  <a:schemeClr val="bg1"/>
                </a:solidFill>
                <a:latin typeface="Arial"/>
                <a:cs typeface="Arial"/>
              </a:rPr>
              <a:t>	</a:t>
            </a:r>
            <a:r>
              <a:rPr lang="en-US" sz="2400" dirty="0">
                <a:solidFill>
                  <a:schemeClr val="bg1"/>
                </a:solidFill>
                <a:latin typeface="Arial"/>
                <a:cs typeface="Arial"/>
              </a:rPr>
              <a:t>Investment Strategy</a:t>
            </a:r>
          </a:p>
        </p:txBody>
      </p:sp>
    </p:spTree>
    <p:extLst>
      <p:ext uri="{BB962C8B-B14F-4D97-AF65-F5344CB8AC3E}">
        <p14:creationId xmlns:p14="http://schemas.microsoft.com/office/powerpoint/2010/main" val="14808633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b="12130"/>
          <a:stretch/>
        </p:blipFill>
        <p:spPr>
          <a:xfrm>
            <a:off x="0" y="-10079"/>
            <a:ext cx="9144000" cy="6227763"/>
          </a:xfrm>
          <a:prstGeom prst="rect">
            <a:avLst/>
          </a:prstGeom>
        </p:spPr>
      </p:pic>
      <p:sp>
        <p:nvSpPr>
          <p:cNvPr id="10" name="Rectangle 9"/>
          <p:cNvSpPr/>
          <p:nvPr/>
        </p:nvSpPr>
        <p:spPr>
          <a:xfrm>
            <a:off x="5696712" y="1958370"/>
            <a:ext cx="3429000" cy="360603"/>
          </a:xfrm>
          <a:prstGeom prst="rect">
            <a:avLst/>
          </a:prstGeom>
          <a:solidFill>
            <a:schemeClr val="tx1"/>
          </a:solidFill>
          <a:ln>
            <a:noFill/>
          </a:ln>
          <a:effectLst>
            <a:outerShdw blurRad="90805" dist="483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extBox 14"/>
          <p:cNvSpPr txBox="1"/>
          <p:nvPr/>
        </p:nvSpPr>
        <p:spPr>
          <a:xfrm>
            <a:off x="1048512" y="358170"/>
            <a:ext cx="7391400" cy="1569660"/>
          </a:xfrm>
          <a:prstGeom prst="rect">
            <a:avLst/>
          </a:prstGeom>
          <a:noFill/>
          <a:effectLst>
            <a:outerShdw blurRad="101600" dist="63500" dir="2700000">
              <a:srgbClr val="000000">
                <a:alpha val="43000"/>
              </a:srgbClr>
            </a:outerShdw>
          </a:effectLst>
        </p:spPr>
        <p:txBody>
          <a:bodyPr wrap="square" rtlCol="0">
            <a:spAutoFit/>
          </a:bodyPr>
          <a:lstStyle/>
          <a:p>
            <a:r>
              <a:rPr lang="en-US" sz="9600" kern="1200" dirty="0" smtClean="0">
                <a:solidFill>
                  <a:srgbClr val="FFFFFF"/>
                </a:solidFill>
                <a:latin typeface="Arial Black"/>
                <a:cs typeface="Arial Black"/>
              </a:rPr>
              <a:t>questions</a:t>
            </a:r>
          </a:p>
        </p:txBody>
      </p:sp>
      <p:sp>
        <p:nvSpPr>
          <p:cNvPr id="16" name="Content Placeholder 3"/>
          <p:cNvSpPr txBox="1">
            <a:spLocks/>
          </p:cNvSpPr>
          <p:nvPr/>
        </p:nvSpPr>
        <p:spPr>
          <a:xfrm>
            <a:off x="5772912" y="1811020"/>
            <a:ext cx="3886200" cy="553998"/>
          </a:xfrm>
          <a:prstGeom prst="rect">
            <a:avLst/>
          </a:prstGeom>
          <a:noFill/>
        </p:spPr>
        <p:txBody>
          <a:bodyPr wrap="square" rtlCol="0">
            <a:spAutoFit/>
          </a:bodyPr>
          <a:lstStyle/>
          <a:p>
            <a:pPr marL="0" marR="0" lvl="0" indent="0" algn="l" defTabSz="457200" rtl="0" eaLnBrk="1" fontAlgn="auto" latinLnBrk="0" hangingPunct="1">
              <a:lnSpc>
                <a:spcPct val="150000"/>
              </a:lnSpc>
              <a:spcBef>
                <a:spcPts val="600"/>
              </a:spcBef>
              <a:spcAft>
                <a:spcPts val="600"/>
              </a:spcAft>
              <a:buClrTx/>
              <a:buSzPct val="125000"/>
              <a:buFont typeface="Arial"/>
              <a:buNone/>
              <a:tabLst/>
              <a:defRPr/>
            </a:pPr>
            <a:r>
              <a:rPr kumimoji="0" lang="en-US" sz="2000" b="0" i="0" u="none" strike="noStrike" kern="1200" cap="none" spc="0" normalizeH="0" baseline="0" noProof="0" dirty="0" smtClean="0">
                <a:ln>
                  <a:noFill/>
                </a:ln>
                <a:solidFill>
                  <a:srgbClr val="FFFFFF"/>
                </a:solidFill>
                <a:effectLst/>
                <a:uLnTx/>
                <a:uFillTx/>
                <a:latin typeface="Arial"/>
                <a:ea typeface="+mn-ea"/>
                <a:cs typeface="Arial"/>
              </a:rPr>
              <a:t>&amp; answers</a:t>
            </a:r>
            <a:endParaRPr kumimoji="0" lang="en-US" sz="1600" b="0" i="0" u="none" strike="noStrike" kern="1200" cap="none" spc="0" normalizeH="0" baseline="0" noProof="0" dirty="0">
              <a:ln>
                <a:noFill/>
              </a:ln>
              <a:solidFill>
                <a:srgbClr val="FFFFFF"/>
              </a:solidFill>
              <a:effectLst/>
              <a:uLnTx/>
              <a:uFillTx/>
              <a:latin typeface="Arial"/>
              <a:ea typeface="+mn-ea"/>
              <a:cs typeface="Arial"/>
            </a:endParaRPr>
          </a:p>
        </p:txBody>
      </p:sp>
      <p:sp>
        <p:nvSpPr>
          <p:cNvPr id="2" name="TextBox 1"/>
          <p:cNvSpPr txBox="1"/>
          <p:nvPr/>
        </p:nvSpPr>
        <p:spPr>
          <a:xfrm>
            <a:off x="304800" y="2365018"/>
            <a:ext cx="8820912" cy="646331"/>
          </a:xfrm>
          <a:prstGeom prst="rect">
            <a:avLst/>
          </a:prstGeom>
          <a:noFill/>
        </p:spPr>
        <p:txBody>
          <a:bodyPr wrap="square" rtlCol="0">
            <a:spAutoFit/>
          </a:bodyPr>
          <a:lstStyle/>
          <a:p>
            <a:r>
              <a:rPr lang="en-US" sz="3600" b="1" dirty="0" smtClean="0">
                <a:solidFill>
                  <a:schemeClr val="bg1"/>
                </a:solidFill>
                <a:latin typeface="Arial" panose="020B0604020202020204" pitchFamily="34" charset="0"/>
                <a:cs typeface="Arial" panose="020B0604020202020204" pitchFamily="34" charset="0"/>
              </a:rPr>
              <a:t>Online:</a:t>
            </a:r>
            <a:endParaRPr lang="en-US" sz="3600" b="1" dirty="0">
              <a:solidFill>
                <a:schemeClr val="bg1"/>
              </a:solidFill>
              <a:latin typeface="Arial" panose="020B0604020202020204" pitchFamily="34" charset="0"/>
              <a:cs typeface="Arial" panose="020B0604020202020204" pitchFamily="34" charset="0"/>
            </a:endParaRPr>
          </a:p>
        </p:txBody>
      </p:sp>
      <p:sp>
        <p:nvSpPr>
          <p:cNvPr id="3" name="TextBox 2"/>
          <p:cNvSpPr txBox="1"/>
          <p:nvPr/>
        </p:nvSpPr>
        <p:spPr>
          <a:xfrm>
            <a:off x="381000" y="3581400"/>
            <a:ext cx="8744712" cy="646331"/>
          </a:xfrm>
          <a:prstGeom prst="rect">
            <a:avLst/>
          </a:prstGeom>
          <a:noFill/>
        </p:spPr>
        <p:txBody>
          <a:bodyPr wrap="square" rtlCol="0">
            <a:spAutoFit/>
          </a:bodyPr>
          <a:lstStyle/>
          <a:p>
            <a:r>
              <a:rPr lang="en-US" sz="3600" b="1" dirty="0" smtClean="0">
                <a:solidFill>
                  <a:schemeClr val="bg1"/>
                </a:solidFill>
                <a:latin typeface="Arial" panose="020B0604020202020204" pitchFamily="34" charset="0"/>
                <a:cs typeface="Arial" panose="020B0604020202020204" pitchFamily="34" charset="0"/>
              </a:rPr>
              <a:t>By phone: </a:t>
            </a:r>
            <a:endParaRPr lang="en-US" sz="3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0242676"/>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889" y="2304298"/>
            <a:ext cx="8358385" cy="477054"/>
          </a:xfrm>
          <a:prstGeom prst="rect">
            <a:avLst/>
          </a:prstGeom>
        </p:spPr>
        <p:txBody>
          <a:bodyPr wrap="square">
            <a:spAutoFit/>
          </a:bodyPr>
          <a:lstStyle/>
          <a:p>
            <a:pPr>
              <a:lnSpc>
                <a:spcPts val="1420"/>
              </a:lnSpc>
              <a:spcAft>
                <a:spcPts val="200"/>
              </a:spcAft>
            </a:pPr>
            <a:r>
              <a:rPr lang="en-US" sz="1100" dirty="0" smtClean="0">
                <a:solidFill>
                  <a:srgbClr val="282828"/>
                </a:solidFill>
                <a:latin typeface="HelveticaNeueLTStd-Cn"/>
              </a:rPr>
              <a:t> </a:t>
            </a:r>
            <a:endParaRPr lang="en-GB" sz="1100" dirty="0">
              <a:solidFill>
                <a:srgbClr val="282828"/>
              </a:solidFill>
              <a:latin typeface="HelveticaNeueLTStd-Cn"/>
            </a:endParaRPr>
          </a:p>
          <a:p>
            <a:pPr>
              <a:lnSpc>
                <a:spcPts val="1420"/>
              </a:lnSpc>
              <a:spcAft>
                <a:spcPts val="200"/>
              </a:spcAft>
            </a:pPr>
            <a:endParaRPr lang="en-GB" sz="1100" dirty="0">
              <a:solidFill>
                <a:srgbClr val="282828"/>
              </a:solidFill>
              <a:latin typeface="HelveticaNeueLTStd-Cn"/>
            </a:endParaRPr>
          </a:p>
        </p:txBody>
      </p:sp>
      <p:sp>
        <p:nvSpPr>
          <p:cNvPr id="7" name="Rectangle 6"/>
          <p:cNvSpPr/>
          <p:nvPr/>
        </p:nvSpPr>
        <p:spPr>
          <a:xfrm>
            <a:off x="2580117" y="5240999"/>
            <a:ext cx="4202129" cy="230832"/>
          </a:xfrm>
          <a:prstGeom prst="rect">
            <a:avLst/>
          </a:prstGeom>
        </p:spPr>
        <p:txBody>
          <a:bodyPr wrap="square">
            <a:spAutoFit/>
          </a:bodyPr>
          <a:lstStyle/>
          <a:p>
            <a:r>
              <a:rPr lang="en-GB" sz="900" dirty="0" smtClean="0">
                <a:solidFill>
                  <a:srgbClr val="282828"/>
                </a:solidFill>
                <a:latin typeface="HelveticaNeueLTStd-Cn"/>
              </a:rPr>
              <a:t>.</a:t>
            </a:r>
            <a:endParaRPr lang="en-GB" sz="900" dirty="0">
              <a:solidFill>
                <a:srgbClr val="282828"/>
              </a:solidFill>
              <a:latin typeface="HelveticaNeueLTStd-Cn"/>
            </a:endParaRPr>
          </a:p>
        </p:txBody>
      </p:sp>
      <p:sp>
        <p:nvSpPr>
          <p:cNvPr id="10" name="Content Placeholder 9"/>
          <p:cNvSpPr>
            <a:spLocks noGrp="1"/>
          </p:cNvSpPr>
          <p:nvPr>
            <p:ph sz="half" idx="2"/>
          </p:nvPr>
        </p:nvSpPr>
        <p:spPr/>
        <p:txBody>
          <a:bodyPr/>
          <a:lstStyle/>
          <a:p>
            <a:r>
              <a:rPr lang="en-US" b="1" dirty="0"/>
              <a:t>About Probability Illustrations, Limitations, and Key Assumptions</a:t>
            </a:r>
            <a:endParaRPr lang="en-US" dirty="0"/>
          </a:p>
          <a:p>
            <a:r>
              <a:rPr lang="en-US" dirty="0"/>
              <a:t>The probability illustrations the OnTrack</a:t>
            </a:r>
            <a:r>
              <a:rPr lang="en-US" i="0" baseline="30000" dirty="0"/>
              <a:t>®</a:t>
            </a:r>
            <a:r>
              <a:rPr lang="en-US" dirty="0"/>
              <a:t> tool generates are based on “Monte Carlo” simulations of 500 possible investment scenarios for a given time period and assume a range of possible returns. The illustrations are generated according to models developed by Ibbotson Associates, a leading independent provider of asset allocation, analytical, and wealth forecasting software. The Your Retirement Outlook</a:t>
            </a:r>
            <a:r>
              <a:rPr lang="en-US" baseline="30000" dirty="0"/>
              <a:t>SM</a:t>
            </a:r>
            <a:r>
              <a:rPr lang="en-US" dirty="0"/>
              <a:t> graphic reflects the difference between the model’s estimated annual income (which corresponds to a 70% probability of achieving your income goal in the investment scenarios simulated) and your annual income goal</a:t>
            </a:r>
            <a:r>
              <a:rPr lang="en-US" dirty="0" smtClean="0"/>
              <a:t>.</a:t>
            </a:r>
            <a:br>
              <a:rPr lang="en-US" dirty="0" smtClean="0"/>
            </a:br>
            <a:endParaRPr lang="en-US" dirty="0"/>
          </a:p>
          <a:p>
            <a:r>
              <a:rPr lang="en-US" dirty="0"/>
              <a:t>When forecasting the probability of achieving your income goal, the model employs different returns for different asset classes, based on Ibbotson’s capital market assumptions developed using historical and forward-looking data. Current assets are assigned to asset classes based on Morningstar categories, and fees and charges inherent in investing are incorporated with an average fee assumption for each asset class. The historical and forward-looking benchmarks used for modeling the various asset classes are below. Return assumptions are updated annually; these updates may have a material impact on your projections. Return assumptions are estimates not guarantees. The returns you experience may be materially different than projections. You cannot invest directly in an index. </a:t>
            </a:r>
          </a:p>
        </p:txBody>
      </p:sp>
    </p:spTree>
    <p:extLst>
      <p:ext uri="{BB962C8B-B14F-4D97-AF65-F5344CB8AC3E}">
        <p14:creationId xmlns:p14="http://schemas.microsoft.com/office/powerpoint/2010/main" val="371894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662" y="1261533"/>
            <a:ext cx="8358385" cy="477054"/>
          </a:xfrm>
          <a:prstGeom prst="rect">
            <a:avLst/>
          </a:prstGeom>
        </p:spPr>
        <p:txBody>
          <a:bodyPr wrap="square">
            <a:spAutoFit/>
          </a:bodyPr>
          <a:lstStyle/>
          <a:p>
            <a:pPr>
              <a:lnSpc>
                <a:spcPts val="1420"/>
              </a:lnSpc>
              <a:spcAft>
                <a:spcPts val="200"/>
              </a:spcAft>
            </a:pPr>
            <a:r>
              <a:rPr lang="en-US" sz="1100" dirty="0" smtClean="0">
                <a:solidFill>
                  <a:srgbClr val="282828"/>
                </a:solidFill>
                <a:latin typeface="HelveticaNeueLTStd-Cn"/>
              </a:rPr>
              <a:t> </a:t>
            </a:r>
            <a:endParaRPr lang="en-GB" sz="1100" dirty="0">
              <a:solidFill>
                <a:srgbClr val="282828"/>
              </a:solidFill>
              <a:latin typeface="HelveticaNeueLTStd-Cn"/>
            </a:endParaRPr>
          </a:p>
          <a:p>
            <a:pPr>
              <a:lnSpc>
                <a:spcPts val="1420"/>
              </a:lnSpc>
              <a:spcAft>
                <a:spcPts val="200"/>
              </a:spcAft>
            </a:pPr>
            <a:endParaRPr lang="en-GB" sz="1100" dirty="0">
              <a:solidFill>
                <a:srgbClr val="282828"/>
              </a:solidFill>
              <a:latin typeface="HelveticaNeueLTStd-Cn"/>
            </a:endParaRPr>
          </a:p>
        </p:txBody>
      </p:sp>
      <p:sp>
        <p:nvSpPr>
          <p:cNvPr id="7" name="Rectangle 6"/>
          <p:cNvSpPr/>
          <p:nvPr/>
        </p:nvSpPr>
        <p:spPr>
          <a:xfrm>
            <a:off x="2580117" y="5240999"/>
            <a:ext cx="4202129" cy="230832"/>
          </a:xfrm>
          <a:prstGeom prst="rect">
            <a:avLst/>
          </a:prstGeom>
        </p:spPr>
        <p:txBody>
          <a:bodyPr wrap="square">
            <a:spAutoFit/>
          </a:bodyPr>
          <a:lstStyle/>
          <a:p>
            <a:r>
              <a:rPr lang="en-GB" sz="900" dirty="0" smtClean="0">
                <a:solidFill>
                  <a:srgbClr val="282828"/>
                </a:solidFill>
                <a:latin typeface="HelveticaNeueLTStd-Cn"/>
              </a:rPr>
              <a:t>.</a:t>
            </a:r>
            <a:endParaRPr lang="en-GB" sz="900" dirty="0">
              <a:solidFill>
                <a:srgbClr val="282828"/>
              </a:solidFill>
              <a:latin typeface="HelveticaNeueLTStd-Cn"/>
            </a:endParaRPr>
          </a:p>
        </p:txBody>
      </p:sp>
      <p:graphicFrame>
        <p:nvGraphicFramePr>
          <p:cNvPr id="10" name="Table 9"/>
          <p:cNvGraphicFramePr>
            <a:graphicFrameLocks noGrp="1"/>
          </p:cNvGraphicFramePr>
          <p:nvPr>
            <p:extLst>
              <p:ext uri="{D42A27DB-BD31-4B8C-83A1-F6EECF244321}">
                <p14:modId xmlns:p14="http://schemas.microsoft.com/office/powerpoint/2010/main" val="175346813"/>
              </p:ext>
            </p:extLst>
          </p:nvPr>
        </p:nvGraphicFramePr>
        <p:xfrm>
          <a:off x="1818050" y="1264832"/>
          <a:ext cx="6859679" cy="3979584"/>
        </p:xfrm>
        <a:graphic>
          <a:graphicData uri="http://schemas.openxmlformats.org/drawingml/2006/table">
            <a:tbl>
              <a:tblPr firstRow="1">
                <a:effectLst/>
                <a:tableStyleId>{5C22544A-7EE6-4342-B048-85BDC9FD1C3A}</a:tableStyleId>
              </a:tblPr>
              <a:tblGrid>
                <a:gridCol w="1449479"/>
                <a:gridCol w="2971800"/>
                <a:gridCol w="2438400"/>
              </a:tblGrid>
              <a:tr h="307376">
                <a:tc>
                  <a:txBody>
                    <a:bodyPr/>
                    <a:lstStyle/>
                    <a:p>
                      <a:pPr algn="l" fontAlgn="b"/>
                      <a:r>
                        <a:rPr lang="en-US" sz="1200" u="none" strike="noStrike" dirty="0">
                          <a:solidFill>
                            <a:srgbClr val="FFFFFF"/>
                          </a:solidFill>
                          <a:effectLst/>
                          <a:latin typeface="Arial" panose="020B0604020202020204" pitchFamily="34" charset="0"/>
                          <a:cs typeface="Arial" panose="020B0604020202020204" pitchFamily="34" charset="0"/>
                        </a:rPr>
                        <a:t>Asset Class</a:t>
                      </a:r>
                      <a:endParaRPr lang="en-US" sz="1200" b="0" i="0" u="none" strike="noStrike" dirty="0">
                        <a:solidFill>
                          <a:srgbClr val="FFFFFF"/>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b"/>
                      <a:r>
                        <a:rPr lang="en-US" sz="1200" u="none" strike="noStrike" dirty="0">
                          <a:solidFill>
                            <a:srgbClr val="FFFFFF"/>
                          </a:solidFill>
                          <a:effectLst/>
                          <a:latin typeface="Arial" panose="020B0604020202020204" pitchFamily="34" charset="0"/>
                          <a:cs typeface="Arial" panose="020B0604020202020204" pitchFamily="34" charset="0"/>
                        </a:rPr>
                        <a:t>Forward-Looking Benchmark</a:t>
                      </a:r>
                      <a:endParaRPr lang="en-US" sz="1200" b="0" i="0" u="none" strike="noStrike" dirty="0">
                        <a:solidFill>
                          <a:srgbClr val="FFFFFF"/>
                        </a:solidFill>
                        <a:effectLst/>
                        <a:latin typeface="Arial" panose="020B0604020202020204" pitchFamily="34" charset="0"/>
                        <a:cs typeface="Arial" panose="020B060402020202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l" fontAlgn="b"/>
                      <a:r>
                        <a:rPr lang="en-US" sz="1200" u="none" strike="noStrike" dirty="0">
                          <a:solidFill>
                            <a:srgbClr val="FFFFFF"/>
                          </a:solidFill>
                          <a:effectLst/>
                          <a:latin typeface="Arial" panose="020B0604020202020204" pitchFamily="34" charset="0"/>
                          <a:cs typeface="Arial" panose="020B0604020202020204" pitchFamily="34" charset="0"/>
                        </a:rPr>
                        <a:t>Historical Benchmark</a:t>
                      </a:r>
                      <a:endParaRPr lang="en-US" sz="1200" b="0" i="0" u="none" strike="noStrike" dirty="0">
                        <a:solidFill>
                          <a:srgbClr val="FFFFFF"/>
                        </a:solidFill>
                        <a:effectLst/>
                        <a:latin typeface="Arial" panose="020B0604020202020204" pitchFamily="34" charset="0"/>
                        <a:cs typeface="Arial" panose="020B0604020202020204" pitchFamily="34" charset="0"/>
                      </a:endParaRPr>
                    </a:p>
                  </a:txBody>
                  <a:tcPr marR="9525" marT="9525"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r>
              <a:tr h="233260">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Cash</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Citigroup 3-Month Treasury Bill</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Ibbotson SBBI T-Bill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3260">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Short-Term Bonds</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Barclays U.S. Treasury 1-3 Yr Term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Ibbotson 2 Yr Treasury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3260">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TIPS</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Barclays Capital U.S. Treasury: U.S. TIPS</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Ibbotson TIPS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9254">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Aggregate Bonds</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Barclays Capital U.S. Aggregate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Barclays Capital U.S. Aggregate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3260">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Long-Term Bonds</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Barclays Capital U.S. Long Credit A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Ibbotson 25 Year Treasury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84067">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High-Yield Bonds</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Barclays Capital U.S. Corporate High Yield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Ibbotson High Yield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3260">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International Bonds</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Citigroup WGBI</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Ibbotson Global Bond Composite</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3260">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Large-Cap Stocks</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Russell 1000</a:t>
                      </a:r>
                      <a:r>
                        <a:rPr lang="en-US" sz="1000" u="none" strike="noStrike" baseline="30000" dirty="0">
                          <a:solidFill>
                            <a:srgbClr val="2A1500"/>
                          </a:solidFill>
                          <a:effectLst/>
                          <a:latin typeface="Arial" panose="020B0604020202020204" pitchFamily="34" charset="0"/>
                          <a:cs typeface="Arial" panose="020B0604020202020204" pitchFamily="34" charset="0"/>
                        </a:rPr>
                        <a:t>®</a:t>
                      </a:r>
                      <a:r>
                        <a:rPr lang="en-US" sz="1000" u="none" strike="noStrike" dirty="0">
                          <a:solidFill>
                            <a:srgbClr val="2A1500"/>
                          </a:solidFill>
                          <a:effectLst/>
                          <a:latin typeface="Arial" panose="020B0604020202020204" pitchFamily="34" charset="0"/>
                          <a:cs typeface="Arial" panose="020B0604020202020204" pitchFamily="34" charset="0"/>
                        </a:rPr>
                        <a:t>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CRSP Declines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3260">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Mid-Cap Stocks</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Russell Midcap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CRSP Declines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301457">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Small/Mid-Cap Stocks</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Russell 2500</a:t>
                      </a:r>
                      <a:r>
                        <a:rPr lang="en-US" sz="1000" u="none" strike="noStrike" baseline="30000" dirty="0">
                          <a:solidFill>
                            <a:srgbClr val="2A1500"/>
                          </a:solidFill>
                          <a:effectLst/>
                          <a:latin typeface="Arial" panose="020B0604020202020204" pitchFamily="34" charset="0"/>
                          <a:cs typeface="Arial" panose="020B0604020202020204" pitchFamily="34" charset="0"/>
                        </a:rPr>
                        <a:t>®</a:t>
                      </a:r>
                      <a:r>
                        <a:rPr lang="en-US" sz="1000" u="none" strike="noStrike" dirty="0">
                          <a:solidFill>
                            <a:srgbClr val="2A1500"/>
                          </a:solidFill>
                          <a:effectLst/>
                          <a:latin typeface="Arial" panose="020B0604020202020204" pitchFamily="34" charset="0"/>
                          <a:cs typeface="Arial" panose="020B0604020202020204" pitchFamily="34" charset="0"/>
                        </a:rPr>
                        <a:t>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CRSP Declines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3260">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Small-Cap Stocks</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Russell 2000</a:t>
                      </a:r>
                      <a:r>
                        <a:rPr lang="en-US" sz="1000" u="none" strike="noStrike" baseline="30000" dirty="0">
                          <a:solidFill>
                            <a:srgbClr val="2A1500"/>
                          </a:solidFill>
                          <a:effectLst/>
                          <a:latin typeface="Arial" panose="020B0604020202020204" pitchFamily="34" charset="0"/>
                          <a:cs typeface="Arial" panose="020B0604020202020204" pitchFamily="34" charset="0"/>
                        </a:rPr>
                        <a:t>®</a:t>
                      </a:r>
                      <a:r>
                        <a:rPr lang="en-US" sz="1000" u="none" strike="noStrike" dirty="0">
                          <a:solidFill>
                            <a:srgbClr val="2A1500"/>
                          </a:solidFill>
                          <a:effectLst/>
                          <a:latin typeface="Arial" panose="020B0604020202020204" pitchFamily="34" charset="0"/>
                          <a:cs typeface="Arial" panose="020B0604020202020204" pitchFamily="34" charset="0"/>
                        </a:rPr>
                        <a:t>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CRSP Declines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3260">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REITs</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FTSE NAREIT Equity REITs</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FTSE NAREIT Equity REITs</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33260">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International Stocks</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MSCI EAFE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MSCI EAFE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45280">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Emerging Markets</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MSCI Emerging Markets Index</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Ibbotson Emerging Market Composite</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69550">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Commodities</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DJ-UBSCISM</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b"/>
                      <a:r>
                        <a:rPr lang="en-US" sz="1000" u="none" strike="noStrike" dirty="0">
                          <a:solidFill>
                            <a:srgbClr val="2A1500"/>
                          </a:solidFill>
                          <a:effectLst/>
                          <a:latin typeface="Arial" panose="020B0604020202020204" pitchFamily="34" charset="0"/>
                          <a:cs typeface="Arial" panose="020B0604020202020204" pitchFamily="34" charset="0"/>
                        </a:rPr>
                        <a:t>S&amp;P GSCI Commodity Sector Indices</a:t>
                      </a:r>
                      <a:endParaRPr lang="en-US" sz="1000" b="0" i="0" u="none" strike="noStrike" dirty="0">
                        <a:solidFill>
                          <a:srgbClr val="2A1500"/>
                        </a:solidFill>
                        <a:effectLst/>
                        <a:latin typeface="Arial" panose="020B0604020202020204" pitchFamily="34" charset="0"/>
                        <a:cs typeface="Arial" panose="020B0604020202020204" pitchFamily="34" charset="0"/>
                      </a:endParaRPr>
                    </a:p>
                  </a:txBody>
                  <a:tcPr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cxnSp>
        <p:nvCxnSpPr>
          <p:cNvPr id="14" name="AutoShape 2"/>
          <p:cNvCxnSpPr>
            <a:cxnSpLocks noChangeShapeType="1"/>
          </p:cNvCxnSpPr>
          <p:nvPr/>
        </p:nvCxnSpPr>
        <p:spPr bwMode="auto">
          <a:xfrm>
            <a:off x="1317271" y="1913089"/>
            <a:ext cx="0" cy="3048996"/>
          </a:xfrm>
          <a:prstGeom prst="straightConnector1">
            <a:avLst/>
          </a:prstGeom>
          <a:noFill/>
          <a:ln w="1587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cxnSp>
      <p:sp>
        <p:nvSpPr>
          <p:cNvPr id="15" name="Text Box 2"/>
          <p:cNvSpPr txBox="1">
            <a:spLocks noChangeArrowheads="1"/>
          </p:cNvSpPr>
          <p:nvPr/>
        </p:nvSpPr>
        <p:spPr bwMode="auto">
          <a:xfrm>
            <a:off x="685800" y="1447800"/>
            <a:ext cx="1218277" cy="466725"/>
          </a:xfrm>
          <a:prstGeom prst="rect">
            <a:avLst/>
          </a:prstGeom>
          <a:noFill/>
          <a:ln>
            <a:noFill/>
          </a:ln>
          <a:extLst/>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1200" i="1" dirty="0">
                <a:solidFill>
                  <a:srgbClr val="2A1500"/>
                </a:solidFill>
                <a:effectLst/>
                <a:latin typeface="Arial"/>
                <a:ea typeface="Calibri"/>
                <a:cs typeface="Arial"/>
              </a:rPr>
              <a:t>Lower Risk/</a:t>
            </a:r>
            <a:br>
              <a:rPr lang="en-US" sz="1200" i="1" dirty="0">
                <a:solidFill>
                  <a:srgbClr val="2A1500"/>
                </a:solidFill>
                <a:effectLst/>
                <a:latin typeface="Arial"/>
                <a:ea typeface="Calibri"/>
                <a:cs typeface="Arial"/>
              </a:rPr>
            </a:br>
            <a:r>
              <a:rPr lang="en-US" sz="1200" i="1" dirty="0">
                <a:solidFill>
                  <a:srgbClr val="2A1500"/>
                </a:solidFill>
                <a:effectLst/>
                <a:latin typeface="Arial"/>
                <a:ea typeface="Calibri"/>
                <a:cs typeface="Arial"/>
              </a:rPr>
              <a:t>Volatility</a:t>
            </a:r>
            <a:endParaRPr lang="en-US" sz="1200" dirty="0">
              <a:solidFill>
                <a:srgbClr val="2A1500"/>
              </a:solidFill>
              <a:effectLst/>
              <a:latin typeface="Arial"/>
              <a:ea typeface="Calibri"/>
              <a:cs typeface="Arial"/>
            </a:endParaRPr>
          </a:p>
        </p:txBody>
      </p:sp>
      <p:sp>
        <p:nvSpPr>
          <p:cNvPr id="16" name="Text Box 2"/>
          <p:cNvSpPr txBox="1">
            <a:spLocks noChangeArrowheads="1"/>
          </p:cNvSpPr>
          <p:nvPr/>
        </p:nvSpPr>
        <p:spPr bwMode="auto">
          <a:xfrm>
            <a:off x="785643" y="4933950"/>
            <a:ext cx="1063256" cy="400050"/>
          </a:xfrm>
          <a:prstGeom prst="rect">
            <a:avLst/>
          </a:prstGeom>
          <a:noFill/>
          <a:ln>
            <a:noFill/>
          </a:ln>
          <a:extLst/>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1200" i="1" dirty="0">
                <a:solidFill>
                  <a:srgbClr val="2A1500"/>
                </a:solidFill>
                <a:effectLst/>
                <a:latin typeface="Arial"/>
                <a:ea typeface="Calibri"/>
                <a:cs typeface="Arial"/>
              </a:rPr>
              <a:t>Higher Risk/</a:t>
            </a:r>
            <a:br>
              <a:rPr lang="en-US" sz="1200" i="1" dirty="0">
                <a:solidFill>
                  <a:srgbClr val="2A1500"/>
                </a:solidFill>
                <a:effectLst/>
                <a:latin typeface="Arial"/>
                <a:ea typeface="Calibri"/>
                <a:cs typeface="Arial"/>
              </a:rPr>
            </a:br>
            <a:r>
              <a:rPr lang="en-US" sz="1200" i="1" dirty="0">
                <a:solidFill>
                  <a:srgbClr val="2A1500"/>
                </a:solidFill>
                <a:effectLst/>
                <a:latin typeface="Arial"/>
                <a:ea typeface="Calibri"/>
                <a:cs typeface="Arial"/>
              </a:rPr>
              <a:t>Volatility</a:t>
            </a:r>
            <a:endParaRPr lang="en-US" sz="1200" dirty="0">
              <a:solidFill>
                <a:srgbClr val="2A1500"/>
              </a:solidFill>
              <a:effectLst/>
              <a:latin typeface="Arial"/>
              <a:ea typeface="Calibri"/>
              <a:cs typeface="Arial"/>
            </a:endParaRPr>
          </a:p>
        </p:txBody>
      </p:sp>
      <p:sp>
        <p:nvSpPr>
          <p:cNvPr id="5" name="Content Placeholder 4"/>
          <p:cNvSpPr>
            <a:spLocks noGrp="1"/>
          </p:cNvSpPr>
          <p:nvPr>
            <p:ph sz="half" idx="2"/>
          </p:nvPr>
        </p:nvSpPr>
        <p:spPr>
          <a:xfrm>
            <a:off x="515257" y="860870"/>
            <a:ext cx="7859485" cy="282130"/>
          </a:xfrm>
        </p:spPr>
        <p:txBody>
          <a:bodyPr/>
          <a:lstStyle/>
          <a:p>
            <a:r>
              <a:rPr lang="en-GB" b="1" dirty="0" smtClean="0"/>
              <a:t>OnTrack</a:t>
            </a:r>
            <a:r>
              <a:rPr lang="en-GB" b="1" i="0" baseline="30000" dirty="0" smtClean="0"/>
              <a:t>®</a:t>
            </a:r>
            <a:r>
              <a:rPr lang="en-GB" b="1" dirty="0" smtClean="0"/>
              <a:t> Tool: Benchmark Indexes </a:t>
            </a:r>
          </a:p>
          <a:p>
            <a:endParaRPr lang="en-US" dirty="0"/>
          </a:p>
        </p:txBody>
      </p:sp>
    </p:spTree>
    <p:extLst>
      <p:ext uri="{BB962C8B-B14F-4D97-AF65-F5344CB8AC3E}">
        <p14:creationId xmlns:p14="http://schemas.microsoft.com/office/powerpoint/2010/main" val="3713897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662" y="1261533"/>
            <a:ext cx="8358385" cy="477054"/>
          </a:xfrm>
          <a:prstGeom prst="rect">
            <a:avLst/>
          </a:prstGeom>
        </p:spPr>
        <p:txBody>
          <a:bodyPr wrap="square">
            <a:spAutoFit/>
          </a:bodyPr>
          <a:lstStyle/>
          <a:p>
            <a:pPr>
              <a:lnSpc>
                <a:spcPts val="1420"/>
              </a:lnSpc>
              <a:spcAft>
                <a:spcPts val="200"/>
              </a:spcAft>
            </a:pPr>
            <a:r>
              <a:rPr lang="en-US" sz="1100" dirty="0" smtClean="0">
                <a:solidFill>
                  <a:srgbClr val="282828"/>
                </a:solidFill>
                <a:latin typeface="HelveticaNeueLTStd-Cn"/>
              </a:rPr>
              <a:t> </a:t>
            </a:r>
            <a:endParaRPr lang="en-GB" sz="1100" dirty="0">
              <a:solidFill>
                <a:srgbClr val="282828"/>
              </a:solidFill>
              <a:latin typeface="HelveticaNeueLTStd-Cn"/>
            </a:endParaRPr>
          </a:p>
          <a:p>
            <a:pPr>
              <a:lnSpc>
                <a:spcPts val="1420"/>
              </a:lnSpc>
              <a:spcAft>
                <a:spcPts val="200"/>
              </a:spcAft>
            </a:pPr>
            <a:endParaRPr lang="en-GB" sz="1100" dirty="0">
              <a:solidFill>
                <a:srgbClr val="282828"/>
              </a:solidFill>
              <a:latin typeface="HelveticaNeueLTStd-Cn"/>
            </a:endParaRPr>
          </a:p>
        </p:txBody>
      </p:sp>
      <p:sp>
        <p:nvSpPr>
          <p:cNvPr id="7" name="Rectangle 6"/>
          <p:cNvSpPr/>
          <p:nvPr/>
        </p:nvSpPr>
        <p:spPr>
          <a:xfrm>
            <a:off x="2580117" y="5240999"/>
            <a:ext cx="4202129" cy="230832"/>
          </a:xfrm>
          <a:prstGeom prst="rect">
            <a:avLst/>
          </a:prstGeom>
        </p:spPr>
        <p:txBody>
          <a:bodyPr wrap="square">
            <a:spAutoFit/>
          </a:bodyPr>
          <a:lstStyle/>
          <a:p>
            <a:r>
              <a:rPr lang="en-GB" sz="900" dirty="0" smtClean="0">
                <a:solidFill>
                  <a:srgbClr val="282828"/>
                </a:solidFill>
                <a:latin typeface="HelveticaNeueLTStd-Cn"/>
              </a:rPr>
              <a:t>.</a:t>
            </a:r>
            <a:endParaRPr lang="en-GB" sz="900" dirty="0">
              <a:solidFill>
                <a:srgbClr val="282828"/>
              </a:solidFill>
              <a:latin typeface="HelveticaNeueLTStd-Cn"/>
            </a:endParaRPr>
          </a:p>
        </p:txBody>
      </p:sp>
      <p:sp>
        <p:nvSpPr>
          <p:cNvPr id="5" name="Content Placeholder 4"/>
          <p:cNvSpPr>
            <a:spLocks noGrp="1"/>
          </p:cNvSpPr>
          <p:nvPr>
            <p:ph sz="half" idx="2"/>
          </p:nvPr>
        </p:nvSpPr>
        <p:spPr/>
        <p:txBody>
          <a:bodyPr/>
          <a:lstStyle/>
          <a:p>
            <a:r>
              <a:rPr lang="en-US" b="1" dirty="0" smtClean="0"/>
              <a:t>OnTrack</a:t>
            </a:r>
            <a:r>
              <a:rPr lang="en-US" b="1" i="0" baseline="30000" dirty="0" smtClean="0"/>
              <a:t>®</a:t>
            </a:r>
            <a:r>
              <a:rPr lang="en-US" b="1" dirty="0" smtClean="0"/>
              <a:t> Tool:  Assumptions and Limitations</a:t>
            </a:r>
            <a:r>
              <a:rPr lang="en-US" dirty="0" smtClean="0"/>
              <a:t/>
            </a:r>
            <a:br>
              <a:rPr lang="en-US" dirty="0" smtClean="0"/>
            </a:br>
            <a:endParaRPr lang="en-US" dirty="0" smtClean="0"/>
          </a:p>
          <a:p>
            <a:pPr>
              <a:lnSpc>
                <a:spcPts val="1400"/>
              </a:lnSpc>
            </a:pPr>
            <a:r>
              <a:rPr lang="en-US" dirty="0"/>
              <a:t>Unless you choose otherwise or your employer supplies different information, the probability illustrations assume retirement at the age at which you qualify for full Social Security benefits and an annual retirement income goal of 80% of your projected final working salary. Social Security estimates are based on the Social Security Administration methodology and your current salary. The probability illustrations also assume a consistent contribution percentage (unless you’ve chosen to periodically increase it) and asset allocation (no future changes or rebalancing), annual inflation of approximately 2%, and annual salary increases based on a calculation that incorporates multiple factors including a salary growth curve and inflation. Mortality assumptions are based on the Society of Actuaries tables.</a:t>
            </a:r>
          </a:p>
          <a:p>
            <a:pPr>
              <a:lnSpc>
                <a:spcPts val="1400"/>
              </a:lnSpc>
            </a:pPr>
            <a:r>
              <a:rPr lang="en-US" dirty="0"/>
              <a:t>The models are subject to a number of limitations. Returns associated with market extremes may occur more frequently than assumed in the models. Some asset classes have relatively limited histories; for these classes the models use historical data for shorter time periods. The model does not consider other asset classes such as hedge funds or private equity, which may have characteristics similar or superior to those used in the model. </a:t>
            </a:r>
          </a:p>
          <a:p>
            <a:pPr>
              <a:lnSpc>
                <a:spcPts val="1400"/>
              </a:lnSpc>
            </a:pPr>
            <a:r>
              <a:rPr lang="en-US" b="1" dirty="0"/>
              <a:t>There is no guarantee that your income goal will be achieved or that the aggregate accumulated amount will </a:t>
            </a:r>
            <a:r>
              <a:rPr lang="en-US" b="1" dirty="0" smtClean="0"/>
              <a:t>ensure </a:t>
            </a:r>
            <a:r>
              <a:rPr lang="en-US" b="1" dirty="0"/>
              <a:t>a specified annual retirement income. Results derived from the OnTrack</a:t>
            </a:r>
            <a:r>
              <a:rPr lang="en-US" i="0" baseline="30000" dirty="0"/>
              <a:t>®</a:t>
            </a:r>
            <a:r>
              <a:rPr lang="en-US" b="1" dirty="0"/>
              <a:t> tool may vary with each </a:t>
            </a:r>
            <a:r>
              <a:rPr lang="en-US" b="1" dirty="0" smtClean="0"/>
              <a:t>use and </a:t>
            </a:r>
            <a:r>
              <a:rPr lang="en-US" b="1" dirty="0"/>
              <a:t>over time.</a:t>
            </a:r>
            <a:endParaRPr lang="en-US" dirty="0"/>
          </a:p>
          <a:p>
            <a:pPr>
              <a:lnSpc>
                <a:spcPts val="1400"/>
              </a:lnSpc>
            </a:pPr>
            <a:r>
              <a:rPr lang="en-US" b="1" dirty="0"/>
              <a:t>IMPORTANT: The projections or other information generated by the OnTrack</a:t>
            </a:r>
            <a:r>
              <a:rPr lang="en-US" baseline="30000" dirty="0"/>
              <a:t>®</a:t>
            </a:r>
            <a:r>
              <a:rPr lang="en-US" b="1" dirty="0"/>
              <a:t> tool regarding the likelihood of various investment outcomes are hypothetical in nature, do not reflect actual investment results, and are not guarantees of future results. </a:t>
            </a:r>
            <a:r>
              <a:rPr lang="en-US" dirty="0"/>
              <a:t>Moreover, even though the tool’s estimates are statistically sound based upon the simulations it runs, the tool cannot foresee or account for every possible scenario that may negatively impact your financial situation. Thus you should monitor your account regularly and base your investment decisions on your time horizon, risk tolerance, and personal financial situation, as well as on the information in the prospectuses for investments you consider.</a:t>
            </a:r>
          </a:p>
        </p:txBody>
      </p:sp>
    </p:spTree>
    <p:extLst>
      <p:ext uri="{BB962C8B-B14F-4D97-AF65-F5344CB8AC3E}">
        <p14:creationId xmlns:p14="http://schemas.microsoft.com/office/powerpoint/2010/main" val="204079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3662" y="1261533"/>
            <a:ext cx="8358385" cy="477054"/>
          </a:xfrm>
          <a:prstGeom prst="rect">
            <a:avLst/>
          </a:prstGeom>
        </p:spPr>
        <p:txBody>
          <a:bodyPr wrap="square">
            <a:spAutoFit/>
          </a:bodyPr>
          <a:lstStyle/>
          <a:p>
            <a:pPr>
              <a:lnSpc>
                <a:spcPts val="1420"/>
              </a:lnSpc>
              <a:spcAft>
                <a:spcPts val="200"/>
              </a:spcAft>
            </a:pPr>
            <a:r>
              <a:rPr lang="en-US" sz="1100" dirty="0" smtClean="0">
                <a:solidFill>
                  <a:srgbClr val="282828"/>
                </a:solidFill>
                <a:latin typeface="HelveticaNeueLTStd-Cn"/>
              </a:rPr>
              <a:t> </a:t>
            </a:r>
            <a:endParaRPr lang="en-GB" sz="1100" dirty="0">
              <a:solidFill>
                <a:srgbClr val="282828"/>
              </a:solidFill>
              <a:latin typeface="HelveticaNeueLTStd-Cn"/>
            </a:endParaRPr>
          </a:p>
          <a:p>
            <a:pPr>
              <a:lnSpc>
                <a:spcPts val="1420"/>
              </a:lnSpc>
              <a:spcAft>
                <a:spcPts val="200"/>
              </a:spcAft>
            </a:pPr>
            <a:endParaRPr lang="en-GB" sz="1100" dirty="0">
              <a:solidFill>
                <a:srgbClr val="282828"/>
              </a:solidFill>
              <a:latin typeface="HelveticaNeueLTStd-Cn"/>
            </a:endParaRPr>
          </a:p>
        </p:txBody>
      </p:sp>
      <p:sp>
        <p:nvSpPr>
          <p:cNvPr id="5" name="Content Placeholder 4"/>
          <p:cNvSpPr>
            <a:spLocks noGrp="1"/>
          </p:cNvSpPr>
          <p:nvPr>
            <p:ph sz="half" idx="2"/>
          </p:nvPr>
        </p:nvSpPr>
        <p:spPr>
          <a:xfrm>
            <a:off x="515257" y="860870"/>
            <a:ext cx="8247743" cy="5235130"/>
          </a:xfrm>
        </p:spPr>
        <p:txBody>
          <a:bodyPr/>
          <a:lstStyle/>
          <a:p>
            <a:pPr>
              <a:lnSpc>
                <a:spcPts val="1300"/>
              </a:lnSpc>
              <a:spcAft>
                <a:spcPts val="200"/>
              </a:spcAft>
            </a:pPr>
            <a:r>
              <a:rPr lang="en-US" dirty="0" smtClean="0"/>
              <a:t>The </a:t>
            </a:r>
            <a:r>
              <a:rPr lang="en-US" dirty="0"/>
              <a:t>information in this seminar is general in nature and  subject to change. Neither we nor TISC give legal or tax advice. Applicable laws and regulations are complex and subject to change. For legal or tax advice concerning your situation, please consult your attorney or professional tax advisor. </a:t>
            </a:r>
          </a:p>
          <a:p>
            <a:pPr>
              <a:lnSpc>
                <a:spcPts val="1300"/>
              </a:lnSpc>
              <a:spcAft>
                <a:spcPts val="200"/>
              </a:spcAft>
            </a:pPr>
            <a:r>
              <a:rPr lang="en-US" dirty="0" smtClean="0"/>
              <a:t>Transamerica </a:t>
            </a:r>
            <a:r>
              <a:rPr lang="en-US" dirty="0"/>
              <a:t>Investors Securities Corporation (TISC), 440 Mamaroneck Avenue, Harrison, NY 10528, distributes securities products.  Any mutual fund offered under the plan is distributed by that particular fund’s associated fund family and its affiliated broker-dealer or other broker-dealers with effective selling agreements such as TISC.  Bank collective trusts funds, if offered under the plan, are not insured by the FDIC, the Federal Reserve Bank or any other government agency and are not registered with the Securities and Exchange Commission. Group annuity contracts, if offered under the plan, are made available through the applicable insurance company.  Any guarantee of principal and/or interest under a group annuity contract is subject to the claims-paying ability of the applicable insurer. Certain investment options made available under the plan may be offered through affiliates of Transamerica Retirement Solutions and TISC.  These may include: (1) the Transamerica Funds (registered mutual funds distributed by Transamerica Capital, Inc. (TCI) and advised by Transamerica Asset Management, Inc. (TAM)); (2) the Diversified Investment Advisors Collective Trust, a collective trust fund of Massachusetts Fidelity Trust Company (MFTC) (includes the Stable Pooled Fund); (3) group annuity contracts issued by Transamerica Financial Life</a:t>
            </a:r>
            <a:r>
              <a:rPr lang="en-US" i="0" baseline="30000" dirty="0"/>
              <a:t>®</a:t>
            </a:r>
            <a:r>
              <a:rPr lang="en-US" dirty="0" smtClean="0"/>
              <a:t> </a:t>
            </a:r>
            <a:r>
              <a:rPr lang="en-US" dirty="0"/>
              <a:t>Insurance Company (TFLIC), 440 Mamaroneck Avenue, Harrison, NY  10528 (includes the Stable Fund, the Fixed Fund, the Guaranteed Pooled Fund, and SecurePath for Life</a:t>
            </a:r>
            <a:r>
              <a:rPr lang="en-US" baseline="30000" dirty="0"/>
              <a:t>®</a:t>
            </a:r>
            <a:r>
              <a:rPr lang="en-US" dirty="0"/>
              <a:t>); and (4) group annuity contracts issued by Transamerica Life Insurance Company (TLIC), 4333 Edgewood Road NE, Cedar Rapids, IA  52499 (includes SecurePath for Life</a:t>
            </a:r>
            <a:r>
              <a:rPr lang="en-US" i="0" baseline="30000" dirty="0"/>
              <a:t>®</a:t>
            </a:r>
            <a:r>
              <a:rPr lang="en-US" dirty="0" smtClean="0"/>
              <a:t>).  </a:t>
            </a:r>
            <a:r>
              <a:rPr lang="en-US" dirty="0"/>
              <a:t>&lt;ABC Company&gt; has selected Transamerica Retirement Solutions as your retirement plan provider, but there are no other affiliations between &lt;ABC Company&gt; and Transamerica, </a:t>
            </a:r>
            <a:r>
              <a:rPr lang="en-US" dirty="0" smtClean="0"/>
              <a:t>or </a:t>
            </a:r>
            <a:r>
              <a:rPr lang="en-US" dirty="0"/>
              <a:t>its affiliates, </a:t>
            </a:r>
            <a:r>
              <a:rPr lang="en-US" dirty="0" smtClean="0"/>
              <a:t>TISC</a:t>
            </a:r>
            <a:r>
              <a:rPr lang="en-US" dirty="0"/>
              <a:t>, TCI, TAM, MFTC, TFLIC, or </a:t>
            </a:r>
            <a:r>
              <a:rPr lang="en-US" dirty="0" smtClean="0"/>
              <a:t>TLIC.</a:t>
            </a:r>
            <a:endParaRPr lang="en-US" dirty="0"/>
          </a:p>
        </p:txBody>
      </p:sp>
      <p:sp>
        <p:nvSpPr>
          <p:cNvPr id="6" name="Rectangle 5"/>
          <p:cNvSpPr/>
          <p:nvPr/>
        </p:nvSpPr>
        <p:spPr>
          <a:xfrm>
            <a:off x="366352" y="5694605"/>
            <a:ext cx="4572000" cy="261610"/>
          </a:xfrm>
          <a:prstGeom prst="rect">
            <a:avLst/>
          </a:prstGeom>
        </p:spPr>
        <p:txBody>
          <a:bodyPr>
            <a:spAutoFit/>
          </a:bodyPr>
          <a:lstStyle/>
          <a:p>
            <a:r>
              <a:rPr lang="en-GB" sz="1100" dirty="0" smtClean="0">
                <a:solidFill>
                  <a:srgbClr val="282828"/>
                </a:solidFill>
                <a:latin typeface="HelveticaNeueLTStd-Cn"/>
              </a:rPr>
              <a:t>    </a:t>
            </a:r>
            <a:r>
              <a:rPr lang="en-GB" sz="1100" dirty="0" smtClean="0">
                <a:solidFill>
                  <a:srgbClr val="282828"/>
                </a:solidFill>
                <a:latin typeface="Arial "/>
              </a:rPr>
              <a:t>12116–PT(03/15</a:t>
            </a:r>
            <a:r>
              <a:rPr lang="en-GB" sz="1100" dirty="0">
                <a:solidFill>
                  <a:srgbClr val="282828"/>
                </a:solidFill>
                <a:latin typeface="Arial "/>
              </a:rPr>
              <a:t>) </a:t>
            </a:r>
          </a:p>
        </p:txBody>
      </p:sp>
    </p:spTree>
    <p:extLst>
      <p:ext uri="{BB962C8B-B14F-4D97-AF65-F5344CB8AC3E}">
        <p14:creationId xmlns:p14="http://schemas.microsoft.com/office/powerpoint/2010/main" val="428718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b="31667"/>
          <a:stretch/>
        </p:blipFill>
        <p:spPr>
          <a:xfrm>
            <a:off x="0" y="-10633"/>
            <a:ext cx="9144000" cy="6248400"/>
          </a:xfrm>
          <a:prstGeom prst="rect">
            <a:avLst/>
          </a:prstGeom>
        </p:spPr>
      </p:pic>
      <p:sp>
        <p:nvSpPr>
          <p:cNvPr id="10" name="TextBox 9"/>
          <p:cNvSpPr txBox="1"/>
          <p:nvPr/>
        </p:nvSpPr>
        <p:spPr>
          <a:xfrm>
            <a:off x="-152400" y="2750403"/>
            <a:ext cx="9448800" cy="830997"/>
          </a:xfrm>
          <a:prstGeom prst="rect">
            <a:avLst/>
          </a:prstGeom>
          <a:noFill/>
        </p:spPr>
        <p:txBody>
          <a:bodyPr wrap="square" rtlCol="0">
            <a:spAutoFit/>
          </a:bodyPr>
          <a:lstStyle/>
          <a:p>
            <a:pPr algn="ctr"/>
            <a:r>
              <a:rPr lang="en-US" sz="2400" b="1" dirty="0">
                <a:solidFill>
                  <a:srgbClr val="C60B20"/>
                </a:solidFill>
                <a:effectLst>
                  <a:outerShdw blurRad="38100" dist="38100" dir="2700000" algn="tl">
                    <a:srgbClr val="000000">
                      <a:alpha val="43137"/>
                    </a:srgbClr>
                  </a:outerShdw>
                </a:effectLst>
                <a:latin typeface="Arial "/>
              </a:rPr>
              <a:t>Your retirement savings transferred to </a:t>
            </a:r>
            <a:r>
              <a:rPr lang="en-US" sz="2400" b="1" dirty="0" smtClean="0">
                <a:solidFill>
                  <a:srgbClr val="C60B20"/>
                </a:solidFill>
                <a:effectLst>
                  <a:outerShdw blurRad="38100" dist="38100" dir="2700000" algn="tl">
                    <a:srgbClr val="000000">
                      <a:alpha val="43137"/>
                    </a:srgbClr>
                  </a:outerShdw>
                </a:effectLst>
                <a:latin typeface="Arial "/>
              </a:rPr>
              <a:t>Transamerica.</a:t>
            </a:r>
            <a:endParaRPr lang="en-US" sz="2400" b="1" dirty="0">
              <a:solidFill>
                <a:srgbClr val="C60B20"/>
              </a:solidFill>
              <a:effectLst>
                <a:outerShdw blurRad="38100" dist="38100" dir="2700000" algn="tl">
                  <a:srgbClr val="000000">
                    <a:alpha val="43137"/>
                  </a:srgbClr>
                </a:outerShdw>
              </a:effectLst>
              <a:latin typeface="Arial "/>
            </a:endParaRPr>
          </a:p>
          <a:p>
            <a:pPr algn="ctr"/>
            <a:endParaRPr lang="en-US" sz="2400" i="1" dirty="0">
              <a:effectLst>
                <a:outerShdw blurRad="38100" dist="38100" dir="2700000" algn="tl">
                  <a:srgbClr val="000000">
                    <a:alpha val="43137"/>
                  </a:srgbClr>
                </a:outerShdw>
              </a:effectLst>
              <a:latin typeface="Arial "/>
            </a:endParaRPr>
          </a:p>
        </p:txBody>
      </p:sp>
      <p:grpSp>
        <p:nvGrpSpPr>
          <p:cNvPr id="11" name="Group 10"/>
          <p:cNvGrpSpPr/>
          <p:nvPr/>
        </p:nvGrpSpPr>
        <p:grpSpPr>
          <a:xfrm>
            <a:off x="76200" y="313253"/>
            <a:ext cx="8915400" cy="1376111"/>
            <a:chOff x="-904631" y="612120"/>
            <a:chExt cx="10058400" cy="1376111"/>
          </a:xfrm>
        </p:grpSpPr>
        <p:sp>
          <p:nvSpPr>
            <p:cNvPr id="12" name="TextBox 11"/>
            <p:cNvSpPr txBox="1"/>
            <p:nvPr/>
          </p:nvSpPr>
          <p:spPr>
            <a:xfrm>
              <a:off x="-904631" y="1095871"/>
              <a:ext cx="10058400" cy="892360"/>
            </a:xfrm>
            <a:prstGeom prst="rect">
              <a:avLst/>
            </a:prstGeom>
            <a:noFill/>
            <a:effectLst>
              <a:outerShdw blurRad="101600" dist="63500" dir="2700000">
                <a:srgbClr val="000000">
                  <a:alpha val="43000"/>
                </a:srgbClr>
              </a:outerShdw>
            </a:effectLst>
          </p:spPr>
          <p:txBody>
            <a:bodyPr wrap="square" rtlCol="0">
              <a:spAutoFit/>
            </a:bodyPr>
            <a:lstStyle/>
            <a:p>
              <a:pPr>
                <a:lnSpc>
                  <a:spcPts val="6000"/>
                </a:lnSpc>
              </a:pPr>
              <a:r>
                <a:rPr lang="en-US" sz="6600" dirty="0" smtClean="0">
                  <a:latin typeface="Arial Black"/>
                  <a:cs typeface="Arial Black"/>
                </a:rPr>
                <a:t> </a:t>
              </a:r>
              <a:r>
                <a:rPr lang="en-US" sz="4800" dirty="0">
                  <a:solidFill>
                    <a:srgbClr val="FFFFFF"/>
                  </a:solidFill>
                  <a:effectLst>
                    <a:outerShdw blurRad="38100" dist="38100" dir="2700000" algn="tl">
                      <a:srgbClr val="000000">
                        <a:alpha val="43137"/>
                      </a:srgbClr>
                    </a:outerShdw>
                  </a:effectLst>
                  <a:latin typeface="Arial Black"/>
                  <a:cs typeface="Arial Black"/>
                </a:rPr>
                <a:t>existing account balance</a:t>
              </a:r>
            </a:p>
          </p:txBody>
        </p:sp>
        <p:sp>
          <p:nvSpPr>
            <p:cNvPr id="13" name="TextBox 12"/>
            <p:cNvSpPr txBox="1"/>
            <p:nvPr/>
          </p:nvSpPr>
          <p:spPr>
            <a:xfrm>
              <a:off x="-474784" y="612120"/>
              <a:ext cx="9112738" cy="707886"/>
            </a:xfrm>
            <a:prstGeom prst="rect">
              <a:avLst/>
            </a:prstGeom>
            <a:noFill/>
          </p:spPr>
          <p:txBody>
            <a:bodyPr wrap="square" rtlCol="0">
              <a:spAutoFit/>
            </a:bodyPr>
            <a:lstStyle/>
            <a:p>
              <a:r>
                <a:rPr lang="en-US" sz="4000" dirty="0" smtClean="0">
                  <a:latin typeface="Arial"/>
                  <a:cs typeface="Arial"/>
                </a:rPr>
                <a:t>  </a:t>
              </a:r>
              <a:r>
                <a:rPr lang="en-US" sz="4000" dirty="0">
                  <a:solidFill>
                    <a:schemeClr val="bg1"/>
                  </a:solidFill>
                  <a:effectLst>
                    <a:outerShdw blurRad="38100" dist="38100" dir="2700000" algn="tl">
                      <a:srgbClr val="000000">
                        <a:alpha val="43137"/>
                      </a:srgbClr>
                    </a:outerShdw>
                  </a:effectLst>
                  <a:latin typeface="Arial"/>
                  <a:cs typeface="Arial"/>
                </a:rPr>
                <a:t>what the move means for your</a:t>
              </a:r>
            </a:p>
          </p:txBody>
        </p:sp>
      </p:grpSp>
    </p:spTree>
    <p:extLst>
      <p:ext uri="{BB962C8B-B14F-4D97-AF65-F5344CB8AC3E}">
        <p14:creationId xmlns:p14="http://schemas.microsoft.com/office/powerpoint/2010/main" val="2083636776"/>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rotWithShape="1">
          <a:blip r:embed="rId3">
            <a:extLst>
              <a:ext uri="{28A0092B-C50C-407E-A947-70E740481C1C}">
                <a14:useLocalDpi xmlns:a14="http://schemas.microsoft.com/office/drawing/2010/main" val="0"/>
              </a:ext>
            </a:extLst>
          </a:blip>
          <a:srcRect b="31667"/>
          <a:stretch/>
        </p:blipFill>
        <p:spPr>
          <a:xfrm>
            <a:off x="0" y="-10633"/>
            <a:ext cx="9144000" cy="6248400"/>
          </a:xfrm>
          <a:prstGeom prst="rect">
            <a:avLst/>
          </a:prstGeom>
        </p:spPr>
      </p:pic>
      <p:sp>
        <p:nvSpPr>
          <p:cNvPr id="10" name="Rectangle 9"/>
          <p:cNvSpPr/>
          <p:nvPr/>
        </p:nvSpPr>
        <p:spPr>
          <a:xfrm>
            <a:off x="130626" y="5179953"/>
            <a:ext cx="9011787" cy="1066959"/>
          </a:xfrm>
          <a:prstGeom prst="rect">
            <a:avLst/>
          </a:prstGeom>
        </p:spPr>
        <p:txBody>
          <a:bodyPr wrap="square">
            <a:spAutoFit/>
          </a:bodyPr>
          <a:lstStyle/>
          <a:p>
            <a:pPr fontAlgn="t">
              <a:lnSpc>
                <a:spcPts val="1150"/>
              </a:lnSpc>
              <a:spcAft>
                <a:spcPts val="400"/>
              </a:spcAft>
            </a:pPr>
            <a:r>
              <a:rPr lang="en-US" sz="1200" i="1" dirty="0">
                <a:solidFill>
                  <a:srgbClr val="000000"/>
                </a:solidFill>
                <a:latin typeface="Arial" panose="020B0604020202020204" pitchFamily="34" charset="0"/>
                <a:cs typeface="Arial" panose="020B0604020202020204" pitchFamily="34" charset="0"/>
              </a:rPr>
              <a:t>Review the fees and expenses you pay, including any charges associated with transferring your account, to see if consolidating your accounts could help reduce your costs.  Be sure to consider whether such a transfer changes any features or benefits that may be important to </a:t>
            </a:r>
            <a:r>
              <a:rPr lang="en-US" sz="1200" i="1" dirty="0" smtClean="0">
                <a:solidFill>
                  <a:srgbClr val="000000"/>
                </a:solidFill>
                <a:latin typeface="Arial" panose="020B0604020202020204" pitchFamily="34" charset="0"/>
                <a:cs typeface="Arial" panose="020B0604020202020204" pitchFamily="34" charset="0"/>
              </a:rPr>
              <a:t>you.</a:t>
            </a:r>
          </a:p>
          <a:p>
            <a:pPr fontAlgn="t">
              <a:lnSpc>
                <a:spcPts val="1150"/>
              </a:lnSpc>
              <a:spcAft>
                <a:spcPts val="400"/>
              </a:spcAft>
            </a:pPr>
            <a:r>
              <a:rPr lang="en-US" sz="1200" i="1" dirty="0">
                <a:solidFill>
                  <a:srgbClr val="000000"/>
                </a:solidFill>
                <a:latin typeface="Arial" panose="020B0604020202020204" pitchFamily="34" charset="0"/>
                <a:cs typeface="Arial" panose="020B0604020202020204" pitchFamily="34" charset="0"/>
              </a:rPr>
              <a:t>Employer-sponsored retirement plans may have features that you may find beneficial such as access to institutional </a:t>
            </a:r>
            <a:r>
              <a:rPr lang="en-US" sz="1200" i="1" dirty="0" smtClean="0">
                <a:solidFill>
                  <a:srgbClr val="000000"/>
                </a:solidFill>
                <a:latin typeface="Arial" panose="020B0604020202020204" pitchFamily="34" charset="0"/>
                <a:cs typeface="Arial" panose="020B0604020202020204" pitchFamily="34" charset="0"/>
              </a:rPr>
              <a:t>funds,</a:t>
            </a:r>
            <a:br>
              <a:rPr lang="en-US" sz="1200" i="1" dirty="0" smtClean="0">
                <a:solidFill>
                  <a:srgbClr val="000000"/>
                </a:solidFill>
                <a:latin typeface="Arial" panose="020B0604020202020204" pitchFamily="34" charset="0"/>
                <a:cs typeface="Arial" panose="020B0604020202020204" pitchFamily="34" charset="0"/>
              </a:rPr>
            </a:br>
            <a:r>
              <a:rPr lang="en-US" sz="1200" i="1" dirty="0" smtClean="0">
                <a:solidFill>
                  <a:srgbClr val="000000"/>
                </a:solidFill>
                <a:latin typeface="Arial" panose="020B0604020202020204" pitchFamily="34" charset="0"/>
                <a:cs typeface="Arial" panose="020B0604020202020204" pitchFamily="34" charset="0"/>
              </a:rPr>
              <a:t>fiduciary </a:t>
            </a:r>
            <a:r>
              <a:rPr lang="en-US" sz="1200" i="1" dirty="0">
                <a:solidFill>
                  <a:srgbClr val="000000"/>
                </a:solidFill>
                <a:latin typeface="Arial" panose="020B0604020202020204" pitchFamily="34" charset="0"/>
                <a:cs typeface="Arial" panose="020B0604020202020204" pitchFamily="34" charset="0"/>
              </a:rPr>
              <a:t>selected investments, and other ERISA protections not afforded other investors. </a:t>
            </a:r>
            <a:r>
              <a:rPr lang="en-US" sz="1200" i="1" dirty="0" smtClean="0">
                <a:solidFill>
                  <a:srgbClr val="000000"/>
                </a:solidFill>
                <a:latin typeface="Arial" panose="020B0604020202020204" pitchFamily="34" charset="0"/>
                <a:cs typeface="Arial" panose="020B0604020202020204" pitchFamily="34" charset="0"/>
              </a:rPr>
              <a:t>In </a:t>
            </a:r>
            <a:r>
              <a:rPr lang="en-US" sz="1200" i="1" dirty="0">
                <a:solidFill>
                  <a:srgbClr val="000000"/>
                </a:solidFill>
                <a:latin typeface="Arial" panose="020B0604020202020204" pitchFamily="34" charset="0"/>
                <a:cs typeface="Arial" panose="020B0604020202020204" pitchFamily="34" charset="0"/>
              </a:rPr>
              <a:t>deciding whether to do a rollover from a retirement plan, be sure to consider whether the asset transfer changes any features or benefits that may be important to you.</a:t>
            </a:r>
          </a:p>
        </p:txBody>
      </p:sp>
      <p:sp>
        <p:nvSpPr>
          <p:cNvPr id="2" name="TextBox 1"/>
          <p:cNvSpPr txBox="1"/>
          <p:nvPr/>
        </p:nvSpPr>
        <p:spPr>
          <a:xfrm>
            <a:off x="130626" y="1752600"/>
            <a:ext cx="8839200" cy="430887"/>
          </a:xfrm>
          <a:prstGeom prst="rect">
            <a:avLst/>
          </a:prstGeom>
          <a:noFill/>
        </p:spPr>
        <p:txBody>
          <a:bodyPr wrap="square" rtlCol="0">
            <a:spAutoFit/>
          </a:bodyPr>
          <a:lstStyle/>
          <a:p>
            <a:pPr algn="ctr"/>
            <a:r>
              <a:rPr lang="en-US" sz="2200" b="1" dirty="0">
                <a:solidFill>
                  <a:srgbClr val="C60B20"/>
                </a:solidFill>
                <a:effectLst>
                  <a:outerShdw blurRad="38100" dist="38100" dir="2700000" algn="tl">
                    <a:srgbClr val="000000">
                      <a:alpha val="43137"/>
                    </a:srgbClr>
                  </a:outerShdw>
                </a:effectLst>
                <a:latin typeface="Arial "/>
              </a:rPr>
              <a:t>Your retirement savings are still with </a:t>
            </a:r>
            <a:r>
              <a:rPr lang="en-US" sz="2200" b="1" dirty="0" smtClean="0">
                <a:solidFill>
                  <a:srgbClr val="C60B20"/>
                </a:solidFill>
                <a:effectLst>
                  <a:outerShdw blurRad="38100" dist="38100" dir="2700000" algn="tl">
                    <a:srgbClr val="000000">
                      <a:alpha val="43137"/>
                    </a:srgbClr>
                  </a:outerShdw>
                </a:effectLst>
                <a:latin typeface="Arial "/>
              </a:rPr>
              <a:t>your former </a:t>
            </a:r>
            <a:r>
              <a:rPr lang="en-US" sz="2200" b="1" dirty="0">
                <a:solidFill>
                  <a:srgbClr val="C60B20"/>
                </a:solidFill>
                <a:effectLst>
                  <a:outerShdw blurRad="38100" dist="38100" dir="2700000" algn="tl">
                    <a:srgbClr val="000000">
                      <a:alpha val="43137"/>
                    </a:srgbClr>
                  </a:outerShdw>
                </a:effectLst>
                <a:latin typeface="Arial "/>
              </a:rPr>
              <a:t>plan provider</a:t>
            </a:r>
            <a:r>
              <a:rPr lang="en-US" sz="2200" dirty="0">
                <a:solidFill>
                  <a:srgbClr val="C60B20"/>
                </a:solidFill>
                <a:effectLst>
                  <a:outerShdw blurRad="38100" dist="38100" dir="2700000" algn="tl">
                    <a:srgbClr val="000000">
                      <a:alpha val="43137"/>
                    </a:srgbClr>
                  </a:outerShdw>
                </a:effectLst>
                <a:latin typeface="Arial "/>
              </a:rPr>
              <a:t>.</a:t>
            </a:r>
          </a:p>
        </p:txBody>
      </p:sp>
      <p:sp>
        <p:nvSpPr>
          <p:cNvPr id="14" name="Rounded Rectangle 13"/>
          <p:cNvSpPr/>
          <p:nvPr/>
        </p:nvSpPr>
        <p:spPr>
          <a:xfrm>
            <a:off x="457200" y="2847283"/>
            <a:ext cx="2590800" cy="2286000"/>
          </a:xfrm>
          <a:prstGeom prst="roundRect">
            <a:avLst>
              <a:gd name="adj" fmla="val 8216"/>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endParaRPr lang="en-US" dirty="0" smtClean="0">
              <a:latin typeface="Arial "/>
            </a:endParaRPr>
          </a:p>
          <a:p>
            <a:pPr>
              <a:lnSpc>
                <a:spcPts val="2160"/>
              </a:lnSpc>
            </a:pPr>
            <a:r>
              <a:rPr lang="en-US" dirty="0" smtClean="0">
                <a:latin typeface="Arial "/>
              </a:rPr>
              <a:t>Transfer </a:t>
            </a:r>
            <a:r>
              <a:rPr lang="en-US" dirty="0">
                <a:latin typeface="Arial "/>
              </a:rPr>
              <a:t>it to your new Transamerica </a:t>
            </a:r>
            <a:r>
              <a:rPr lang="en-US" dirty="0" smtClean="0">
                <a:latin typeface="Arial "/>
              </a:rPr>
              <a:t>account</a:t>
            </a:r>
            <a:endParaRPr lang="en-US" dirty="0">
              <a:latin typeface="Arial "/>
            </a:endParaRPr>
          </a:p>
        </p:txBody>
      </p:sp>
      <p:sp>
        <p:nvSpPr>
          <p:cNvPr id="17" name="Rounded Rectangle 16"/>
          <p:cNvSpPr/>
          <p:nvPr/>
        </p:nvSpPr>
        <p:spPr>
          <a:xfrm>
            <a:off x="3276600" y="2847283"/>
            <a:ext cx="2590800" cy="2286000"/>
          </a:xfrm>
          <a:prstGeom prst="roundRect">
            <a:avLst>
              <a:gd name="adj" fmla="val 8216"/>
            </a:avLst>
          </a:prstGeom>
          <a:solidFill>
            <a:srgbClr val="132673"/>
          </a:solidFill>
          <a:ln>
            <a:noFill/>
          </a:ln>
          <a:effectLst>
            <a:outerShdw blurRad="128905" dist="864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p>
            <a:endParaRPr lang="en-US" dirty="0" smtClean="0">
              <a:latin typeface="Arial "/>
            </a:endParaRPr>
          </a:p>
          <a:p>
            <a:r>
              <a:rPr lang="en-US" dirty="0" smtClean="0">
                <a:latin typeface="Arial "/>
              </a:rPr>
              <a:t>Roll </a:t>
            </a:r>
            <a:r>
              <a:rPr lang="en-US" dirty="0">
                <a:latin typeface="Arial "/>
              </a:rPr>
              <a:t>it over to an </a:t>
            </a:r>
            <a:r>
              <a:rPr lang="en-US" dirty="0" smtClean="0">
                <a:latin typeface="Arial "/>
              </a:rPr>
              <a:t/>
            </a:r>
            <a:br>
              <a:rPr lang="en-US" dirty="0" smtClean="0">
                <a:latin typeface="Arial "/>
              </a:rPr>
            </a:br>
            <a:r>
              <a:rPr lang="en-US" dirty="0" smtClean="0">
                <a:latin typeface="Arial "/>
              </a:rPr>
              <a:t>IRA</a:t>
            </a:r>
            <a:r>
              <a:rPr lang="en-US" dirty="0">
                <a:latin typeface="Arial "/>
              </a:rPr>
              <a:t>, either </a:t>
            </a:r>
            <a:r>
              <a:rPr lang="en-US" dirty="0" smtClean="0">
                <a:latin typeface="Arial "/>
              </a:rPr>
              <a:t>with Transamerica </a:t>
            </a:r>
            <a:r>
              <a:rPr lang="en-US" dirty="0">
                <a:latin typeface="Arial "/>
              </a:rPr>
              <a:t>or another provider</a:t>
            </a:r>
          </a:p>
        </p:txBody>
      </p:sp>
      <p:sp>
        <p:nvSpPr>
          <p:cNvPr id="21" name="Rounded Rectangle 20"/>
          <p:cNvSpPr/>
          <p:nvPr/>
        </p:nvSpPr>
        <p:spPr>
          <a:xfrm>
            <a:off x="6096000" y="2847283"/>
            <a:ext cx="2590800" cy="2286000"/>
          </a:xfrm>
          <a:prstGeom prst="roundRect">
            <a:avLst>
              <a:gd name="adj" fmla="val 8216"/>
            </a:avLst>
          </a:prstGeom>
          <a:solidFill>
            <a:srgbClr val="C60B20"/>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endParaRPr lang="en-US" dirty="0" smtClean="0">
              <a:latin typeface="Arial "/>
            </a:endParaRPr>
          </a:p>
          <a:p>
            <a:r>
              <a:rPr lang="en-US" dirty="0" smtClean="0">
                <a:latin typeface="Arial "/>
              </a:rPr>
              <a:t>Keep </a:t>
            </a:r>
            <a:r>
              <a:rPr lang="en-US" dirty="0">
                <a:latin typeface="Arial "/>
              </a:rPr>
              <a:t>money with the old plan provider</a:t>
            </a:r>
          </a:p>
        </p:txBody>
      </p:sp>
      <p:grpSp>
        <p:nvGrpSpPr>
          <p:cNvPr id="3" name="Group 2"/>
          <p:cNvGrpSpPr/>
          <p:nvPr/>
        </p:nvGrpSpPr>
        <p:grpSpPr>
          <a:xfrm>
            <a:off x="1349830" y="2590800"/>
            <a:ext cx="784175" cy="477054"/>
            <a:chOff x="5969252" y="6718663"/>
            <a:chExt cx="784175" cy="477054"/>
          </a:xfrm>
        </p:grpSpPr>
        <p:sp>
          <p:nvSpPr>
            <p:cNvPr id="27" name="Oval 26"/>
            <p:cNvSpPr/>
            <p:nvPr/>
          </p:nvSpPr>
          <p:spPr bwMode="auto">
            <a:xfrm>
              <a:off x="6132739" y="6723380"/>
              <a:ext cx="457201" cy="452730"/>
            </a:xfrm>
            <a:prstGeom prst="ellipse">
              <a:avLst/>
            </a:prstGeom>
            <a:solidFill>
              <a:srgbClr val="0080FF"/>
            </a:solidFill>
            <a:ln w="73025" cap="flat" cmpd="sng" algn="ctr">
              <a:noFill/>
              <a:prstDash val="solid"/>
              <a:round/>
              <a:headEnd type="none" w="med" len="med"/>
              <a:tailEnd type="none" w="med" len="med"/>
            </a:ln>
            <a:effectLst>
              <a:outerShdw blurRad="114300" dist="63500" dir="2700000">
                <a:srgbClr val="000000">
                  <a:alpha val="28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FFFFFF"/>
                </a:solidFill>
              </a:endParaRPr>
            </a:p>
          </p:txBody>
        </p:sp>
        <p:sp>
          <p:nvSpPr>
            <p:cNvPr id="28" name="TextBox 27"/>
            <p:cNvSpPr txBox="1"/>
            <p:nvPr/>
          </p:nvSpPr>
          <p:spPr>
            <a:xfrm>
              <a:off x="5969252" y="6718663"/>
              <a:ext cx="784175" cy="477054"/>
            </a:xfrm>
            <a:prstGeom prst="rect">
              <a:avLst/>
            </a:prstGeom>
            <a:noFill/>
            <a:effectLst>
              <a:outerShdw blurRad="101600" dist="63500" dir="2700000">
                <a:srgbClr val="000000">
                  <a:alpha val="43000"/>
                </a:srgbClr>
              </a:outerShdw>
            </a:effectLst>
          </p:spPr>
          <p:txBody>
            <a:bodyPr wrap="square" rtlCol="0">
              <a:spAutoFit/>
            </a:bodyPr>
            <a:lstStyle/>
            <a:p>
              <a:pPr algn="ctr">
                <a:lnSpc>
                  <a:spcPts val="2960"/>
                </a:lnSpc>
              </a:pPr>
              <a:r>
                <a:rPr lang="en-US" sz="2800" b="1" kern="1200" dirty="0" smtClean="0">
                  <a:solidFill>
                    <a:srgbClr val="FFFFFF"/>
                  </a:solidFill>
                  <a:latin typeface="Arial"/>
                  <a:cs typeface="Arial"/>
                </a:rPr>
                <a:t>1</a:t>
              </a:r>
            </a:p>
          </p:txBody>
        </p:sp>
      </p:grpSp>
      <p:grpSp>
        <p:nvGrpSpPr>
          <p:cNvPr id="30" name="Group 29"/>
          <p:cNvGrpSpPr/>
          <p:nvPr/>
        </p:nvGrpSpPr>
        <p:grpSpPr>
          <a:xfrm>
            <a:off x="4191000" y="2590800"/>
            <a:ext cx="784175" cy="477054"/>
            <a:chOff x="5969252" y="6718663"/>
            <a:chExt cx="784175" cy="477054"/>
          </a:xfrm>
        </p:grpSpPr>
        <p:sp>
          <p:nvSpPr>
            <p:cNvPr id="31" name="Oval 30"/>
            <p:cNvSpPr/>
            <p:nvPr/>
          </p:nvSpPr>
          <p:spPr bwMode="auto">
            <a:xfrm>
              <a:off x="6132739" y="6723380"/>
              <a:ext cx="457201" cy="452730"/>
            </a:xfrm>
            <a:prstGeom prst="ellipse">
              <a:avLst/>
            </a:prstGeom>
            <a:solidFill>
              <a:srgbClr val="0080FF"/>
            </a:solidFill>
            <a:ln w="73025" cap="flat" cmpd="sng" algn="ctr">
              <a:noFill/>
              <a:prstDash val="solid"/>
              <a:round/>
              <a:headEnd type="none" w="med" len="med"/>
              <a:tailEnd type="none" w="med" len="med"/>
            </a:ln>
            <a:effectLst>
              <a:outerShdw blurRad="114300" dist="63500" dir="2700000">
                <a:srgbClr val="000000">
                  <a:alpha val="28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FFFFFF"/>
                </a:solidFill>
              </a:endParaRPr>
            </a:p>
          </p:txBody>
        </p:sp>
        <p:sp>
          <p:nvSpPr>
            <p:cNvPr id="32" name="TextBox 31"/>
            <p:cNvSpPr txBox="1"/>
            <p:nvPr/>
          </p:nvSpPr>
          <p:spPr>
            <a:xfrm>
              <a:off x="5969252" y="6718663"/>
              <a:ext cx="784175" cy="477054"/>
            </a:xfrm>
            <a:prstGeom prst="rect">
              <a:avLst/>
            </a:prstGeom>
            <a:noFill/>
            <a:effectLst>
              <a:outerShdw blurRad="101600" dist="63500" dir="2700000">
                <a:srgbClr val="000000">
                  <a:alpha val="43000"/>
                </a:srgbClr>
              </a:outerShdw>
            </a:effectLst>
          </p:spPr>
          <p:txBody>
            <a:bodyPr wrap="square" rtlCol="0">
              <a:spAutoFit/>
            </a:bodyPr>
            <a:lstStyle/>
            <a:p>
              <a:pPr algn="ctr">
                <a:lnSpc>
                  <a:spcPts val="2960"/>
                </a:lnSpc>
              </a:pPr>
              <a:r>
                <a:rPr lang="en-US" sz="2800" b="1" kern="1200" dirty="0" smtClean="0">
                  <a:solidFill>
                    <a:srgbClr val="FFFFFF"/>
                  </a:solidFill>
                  <a:latin typeface="Arial"/>
                  <a:cs typeface="Arial"/>
                </a:rPr>
                <a:t>2</a:t>
              </a:r>
            </a:p>
          </p:txBody>
        </p:sp>
      </p:grpSp>
      <p:grpSp>
        <p:nvGrpSpPr>
          <p:cNvPr id="33" name="Group 32"/>
          <p:cNvGrpSpPr/>
          <p:nvPr/>
        </p:nvGrpSpPr>
        <p:grpSpPr>
          <a:xfrm>
            <a:off x="6999515" y="2590800"/>
            <a:ext cx="784175" cy="477054"/>
            <a:chOff x="5969252" y="6718663"/>
            <a:chExt cx="784175" cy="477054"/>
          </a:xfrm>
        </p:grpSpPr>
        <p:sp>
          <p:nvSpPr>
            <p:cNvPr id="34" name="Oval 33"/>
            <p:cNvSpPr/>
            <p:nvPr/>
          </p:nvSpPr>
          <p:spPr bwMode="auto">
            <a:xfrm>
              <a:off x="6132739" y="6723380"/>
              <a:ext cx="457201" cy="452730"/>
            </a:xfrm>
            <a:prstGeom prst="ellipse">
              <a:avLst/>
            </a:prstGeom>
            <a:solidFill>
              <a:srgbClr val="0080FF"/>
            </a:solidFill>
            <a:ln w="73025" cap="flat" cmpd="sng" algn="ctr">
              <a:noFill/>
              <a:prstDash val="solid"/>
              <a:round/>
              <a:headEnd type="none" w="med" len="med"/>
              <a:tailEnd type="none" w="med" len="med"/>
            </a:ln>
            <a:effectLst>
              <a:outerShdw blurRad="114300" dist="63500" dir="2700000">
                <a:srgbClr val="000000">
                  <a:alpha val="28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600" dirty="0">
                <a:solidFill>
                  <a:srgbClr val="FFFFFF"/>
                </a:solidFill>
              </a:endParaRPr>
            </a:p>
          </p:txBody>
        </p:sp>
        <p:sp>
          <p:nvSpPr>
            <p:cNvPr id="35" name="TextBox 34"/>
            <p:cNvSpPr txBox="1"/>
            <p:nvPr/>
          </p:nvSpPr>
          <p:spPr>
            <a:xfrm>
              <a:off x="5969252" y="6718663"/>
              <a:ext cx="784175" cy="477054"/>
            </a:xfrm>
            <a:prstGeom prst="rect">
              <a:avLst/>
            </a:prstGeom>
            <a:noFill/>
            <a:effectLst>
              <a:outerShdw blurRad="101600" dist="63500" dir="2700000">
                <a:srgbClr val="000000">
                  <a:alpha val="43000"/>
                </a:srgbClr>
              </a:outerShdw>
            </a:effectLst>
          </p:spPr>
          <p:txBody>
            <a:bodyPr wrap="square" rtlCol="0">
              <a:spAutoFit/>
            </a:bodyPr>
            <a:lstStyle/>
            <a:p>
              <a:pPr algn="ctr">
                <a:lnSpc>
                  <a:spcPts val="2960"/>
                </a:lnSpc>
              </a:pPr>
              <a:r>
                <a:rPr lang="en-US" sz="2800" b="1" kern="1200" dirty="0" smtClean="0">
                  <a:solidFill>
                    <a:srgbClr val="FFFFFF"/>
                  </a:solidFill>
                  <a:latin typeface="Arial"/>
                  <a:cs typeface="Arial"/>
                </a:rPr>
                <a:t>3</a:t>
              </a:r>
            </a:p>
          </p:txBody>
        </p:sp>
      </p:grpSp>
      <p:sp>
        <p:nvSpPr>
          <p:cNvPr id="36" name="TextBox 35"/>
          <p:cNvSpPr txBox="1"/>
          <p:nvPr/>
        </p:nvSpPr>
        <p:spPr>
          <a:xfrm>
            <a:off x="544014" y="2296885"/>
            <a:ext cx="8029575" cy="369332"/>
          </a:xfrm>
          <a:prstGeom prst="rect">
            <a:avLst/>
          </a:prstGeom>
          <a:noFill/>
        </p:spPr>
        <p:txBody>
          <a:bodyPr wrap="square" rtlCol="0">
            <a:spAutoFit/>
          </a:bodyPr>
          <a:lstStyle/>
          <a:p>
            <a:pPr algn="ctr"/>
            <a:r>
              <a:rPr lang="en-US" b="1" dirty="0" smtClean="0">
                <a:solidFill>
                  <a:srgbClr val="C60B20"/>
                </a:solidFill>
                <a:latin typeface="Arial Black" panose="020B0A04020102020204" pitchFamily="34" charset="0"/>
              </a:rPr>
              <a:t>THREE CHOICES:</a:t>
            </a:r>
            <a:endParaRPr lang="en-US" b="1" dirty="0">
              <a:solidFill>
                <a:srgbClr val="C60B20"/>
              </a:solidFill>
              <a:latin typeface="Arial Black" panose="020B0A04020102020204" pitchFamily="34" charset="0"/>
            </a:endParaRPr>
          </a:p>
        </p:txBody>
      </p:sp>
      <p:grpSp>
        <p:nvGrpSpPr>
          <p:cNvPr id="37" name="Group 36"/>
          <p:cNvGrpSpPr/>
          <p:nvPr/>
        </p:nvGrpSpPr>
        <p:grpSpPr>
          <a:xfrm>
            <a:off x="76200" y="313253"/>
            <a:ext cx="8915400" cy="1376111"/>
            <a:chOff x="-904631" y="612120"/>
            <a:chExt cx="10058400" cy="1376111"/>
          </a:xfrm>
        </p:grpSpPr>
        <p:sp>
          <p:nvSpPr>
            <p:cNvPr id="38" name="TextBox 37"/>
            <p:cNvSpPr txBox="1"/>
            <p:nvPr/>
          </p:nvSpPr>
          <p:spPr>
            <a:xfrm>
              <a:off x="-904631" y="1095871"/>
              <a:ext cx="10058400" cy="892360"/>
            </a:xfrm>
            <a:prstGeom prst="rect">
              <a:avLst/>
            </a:prstGeom>
            <a:noFill/>
            <a:effectLst>
              <a:outerShdw blurRad="101600" dist="63500" dir="2700000">
                <a:srgbClr val="000000">
                  <a:alpha val="43000"/>
                </a:srgbClr>
              </a:outerShdw>
            </a:effectLst>
          </p:spPr>
          <p:txBody>
            <a:bodyPr wrap="square" rtlCol="0">
              <a:spAutoFit/>
            </a:bodyPr>
            <a:lstStyle/>
            <a:p>
              <a:pPr>
                <a:lnSpc>
                  <a:spcPts val="6000"/>
                </a:lnSpc>
              </a:pPr>
              <a:r>
                <a:rPr lang="en-US" sz="6600" dirty="0" smtClean="0">
                  <a:latin typeface="Arial Black"/>
                  <a:cs typeface="Arial Black"/>
                </a:rPr>
                <a:t> </a:t>
              </a:r>
              <a:r>
                <a:rPr lang="en-US" sz="4800" dirty="0">
                  <a:solidFill>
                    <a:srgbClr val="FFFFFF"/>
                  </a:solidFill>
                  <a:effectLst>
                    <a:outerShdw blurRad="38100" dist="38100" dir="2700000" algn="tl">
                      <a:srgbClr val="000000">
                        <a:alpha val="43137"/>
                      </a:srgbClr>
                    </a:outerShdw>
                  </a:effectLst>
                  <a:latin typeface="Arial Black"/>
                  <a:cs typeface="Arial Black"/>
                </a:rPr>
                <a:t>existing account balance</a:t>
              </a:r>
            </a:p>
          </p:txBody>
        </p:sp>
        <p:sp>
          <p:nvSpPr>
            <p:cNvPr id="39" name="TextBox 38"/>
            <p:cNvSpPr txBox="1"/>
            <p:nvPr/>
          </p:nvSpPr>
          <p:spPr>
            <a:xfrm>
              <a:off x="-474784" y="612120"/>
              <a:ext cx="9112738" cy="707886"/>
            </a:xfrm>
            <a:prstGeom prst="rect">
              <a:avLst/>
            </a:prstGeom>
            <a:noFill/>
          </p:spPr>
          <p:txBody>
            <a:bodyPr wrap="square" rtlCol="0">
              <a:spAutoFit/>
            </a:bodyPr>
            <a:lstStyle/>
            <a:p>
              <a:r>
                <a:rPr lang="en-US" sz="4000" dirty="0" smtClean="0">
                  <a:latin typeface="Arial"/>
                  <a:cs typeface="Arial"/>
                </a:rPr>
                <a:t>  </a:t>
              </a:r>
              <a:r>
                <a:rPr lang="en-US" sz="4000" dirty="0">
                  <a:solidFill>
                    <a:schemeClr val="bg1"/>
                  </a:solidFill>
                  <a:effectLst>
                    <a:outerShdw blurRad="38100" dist="38100" dir="2700000" algn="tl">
                      <a:srgbClr val="000000">
                        <a:alpha val="43137"/>
                      </a:srgbClr>
                    </a:outerShdw>
                  </a:effectLst>
                  <a:latin typeface="Arial"/>
                  <a:cs typeface="Arial"/>
                </a:rPr>
                <a:t>what the move means for your</a:t>
              </a:r>
            </a:p>
          </p:txBody>
        </p:sp>
      </p:grpSp>
      <p:sp>
        <p:nvSpPr>
          <p:cNvPr id="4" name="TextBox 3"/>
          <p:cNvSpPr txBox="1"/>
          <p:nvPr/>
        </p:nvSpPr>
        <p:spPr>
          <a:xfrm>
            <a:off x="572701" y="3853123"/>
            <a:ext cx="2627699" cy="1184940"/>
          </a:xfrm>
          <a:prstGeom prst="rect">
            <a:avLst/>
          </a:prstGeom>
          <a:noFill/>
        </p:spPr>
        <p:txBody>
          <a:bodyPr wrap="square" rtlCol="0">
            <a:spAutoFit/>
          </a:bodyPr>
          <a:lstStyle/>
          <a:p>
            <a:r>
              <a:rPr lang="en-US" sz="2000" b="1" dirty="0">
                <a:solidFill>
                  <a:schemeClr val="bg1"/>
                </a:solidFill>
                <a:latin typeface="Arial "/>
              </a:rPr>
              <a:t>Email </a:t>
            </a:r>
            <a:r>
              <a:rPr lang="en-US" sz="2000" b="1" dirty="0" smtClean="0">
                <a:solidFill>
                  <a:schemeClr val="bg1"/>
                </a:solidFill>
                <a:latin typeface="Arial "/>
              </a:rPr>
              <a:t>us:</a:t>
            </a:r>
            <a:br>
              <a:rPr lang="en-US" sz="2000" b="1" dirty="0" smtClean="0">
                <a:solidFill>
                  <a:schemeClr val="bg1"/>
                </a:solidFill>
                <a:latin typeface="Arial "/>
              </a:rPr>
            </a:br>
            <a:r>
              <a:rPr lang="en-US" sz="1300" dirty="0" smtClean="0">
                <a:solidFill>
                  <a:schemeClr val="bg1"/>
                </a:solidFill>
                <a:latin typeface="Arial "/>
              </a:rPr>
              <a:t>consolidate@transamerica.com</a:t>
            </a:r>
            <a:r>
              <a:rPr lang="en-US" sz="1300" dirty="0">
                <a:solidFill>
                  <a:schemeClr val="bg1"/>
                </a:solidFill>
                <a:latin typeface="Arial "/>
              </a:rPr>
              <a:t/>
            </a:r>
            <a:br>
              <a:rPr lang="en-US" sz="1300" dirty="0">
                <a:solidFill>
                  <a:schemeClr val="bg1"/>
                </a:solidFill>
                <a:latin typeface="Arial "/>
              </a:rPr>
            </a:br>
            <a:r>
              <a:rPr lang="en-US" sz="2000" b="1" dirty="0">
                <a:solidFill>
                  <a:schemeClr val="bg1"/>
                </a:solidFill>
                <a:latin typeface="Arial "/>
              </a:rPr>
              <a:t>Call us:</a:t>
            </a:r>
            <a:br>
              <a:rPr lang="en-US" sz="2000" b="1" dirty="0">
                <a:solidFill>
                  <a:schemeClr val="bg1"/>
                </a:solidFill>
                <a:latin typeface="Arial "/>
              </a:rPr>
            </a:br>
            <a:r>
              <a:rPr lang="en-US" dirty="0" smtClean="0">
                <a:solidFill>
                  <a:schemeClr val="bg1"/>
                </a:solidFill>
                <a:latin typeface="Arial "/>
              </a:rPr>
              <a:t>800-275-8714 </a:t>
            </a:r>
            <a:endParaRPr lang="en-US" dirty="0">
              <a:solidFill>
                <a:schemeClr val="bg1"/>
              </a:solidFill>
            </a:endParaRPr>
          </a:p>
        </p:txBody>
      </p:sp>
    </p:spTree>
    <p:extLst>
      <p:ext uri="{BB962C8B-B14F-4D97-AF65-F5344CB8AC3E}">
        <p14:creationId xmlns:p14="http://schemas.microsoft.com/office/powerpoint/2010/main" val="4075930531"/>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b="31667"/>
          <a:stretch/>
        </p:blipFill>
        <p:spPr>
          <a:xfrm>
            <a:off x="0" y="-10633"/>
            <a:ext cx="9144000" cy="6248400"/>
          </a:xfrm>
          <a:prstGeom prst="rect">
            <a:avLst/>
          </a:prstGeom>
        </p:spPr>
      </p:pic>
      <p:sp>
        <p:nvSpPr>
          <p:cNvPr id="12" name="Rounded Rectangle 11"/>
          <p:cNvSpPr/>
          <p:nvPr/>
        </p:nvSpPr>
        <p:spPr>
          <a:xfrm>
            <a:off x="4729375" y="2866698"/>
            <a:ext cx="4044426" cy="2238702"/>
          </a:xfrm>
          <a:prstGeom prst="roundRect">
            <a:avLst>
              <a:gd name="adj" fmla="val 8216"/>
            </a:avLst>
          </a:prstGeom>
          <a:noFill/>
          <a:ln>
            <a:noFill/>
          </a:ln>
          <a:effectLst>
            <a:outerShdw blurRad="128905" dist="864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nchorCtr="0"/>
          <a:lstStyle/>
          <a:p>
            <a:r>
              <a:rPr lang="en-US" sz="2000" dirty="0">
                <a:solidFill>
                  <a:srgbClr val="002060"/>
                </a:solidFill>
                <a:latin typeface="Arial "/>
              </a:rPr>
              <a:t>Consider saving as much as </a:t>
            </a:r>
            <a:br>
              <a:rPr lang="en-US" sz="2000" dirty="0">
                <a:solidFill>
                  <a:srgbClr val="002060"/>
                </a:solidFill>
                <a:latin typeface="Arial "/>
              </a:rPr>
            </a:br>
            <a:r>
              <a:rPr lang="en-US" sz="2000" dirty="0">
                <a:solidFill>
                  <a:srgbClr val="002060"/>
                </a:solidFill>
                <a:latin typeface="Arial "/>
              </a:rPr>
              <a:t>you can </a:t>
            </a:r>
            <a:r>
              <a:rPr lang="en-US" sz="2000" dirty="0" smtClean="0">
                <a:solidFill>
                  <a:srgbClr val="002060"/>
                </a:solidFill>
                <a:latin typeface="Arial"/>
                <a:cs typeface="Arial"/>
              </a:rPr>
              <a:t>—</a:t>
            </a:r>
            <a:r>
              <a:rPr lang="en-US" sz="2000" dirty="0" smtClean="0">
                <a:solidFill>
                  <a:srgbClr val="002060"/>
                </a:solidFill>
                <a:latin typeface="Arial "/>
              </a:rPr>
              <a:t> </a:t>
            </a:r>
            <a:r>
              <a:rPr lang="en-US" sz="2000" dirty="0">
                <a:solidFill>
                  <a:srgbClr val="002060"/>
                </a:solidFill>
                <a:latin typeface="Arial "/>
              </a:rPr>
              <a:t>experts recommend 10</a:t>
            </a:r>
            <a:r>
              <a:rPr lang="en-US" sz="2000" dirty="0" smtClean="0">
                <a:solidFill>
                  <a:srgbClr val="002060"/>
                </a:solidFill>
                <a:latin typeface="Arial "/>
              </a:rPr>
              <a:t>%</a:t>
            </a:r>
          </a:p>
          <a:p>
            <a:endParaRPr lang="en-US" sz="2000" dirty="0" smtClean="0">
              <a:latin typeface="Arial "/>
            </a:endParaRPr>
          </a:p>
          <a:p>
            <a:endParaRPr lang="en-US" sz="2000" dirty="0">
              <a:latin typeface="Arial "/>
            </a:endParaRPr>
          </a:p>
        </p:txBody>
      </p:sp>
      <p:sp>
        <p:nvSpPr>
          <p:cNvPr id="13" name="Rounded Rectangle 12"/>
          <p:cNvSpPr/>
          <p:nvPr/>
        </p:nvSpPr>
        <p:spPr>
          <a:xfrm>
            <a:off x="457200" y="2866698"/>
            <a:ext cx="4044426" cy="2238702"/>
          </a:xfrm>
          <a:prstGeom prst="roundRect">
            <a:avLst>
              <a:gd name="adj" fmla="val 8216"/>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r>
              <a:rPr lang="en-US" sz="2000" dirty="0">
                <a:latin typeface="Arial "/>
              </a:rPr>
              <a:t>Your contribution rate (a.k.a. “savings rate”) has stayed the same and your automatic paycheck deductions will continue. </a:t>
            </a:r>
          </a:p>
        </p:txBody>
      </p:sp>
      <p:grpSp>
        <p:nvGrpSpPr>
          <p:cNvPr id="8" name="Group 7"/>
          <p:cNvGrpSpPr/>
          <p:nvPr/>
        </p:nvGrpSpPr>
        <p:grpSpPr>
          <a:xfrm>
            <a:off x="228600" y="313253"/>
            <a:ext cx="8915400" cy="1453055"/>
            <a:chOff x="-732693" y="612120"/>
            <a:chExt cx="10058400" cy="1453055"/>
          </a:xfrm>
        </p:grpSpPr>
        <p:sp>
          <p:nvSpPr>
            <p:cNvPr id="9" name="TextBox 8"/>
            <p:cNvSpPr txBox="1"/>
            <p:nvPr/>
          </p:nvSpPr>
          <p:spPr>
            <a:xfrm>
              <a:off x="-732693" y="1095871"/>
              <a:ext cx="10058400" cy="969304"/>
            </a:xfrm>
            <a:prstGeom prst="rect">
              <a:avLst/>
            </a:prstGeom>
            <a:noFill/>
            <a:effectLst>
              <a:outerShdw blurRad="101600" dist="63500" dir="2700000">
                <a:srgbClr val="000000">
                  <a:alpha val="43000"/>
                </a:srgbClr>
              </a:outerShdw>
            </a:effectLst>
          </p:spPr>
          <p:txBody>
            <a:bodyPr wrap="square" rtlCol="0">
              <a:spAutoFit/>
            </a:bodyPr>
            <a:lstStyle/>
            <a:p>
              <a:pPr>
                <a:lnSpc>
                  <a:spcPts val="6800"/>
                </a:lnSpc>
              </a:pPr>
              <a:r>
                <a:rPr lang="en-US" sz="6600" dirty="0" smtClean="0">
                  <a:latin typeface="Arial Black"/>
                  <a:cs typeface="Arial Black"/>
                </a:rPr>
                <a:t> </a:t>
              </a:r>
              <a:r>
                <a:rPr lang="en-US" sz="5400" dirty="0">
                  <a:solidFill>
                    <a:srgbClr val="FFFFFF"/>
                  </a:solidFill>
                  <a:effectLst>
                    <a:outerShdw blurRad="38100" dist="38100" dir="2700000" algn="tl">
                      <a:srgbClr val="000000">
                        <a:alpha val="43137"/>
                      </a:srgbClr>
                    </a:outerShdw>
                  </a:effectLst>
                  <a:latin typeface="Arial Black"/>
                  <a:cs typeface="Arial Black"/>
                </a:rPr>
                <a:t>ongoing contributions </a:t>
              </a:r>
            </a:p>
          </p:txBody>
        </p:sp>
        <p:sp>
          <p:nvSpPr>
            <p:cNvPr id="10" name="TextBox 9"/>
            <p:cNvSpPr txBox="1"/>
            <p:nvPr/>
          </p:nvSpPr>
          <p:spPr>
            <a:xfrm>
              <a:off x="-474784" y="612120"/>
              <a:ext cx="9112738" cy="707886"/>
            </a:xfrm>
            <a:prstGeom prst="rect">
              <a:avLst/>
            </a:prstGeom>
            <a:noFill/>
          </p:spPr>
          <p:txBody>
            <a:bodyPr wrap="square" rtlCol="0">
              <a:spAutoFit/>
            </a:bodyPr>
            <a:lstStyle/>
            <a:p>
              <a:r>
                <a:rPr lang="en-US" sz="4000" dirty="0" smtClean="0">
                  <a:latin typeface="Arial"/>
                  <a:cs typeface="Arial"/>
                </a:rPr>
                <a:t>  </a:t>
              </a:r>
              <a:r>
                <a:rPr lang="en-US" sz="4000" dirty="0">
                  <a:solidFill>
                    <a:schemeClr val="bg1"/>
                  </a:solidFill>
                  <a:effectLst>
                    <a:outerShdw blurRad="38100" dist="38100" dir="2700000" algn="tl">
                      <a:srgbClr val="000000">
                        <a:alpha val="43137"/>
                      </a:srgbClr>
                    </a:outerShdw>
                  </a:effectLst>
                  <a:latin typeface="Arial"/>
                  <a:cs typeface="Arial"/>
                </a:rPr>
                <a:t>what the move means for your</a:t>
              </a:r>
            </a:p>
          </p:txBody>
        </p:sp>
      </p:grpSp>
      <p:sp>
        <p:nvSpPr>
          <p:cNvPr id="14" name="Rectangle 13"/>
          <p:cNvSpPr/>
          <p:nvPr/>
        </p:nvSpPr>
        <p:spPr>
          <a:xfrm>
            <a:off x="130626" y="5840596"/>
            <a:ext cx="9011787" cy="407804"/>
          </a:xfrm>
          <a:prstGeom prst="rect">
            <a:avLst/>
          </a:prstGeom>
        </p:spPr>
        <p:txBody>
          <a:bodyPr wrap="square">
            <a:spAutoFit/>
          </a:bodyPr>
          <a:lstStyle/>
          <a:p>
            <a:pPr fontAlgn="t">
              <a:lnSpc>
                <a:spcPts val="1150"/>
              </a:lnSpc>
              <a:spcAft>
                <a:spcPts val="400"/>
              </a:spcAft>
            </a:pPr>
            <a:r>
              <a:rPr lang="en-US" sz="1200" i="1" dirty="0" smtClean="0">
                <a:solidFill>
                  <a:srgbClr val="000000"/>
                </a:solidFill>
                <a:latin typeface="Arial" panose="020B0604020202020204" pitchFamily="34" charset="0"/>
                <a:cs typeface="Arial" panose="020B0604020202020204" pitchFamily="34" charset="0"/>
              </a:rPr>
              <a:t>You should evaluate your ability to continue saving in the event of a prolonged market decline, unexpected expenses, or an unforeseeable emergency.</a:t>
            </a:r>
          </a:p>
        </p:txBody>
      </p:sp>
    </p:spTree>
    <p:extLst>
      <p:ext uri="{BB962C8B-B14F-4D97-AF65-F5344CB8AC3E}">
        <p14:creationId xmlns:p14="http://schemas.microsoft.com/office/powerpoint/2010/main" val="28158663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b="31667"/>
          <a:stretch/>
        </p:blipFill>
        <p:spPr>
          <a:xfrm>
            <a:off x="0" y="-10633"/>
            <a:ext cx="9144000" cy="6248400"/>
          </a:xfrm>
          <a:prstGeom prst="rect">
            <a:avLst/>
          </a:prstGeom>
        </p:spPr>
      </p:pic>
      <p:sp>
        <p:nvSpPr>
          <p:cNvPr id="6" name="Rounded Rectangle 5"/>
          <p:cNvSpPr/>
          <p:nvPr/>
        </p:nvSpPr>
        <p:spPr>
          <a:xfrm>
            <a:off x="4729375" y="2866698"/>
            <a:ext cx="4044426" cy="2238702"/>
          </a:xfrm>
          <a:prstGeom prst="roundRect">
            <a:avLst>
              <a:gd name="adj" fmla="val 8216"/>
            </a:avLst>
          </a:prstGeom>
          <a:noFill/>
          <a:ln>
            <a:noFill/>
          </a:ln>
          <a:effectLst>
            <a:outerShdw blurRad="128905" dist="864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nchorCtr="0"/>
          <a:lstStyle/>
          <a:p>
            <a:r>
              <a:rPr lang="en-US" sz="2000" dirty="0">
                <a:solidFill>
                  <a:srgbClr val="002060"/>
                </a:solidFill>
                <a:latin typeface="Arial "/>
              </a:rPr>
              <a:t>Consider saving as much as you can </a:t>
            </a:r>
            <a:r>
              <a:rPr lang="en-US" sz="2000" dirty="0">
                <a:solidFill>
                  <a:srgbClr val="002060"/>
                </a:solidFill>
                <a:latin typeface="Arial"/>
                <a:cs typeface="Arial"/>
              </a:rPr>
              <a:t>—</a:t>
            </a:r>
            <a:r>
              <a:rPr lang="en-US" sz="2000" dirty="0" smtClean="0">
                <a:solidFill>
                  <a:srgbClr val="002060"/>
                </a:solidFill>
                <a:latin typeface="Arial "/>
              </a:rPr>
              <a:t> </a:t>
            </a:r>
            <a:r>
              <a:rPr lang="en-US" sz="2000" dirty="0">
                <a:solidFill>
                  <a:srgbClr val="002060"/>
                </a:solidFill>
                <a:latin typeface="Arial "/>
              </a:rPr>
              <a:t>10% if possible!</a:t>
            </a:r>
          </a:p>
          <a:p>
            <a:endParaRPr lang="en-US" sz="2000" dirty="0">
              <a:solidFill>
                <a:srgbClr val="002060"/>
              </a:solidFill>
              <a:latin typeface="Arial "/>
            </a:endParaRPr>
          </a:p>
          <a:p>
            <a:endParaRPr lang="en-US" sz="2000" dirty="0">
              <a:solidFill>
                <a:srgbClr val="002060"/>
              </a:solidFill>
              <a:latin typeface="Arial "/>
            </a:endParaRPr>
          </a:p>
          <a:p>
            <a:endParaRPr lang="en-US" sz="2000" dirty="0">
              <a:solidFill>
                <a:srgbClr val="002060"/>
              </a:solidFill>
              <a:latin typeface="Arial "/>
            </a:endParaRPr>
          </a:p>
        </p:txBody>
      </p:sp>
      <p:sp>
        <p:nvSpPr>
          <p:cNvPr id="7" name="Rounded Rectangle 6"/>
          <p:cNvSpPr/>
          <p:nvPr/>
        </p:nvSpPr>
        <p:spPr>
          <a:xfrm>
            <a:off x="457200" y="2866698"/>
            <a:ext cx="4044426" cy="2238702"/>
          </a:xfrm>
          <a:prstGeom prst="roundRect">
            <a:avLst>
              <a:gd name="adj" fmla="val 8216"/>
            </a:avLst>
          </a:prstGeom>
          <a:solidFill>
            <a:srgbClr val="002060"/>
          </a:solidFill>
          <a:ln>
            <a:noFill/>
          </a:ln>
        </p:spPr>
        <p:style>
          <a:lnRef idx="1">
            <a:schemeClr val="accent1"/>
          </a:lnRef>
          <a:fillRef idx="3">
            <a:schemeClr val="accent1"/>
          </a:fillRef>
          <a:effectRef idx="2">
            <a:schemeClr val="accent1"/>
          </a:effectRef>
          <a:fontRef idx="minor">
            <a:schemeClr val="lt1"/>
          </a:fontRef>
        </p:style>
        <p:txBody>
          <a:bodyPr rtlCol="0" anchor="ctr" anchorCtr="0"/>
          <a:lstStyle/>
          <a:p>
            <a:r>
              <a:rPr lang="en-US" sz="2000" dirty="0">
                <a:latin typeface="Arial "/>
              </a:rPr>
              <a:t>Your automated paycheck contributions have stopped – you have to create a new account with Transamerica and choose a new savings rate.</a:t>
            </a:r>
          </a:p>
        </p:txBody>
      </p:sp>
      <p:grpSp>
        <p:nvGrpSpPr>
          <p:cNvPr id="12" name="Group 11"/>
          <p:cNvGrpSpPr/>
          <p:nvPr/>
        </p:nvGrpSpPr>
        <p:grpSpPr>
          <a:xfrm>
            <a:off x="228600" y="313253"/>
            <a:ext cx="8915400" cy="1453055"/>
            <a:chOff x="-732693" y="612120"/>
            <a:chExt cx="10058400" cy="1453055"/>
          </a:xfrm>
        </p:grpSpPr>
        <p:sp>
          <p:nvSpPr>
            <p:cNvPr id="13" name="TextBox 12"/>
            <p:cNvSpPr txBox="1"/>
            <p:nvPr/>
          </p:nvSpPr>
          <p:spPr>
            <a:xfrm>
              <a:off x="-732693" y="1095871"/>
              <a:ext cx="10058400" cy="969304"/>
            </a:xfrm>
            <a:prstGeom prst="rect">
              <a:avLst/>
            </a:prstGeom>
            <a:noFill/>
            <a:effectLst>
              <a:outerShdw blurRad="101600" dist="63500" dir="2700000">
                <a:srgbClr val="000000">
                  <a:alpha val="43000"/>
                </a:srgbClr>
              </a:outerShdw>
            </a:effectLst>
          </p:spPr>
          <p:txBody>
            <a:bodyPr wrap="square" rtlCol="0">
              <a:spAutoFit/>
            </a:bodyPr>
            <a:lstStyle/>
            <a:p>
              <a:pPr>
                <a:lnSpc>
                  <a:spcPts val="6800"/>
                </a:lnSpc>
              </a:pPr>
              <a:r>
                <a:rPr lang="en-US" sz="6600" dirty="0" smtClean="0">
                  <a:latin typeface="Arial Black"/>
                  <a:cs typeface="Arial Black"/>
                </a:rPr>
                <a:t> </a:t>
              </a:r>
              <a:r>
                <a:rPr lang="en-US" sz="5400" dirty="0">
                  <a:solidFill>
                    <a:srgbClr val="FFFFFF"/>
                  </a:solidFill>
                  <a:effectLst>
                    <a:outerShdw blurRad="38100" dist="38100" dir="2700000" algn="tl">
                      <a:srgbClr val="000000">
                        <a:alpha val="43137"/>
                      </a:srgbClr>
                    </a:outerShdw>
                  </a:effectLst>
                  <a:latin typeface="Arial Black"/>
                  <a:cs typeface="Arial Black"/>
                </a:rPr>
                <a:t>ongoing contributions </a:t>
              </a:r>
            </a:p>
          </p:txBody>
        </p:sp>
        <p:sp>
          <p:nvSpPr>
            <p:cNvPr id="14" name="TextBox 13"/>
            <p:cNvSpPr txBox="1"/>
            <p:nvPr/>
          </p:nvSpPr>
          <p:spPr>
            <a:xfrm>
              <a:off x="-474784" y="612120"/>
              <a:ext cx="9112738" cy="707886"/>
            </a:xfrm>
            <a:prstGeom prst="rect">
              <a:avLst/>
            </a:prstGeom>
            <a:noFill/>
          </p:spPr>
          <p:txBody>
            <a:bodyPr wrap="square" rtlCol="0">
              <a:spAutoFit/>
            </a:bodyPr>
            <a:lstStyle/>
            <a:p>
              <a:r>
                <a:rPr lang="en-US" sz="4000" dirty="0" smtClean="0">
                  <a:latin typeface="Arial"/>
                  <a:cs typeface="Arial"/>
                </a:rPr>
                <a:t>  </a:t>
              </a:r>
              <a:r>
                <a:rPr lang="en-US" sz="4000" dirty="0">
                  <a:solidFill>
                    <a:schemeClr val="bg1"/>
                  </a:solidFill>
                  <a:effectLst>
                    <a:outerShdw blurRad="38100" dist="38100" dir="2700000" algn="tl">
                      <a:srgbClr val="000000">
                        <a:alpha val="43137"/>
                      </a:srgbClr>
                    </a:outerShdw>
                  </a:effectLst>
                  <a:latin typeface="Arial"/>
                  <a:cs typeface="Arial"/>
                </a:rPr>
                <a:t>what the move means for your</a:t>
              </a:r>
            </a:p>
          </p:txBody>
        </p:sp>
      </p:grpSp>
      <p:sp>
        <p:nvSpPr>
          <p:cNvPr id="8" name="Rectangle 7"/>
          <p:cNvSpPr/>
          <p:nvPr/>
        </p:nvSpPr>
        <p:spPr>
          <a:xfrm>
            <a:off x="130626" y="5840596"/>
            <a:ext cx="9011787" cy="407804"/>
          </a:xfrm>
          <a:prstGeom prst="rect">
            <a:avLst/>
          </a:prstGeom>
        </p:spPr>
        <p:txBody>
          <a:bodyPr wrap="square">
            <a:spAutoFit/>
          </a:bodyPr>
          <a:lstStyle/>
          <a:p>
            <a:pPr fontAlgn="t">
              <a:lnSpc>
                <a:spcPts val="1150"/>
              </a:lnSpc>
              <a:spcAft>
                <a:spcPts val="400"/>
              </a:spcAft>
            </a:pPr>
            <a:r>
              <a:rPr lang="en-US" sz="1200" i="1" dirty="0" smtClean="0">
                <a:solidFill>
                  <a:srgbClr val="000000"/>
                </a:solidFill>
                <a:latin typeface="Arial" panose="020B0604020202020204" pitchFamily="34" charset="0"/>
                <a:cs typeface="Arial" panose="020B0604020202020204" pitchFamily="34" charset="0"/>
              </a:rPr>
              <a:t>You should evaluate your ability to continue saving in the event of a prolonged market decline, unexpected expenses, or an unforeseeable emergency.</a:t>
            </a:r>
          </a:p>
        </p:txBody>
      </p:sp>
    </p:spTree>
    <p:extLst>
      <p:ext uri="{BB962C8B-B14F-4D97-AF65-F5344CB8AC3E}">
        <p14:creationId xmlns:p14="http://schemas.microsoft.com/office/powerpoint/2010/main" val="7694033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b="31667"/>
          <a:stretch/>
        </p:blipFill>
        <p:spPr>
          <a:xfrm>
            <a:off x="0" y="-10633"/>
            <a:ext cx="9144000" cy="6248400"/>
          </a:xfrm>
          <a:prstGeom prst="rect">
            <a:avLst/>
          </a:prstGeom>
        </p:spPr>
      </p:pic>
      <p:sp>
        <p:nvSpPr>
          <p:cNvPr id="6" name="Rounded Rectangle 5"/>
          <p:cNvSpPr/>
          <p:nvPr/>
        </p:nvSpPr>
        <p:spPr>
          <a:xfrm>
            <a:off x="457200" y="2866510"/>
            <a:ext cx="2590800" cy="1828800"/>
          </a:xfrm>
          <a:prstGeom prst="roundRect">
            <a:avLst>
              <a:gd name="adj" fmla="val 8216"/>
            </a:avLst>
          </a:prstGeom>
          <a:solidFill>
            <a:srgbClr val="00B0F0"/>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endParaRPr lang="en-US" dirty="0" smtClean="0">
              <a:latin typeface="Arial "/>
            </a:endParaRPr>
          </a:p>
          <a:p>
            <a:r>
              <a:rPr lang="en-US" dirty="0">
                <a:latin typeface="Arial "/>
              </a:rPr>
              <a:t>Some </a:t>
            </a:r>
            <a:r>
              <a:rPr lang="en-US" dirty="0" smtClean="0">
                <a:latin typeface="Arial "/>
              </a:rPr>
              <a:t>investment options </a:t>
            </a:r>
            <a:r>
              <a:rPr lang="en-US" dirty="0">
                <a:latin typeface="Arial "/>
              </a:rPr>
              <a:t>are the same as previous </a:t>
            </a:r>
            <a:r>
              <a:rPr lang="en-US" dirty="0" smtClean="0">
                <a:latin typeface="Arial "/>
              </a:rPr>
              <a:t>plan </a:t>
            </a:r>
            <a:endParaRPr lang="en-US" dirty="0">
              <a:latin typeface="Arial "/>
            </a:endParaRPr>
          </a:p>
        </p:txBody>
      </p:sp>
      <p:sp>
        <p:nvSpPr>
          <p:cNvPr id="7" name="Rounded Rectangle 6"/>
          <p:cNvSpPr/>
          <p:nvPr/>
        </p:nvSpPr>
        <p:spPr>
          <a:xfrm>
            <a:off x="3276600" y="2866510"/>
            <a:ext cx="2590800" cy="1828800"/>
          </a:xfrm>
          <a:prstGeom prst="roundRect">
            <a:avLst>
              <a:gd name="adj" fmla="val 8216"/>
            </a:avLst>
          </a:prstGeom>
          <a:solidFill>
            <a:srgbClr val="132673"/>
          </a:solidFill>
          <a:ln>
            <a:noFill/>
          </a:ln>
          <a:effectLst>
            <a:outerShdw blurRad="128905" dist="86487" dir="27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t" anchorCtr="0"/>
          <a:lstStyle/>
          <a:p>
            <a:endParaRPr lang="en-US" dirty="0" smtClean="0">
              <a:latin typeface="Arial "/>
            </a:endParaRPr>
          </a:p>
          <a:p>
            <a:r>
              <a:rPr lang="en-US" dirty="0">
                <a:latin typeface="Arial "/>
              </a:rPr>
              <a:t>Some </a:t>
            </a:r>
            <a:r>
              <a:rPr lang="en-US" dirty="0" smtClean="0">
                <a:latin typeface="Arial "/>
              </a:rPr>
              <a:t>investment options </a:t>
            </a:r>
            <a:r>
              <a:rPr lang="en-US" dirty="0">
                <a:latin typeface="Arial "/>
              </a:rPr>
              <a:t>have been replaced with similar ones </a:t>
            </a:r>
          </a:p>
        </p:txBody>
      </p:sp>
      <p:sp>
        <p:nvSpPr>
          <p:cNvPr id="8" name="Rounded Rectangle 7"/>
          <p:cNvSpPr/>
          <p:nvPr/>
        </p:nvSpPr>
        <p:spPr>
          <a:xfrm>
            <a:off x="6096000" y="2866510"/>
            <a:ext cx="2590800" cy="1828800"/>
          </a:xfrm>
          <a:prstGeom prst="roundRect">
            <a:avLst>
              <a:gd name="adj" fmla="val 8216"/>
            </a:avLst>
          </a:prstGeom>
          <a:solidFill>
            <a:srgbClr val="C60B20"/>
          </a:solidFill>
          <a:ln>
            <a:noFill/>
          </a:ln>
        </p:spPr>
        <p:style>
          <a:lnRef idx="1">
            <a:schemeClr val="accent1"/>
          </a:lnRef>
          <a:fillRef idx="3">
            <a:schemeClr val="accent1"/>
          </a:fillRef>
          <a:effectRef idx="2">
            <a:schemeClr val="accent1"/>
          </a:effectRef>
          <a:fontRef idx="minor">
            <a:schemeClr val="lt1"/>
          </a:fontRef>
        </p:style>
        <p:txBody>
          <a:bodyPr rtlCol="0" anchor="t" anchorCtr="0"/>
          <a:lstStyle/>
          <a:p>
            <a:endParaRPr lang="en-US" dirty="0" smtClean="0">
              <a:latin typeface="Arial "/>
            </a:endParaRPr>
          </a:p>
          <a:p>
            <a:r>
              <a:rPr lang="en-US" dirty="0">
                <a:latin typeface="Arial "/>
              </a:rPr>
              <a:t>Some new </a:t>
            </a:r>
            <a:r>
              <a:rPr lang="en-US" dirty="0" smtClean="0">
                <a:latin typeface="Arial "/>
              </a:rPr>
              <a:t>investment options </a:t>
            </a:r>
            <a:r>
              <a:rPr lang="en-US" dirty="0">
                <a:latin typeface="Arial "/>
              </a:rPr>
              <a:t>have been added </a:t>
            </a:r>
          </a:p>
        </p:txBody>
      </p:sp>
      <p:grpSp>
        <p:nvGrpSpPr>
          <p:cNvPr id="21" name="Group 20"/>
          <p:cNvGrpSpPr/>
          <p:nvPr/>
        </p:nvGrpSpPr>
        <p:grpSpPr>
          <a:xfrm>
            <a:off x="228600" y="313253"/>
            <a:ext cx="8915400" cy="1453055"/>
            <a:chOff x="-732693" y="612120"/>
            <a:chExt cx="10058400" cy="1453055"/>
          </a:xfrm>
        </p:grpSpPr>
        <p:sp>
          <p:nvSpPr>
            <p:cNvPr id="22" name="TextBox 21"/>
            <p:cNvSpPr txBox="1"/>
            <p:nvPr/>
          </p:nvSpPr>
          <p:spPr>
            <a:xfrm>
              <a:off x="-732693" y="1095871"/>
              <a:ext cx="10058400" cy="969304"/>
            </a:xfrm>
            <a:prstGeom prst="rect">
              <a:avLst/>
            </a:prstGeom>
            <a:noFill/>
            <a:effectLst>
              <a:outerShdw blurRad="101600" dist="63500" dir="2700000">
                <a:srgbClr val="000000">
                  <a:alpha val="43000"/>
                </a:srgbClr>
              </a:outerShdw>
            </a:effectLst>
          </p:spPr>
          <p:txBody>
            <a:bodyPr wrap="square" rtlCol="0">
              <a:spAutoFit/>
            </a:bodyPr>
            <a:lstStyle/>
            <a:p>
              <a:pPr>
                <a:lnSpc>
                  <a:spcPts val="6800"/>
                </a:lnSpc>
              </a:pPr>
              <a:r>
                <a:rPr lang="en-US" sz="6600" dirty="0" smtClean="0">
                  <a:latin typeface="Arial Black"/>
                  <a:cs typeface="Arial Black"/>
                </a:rPr>
                <a:t> </a:t>
              </a:r>
              <a:r>
                <a:rPr lang="en-US" sz="5600" dirty="0" smtClean="0">
                  <a:solidFill>
                    <a:schemeClr val="bg1"/>
                  </a:solidFill>
                  <a:latin typeface="Arial Black"/>
                  <a:cs typeface="Arial Black"/>
                </a:rPr>
                <a:t>investment strategy</a:t>
              </a:r>
              <a:endParaRPr lang="en-US" sz="5600" dirty="0">
                <a:solidFill>
                  <a:schemeClr val="bg1"/>
                </a:solidFill>
                <a:latin typeface="Arial Black"/>
                <a:cs typeface="Arial Black"/>
              </a:endParaRPr>
            </a:p>
          </p:txBody>
        </p:sp>
        <p:sp>
          <p:nvSpPr>
            <p:cNvPr id="23" name="TextBox 22"/>
            <p:cNvSpPr txBox="1"/>
            <p:nvPr/>
          </p:nvSpPr>
          <p:spPr>
            <a:xfrm>
              <a:off x="-474784" y="612120"/>
              <a:ext cx="9112738" cy="707886"/>
            </a:xfrm>
            <a:prstGeom prst="rect">
              <a:avLst/>
            </a:prstGeom>
            <a:noFill/>
          </p:spPr>
          <p:txBody>
            <a:bodyPr wrap="square" rtlCol="0">
              <a:spAutoFit/>
            </a:bodyPr>
            <a:lstStyle/>
            <a:p>
              <a:r>
                <a:rPr lang="en-US" sz="4000" dirty="0" smtClean="0">
                  <a:latin typeface="Arial"/>
                  <a:cs typeface="Arial"/>
                </a:rPr>
                <a:t>  </a:t>
              </a:r>
              <a:r>
                <a:rPr lang="en-US" sz="4000" dirty="0">
                  <a:solidFill>
                    <a:schemeClr val="bg1"/>
                  </a:solidFill>
                  <a:effectLst>
                    <a:outerShdw blurRad="38100" dist="38100" dir="2700000" algn="tl">
                      <a:srgbClr val="000000">
                        <a:alpha val="43137"/>
                      </a:srgbClr>
                    </a:outerShdw>
                  </a:effectLst>
                  <a:latin typeface="Arial"/>
                  <a:cs typeface="Arial"/>
                </a:rPr>
                <a:t>what the move means for your</a:t>
              </a:r>
            </a:p>
          </p:txBody>
        </p:sp>
      </p:grpSp>
      <p:sp>
        <p:nvSpPr>
          <p:cNvPr id="9" name="Rectangle 8"/>
          <p:cNvSpPr/>
          <p:nvPr/>
        </p:nvSpPr>
        <p:spPr>
          <a:xfrm>
            <a:off x="180406" y="5676900"/>
            <a:ext cx="9011787" cy="561692"/>
          </a:xfrm>
          <a:prstGeom prst="rect">
            <a:avLst/>
          </a:prstGeom>
        </p:spPr>
        <p:txBody>
          <a:bodyPr wrap="square">
            <a:spAutoFit/>
          </a:bodyPr>
          <a:lstStyle/>
          <a:p>
            <a:pPr fontAlgn="t">
              <a:lnSpc>
                <a:spcPts val="1150"/>
              </a:lnSpc>
              <a:spcAft>
                <a:spcPts val="400"/>
              </a:spcAft>
            </a:pPr>
            <a:r>
              <a:rPr lang="en-US" sz="1200" i="1" dirty="0">
                <a:solidFill>
                  <a:srgbClr val="000000"/>
                </a:solidFill>
                <a:latin typeface="Arial" panose="020B0604020202020204" pitchFamily="34" charset="0"/>
                <a:cs typeface="Arial" panose="020B0604020202020204" pitchFamily="34" charset="0"/>
              </a:rPr>
              <a:t>Registered funds are available by prospectus only</a:t>
            </a:r>
            <a:r>
              <a:rPr lang="en-US" sz="1200" i="1" dirty="0" smtClean="0">
                <a:solidFill>
                  <a:srgbClr val="000000"/>
                </a:solidFill>
                <a:latin typeface="Arial" panose="020B0604020202020204" pitchFamily="34" charset="0"/>
                <a:cs typeface="Arial" panose="020B0604020202020204" pitchFamily="34" charset="0"/>
              </a:rPr>
              <a:t>. You </a:t>
            </a:r>
            <a:r>
              <a:rPr lang="en-US" sz="1200" i="1" dirty="0">
                <a:solidFill>
                  <a:srgbClr val="000000"/>
                </a:solidFill>
                <a:latin typeface="Arial" panose="020B0604020202020204" pitchFamily="34" charset="0"/>
                <a:cs typeface="Arial" panose="020B0604020202020204" pitchFamily="34" charset="0"/>
              </a:rPr>
              <a:t>should consider the objectives, risks, charges, and </a:t>
            </a:r>
            <a:r>
              <a:rPr lang="en-US" sz="1200" i="1" dirty="0" smtClean="0">
                <a:solidFill>
                  <a:srgbClr val="000000"/>
                </a:solidFill>
                <a:latin typeface="Arial" panose="020B0604020202020204" pitchFamily="34" charset="0"/>
                <a:cs typeface="Arial" panose="020B0604020202020204" pitchFamily="34" charset="0"/>
              </a:rPr>
              <a:t>expenses</a:t>
            </a:r>
            <a:br>
              <a:rPr lang="en-US" sz="1200" i="1" dirty="0" smtClean="0">
                <a:solidFill>
                  <a:srgbClr val="000000"/>
                </a:solidFill>
                <a:latin typeface="Arial" panose="020B0604020202020204" pitchFamily="34" charset="0"/>
                <a:cs typeface="Arial" panose="020B0604020202020204" pitchFamily="34" charset="0"/>
              </a:rPr>
            </a:br>
            <a:r>
              <a:rPr lang="en-US" sz="1200" i="1" dirty="0" smtClean="0">
                <a:solidFill>
                  <a:srgbClr val="000000"/>
                </a:solidFill>
                <a:latin typeface="Arial" panose="020B0604020202020204" pitchFamily="34" charset="0"/>
                <a:cs typeface="Arial" panose="020B0604020202020204" pitchFamily="34" charset="0"/>
              </a:rPr>
              <a:t>of an </a:t>
            </a:r>
            <a:r>
              <a:rPr lang="en-US" sz="1200" i="1" dirty="0">
                <a:solidFill>
                  <a:srgbClr val="000000"/>
                </a:solidFill>
                <a:latin typeface="Arial" panose="020B0604020202020204" pitchFamily="34" charset="0"/>
                <a:cs typeface="Arial" panose="020B0604020202020204" pitchFamily="34" charset="0"/>
              </a:rPr>
              <a:t>investment carefully before investing. The summary prospectus and prospectus contain this and other </a:t>
            </a:r>
            <a:r>
              <a:rPr lang="en-US" sz="1200" i="1" dirty="0" smtClean="0">
                <a:solidFill>
                  <a:srgbClr val="000000"/>
                </a:solidFill>
                <a:latin typeface="Arial" panose="020B0604020202020204" pitchFamily="34" charset="0"/>
                <a:cs typeface="Arial" panose="020B0604020202020204" pitchFamily="34" charset="0"/>
              </a:rPr>
              <a:t>information.</a:t>
            </a:r>
            <a:br>
              <a:rPr lang="en-US" sz="1200" i="1" dirty="0" smtClean="0">
                <a:solidFill>
                  <a:srgbClr val="000000"/>
                </a:solidFill>
                <a:latin typeface="Arial" panose="020B0604020202020204" pitchFamily="34" charset="0"/>
                <a:cs typeface="Arial" panose="020B0604020202020204" pitchFamily="34" charset="0"/>
              </a:rPr>
            </a:br>
            <a:r>
              <a:rPr lang="en-US" sz="1200" i="1" dirty="0" smtClean="0">
                <a:solidFill>
                  <a:srgbClr val="000000"/>
                </a:solidFill>
                <a:latin typeface="Arial" panose="020B0604020202020204" pitchFamily="34" charset="0"/>
                <a:cs typeface="Arial" panose="020B0604020202020204" pitchFamily="34" charset="0"/>
              </a:rPr>
              <a:t>Read </a:t>
            </a:r>
            <a:r>
              <a:rPr lang="en-US" sz="1200" i="1" dirty="0">
                <a:solidFill>
                  <a:srgbClr val="000000"/>
                </a:solidFill>
                <a:latin typeface="Arial" panose="020B0604020202020204" pitchFamily="34" charset="0"/>
                <a:cs typeface="Arial" panose="020B0604020202020204" pitchFamily="34" charset="0"/>
              </a:rPr>
              <a:t>them carefully before you invest.</a:t>
            </a:r>
          </a:p>
        </p:txBody>
      </p:sp>
    </p:spTree>
    <p:extLst>
      <p:ext uri="{BB962C8B-B14F-4D97-AF65-F5344CB8AC3E}">
        <p14:creationId xmlns:p14="http://schemas.microsoft.com/office/powerpoint/2010/main" val="1991267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7cbf48e2-f53c-422d-ab2f-a315a56902db"/>
</p:tagLst>
</file>

<file path=ppt/theme/theme1.xml><?xml version="1.0" encoding="utf-8"?>
<a:theme xmlns:a="http://schemas.openxmlformats.org/drawingml/2006/main" name="12079-Join the Plan_Writing and Creative Review_V2">
  <a:themeElements>
    <a:clrScheme name="Custom 3">
      <a:dk1>
        <a:srgbClr val="C72127"/>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12079-Join the Plan_Writing and Creative Review_V2">
  <a:themeElements>
    <a:clrScheme name="Custom 3">
      <a:dk1>
        <a:srgbClr val="C72127"/>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D35032290E494287C9A20069113E2F" ma:contentTypeVersion="4" ma:contentTypeDescription="Create a new document." ma:contentTypeScope="" ma:versionID="5dfe8a9f8825c338d0303574fe27f6a3">
  <xsd:schema xmlns:xsd="http://www.w3.org/2001/XMLSchema" xmlns:xs="http://www.w3.org/2001/XMLSchema" xmlns:p="http://schemas.microsoft.com/office/2006/metadata/properties" xmlns:ns1="http://schemas.microsoft.com/sharepoint/v3" xmlns:ns3="fad90496-a39a-43c7-b0a8-b848f2fdd9dd" targetNamespace="http://schemas.microsoft.com/office/2006/metadata/properties" ma:root="true" ma:fieldsID="825d490fbec3196a8b4bf356d374fbb2" ns1:_="" ns3:_="">
    <xsd:import namespace="http://schemas.microsoft.com/sharepoint/v3"/>
    <xsd:import namespace="fad90496-a39a-43c7-b0a8-b848f2fdd9dd"/>
    <xsd:element name="properties">
      <xsd:complexType>
        <xsd:sequence>
          <xsd:element name="documentManagement">
            <xsd:complexType>
              <xsd:all>
                <xsd:element ref="ns1:PublishingStartDate" minOccurs="0"/>
                <xsd:element ref="ns1:PublishingExpirationDate" minOccurs="0"/>
                <xsd:element ref="ns3:Thumbn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ad90496-a39a-43c7-b0a8-b848f2fdd9dd" elementFormDefault="qualified">
    <xsd:import namespace="http://schemas.microsoft.com/office/2006/documentManagement/types"/>
    <xsd:import namespace="http://schemas.microsoft.com/office/infopath/2007/PartnerControls"/>
    <xsd:element name="Thumbnail" ma:index="12" nillable="true" ma:displayName="Thumbnail" ma:format="Image" ma:internalName="Thumbnail">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1" ma:displayName="Title"/>
        <xsd:element ref="dc:subject" minOccurs="0" maxOccurs="1"/>
        <xsd:element ref="dc:description" minOccurs="0" maxOccurs="1" ma:index="3" ma:displayName="Description"/>
        <xsd:element name="keywords" minOccurs="0" maxOccurs="1" type="xsd:string" ma:index="2" ma:displayName="Ta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humbnail xmlns="fad90496-a39a-43c7-b0a8-b848f2fdd9dd">
      <Url xsi:nil="true"/>
      <Description xsi:nil="true"/>
    </Thumbnail>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7F9EC2A-671F-4A13-8803-36D094BB9C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ad90496-a39a-43c7-b0a8-b848f2fdd9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11CA7CC-F0A5-4ED8-8887-FB2874402486}">
  <ds:schemaRefs>
    <ds:schemaRef ds:uri="http://purl.org/dc/elements/1.1/"/>
    <ds:schemaRef ds:uri="http://schemas.microsoft.com/office/infopath/2007/PartnerControls"/>
    <ds:schemaRef ds:uri="http://purl.org/dc/dcmitype/"/>
    <ds:schemaRef ds:uri="fad90496-a39a-43c7-b0a8-b848f2fdd9dd"/>
    <ds:schemaRef ds:uri="http://schemas.microsoft.com/office/2006/documentManagement/types"/>
    <ds:schemaRef ds:uri="http://schemas.microsoft.com/office/2006/metadata/properties"/>
    <ds:schemaRef ds:uri="http://schemas.openxmlformats.org/package/2006/metadata/core-properties"/>
    <ds:schemaRef ds:uri="http://schemas.microsoft.com/sharepoint/v3"/>
    <ds:schemaRef ds:uri="http://www.w3.org/XML/1998/namespace"/>
    <ds:schemaRef ds:uri="http://purl.org/dc/terms/"/>
  </ds:schemaRefs>
</ds:datastoreItem>
</file>

<file path=customXml/itemProps3.xml><?xml version="1.0" encoding="utf-8"?>
<ds:datastoreItem xmlns:ds="http://schemas.openxmlformats.org/officeDocument/2006/customXml" ds:itemID="{2CDFFE60-BFF1-4C71-B71F-E92A2EA4146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12079-Join the Plan_Writing and Creative Review_V2</Template>
  <TotalTime>22590</TotalTime>
  <Words>9347</Words>
  <Application>Microsoft Office PowerPoint</Application>
  <PresentationFormat>On-screen Show (4:3)</PresentationFormat>
  <Paragraphs>664</Paragraphs>
  <Slides>44</Slides>
  <Notes>44</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44</vt:i4>
      </vt:variant>
    </vt:vector>
  </HeadingPairs>
  <TitlesOfParts>
    <vt:vector size="59" baseType="lpstr">
      <vt:lpstr>ＭＳ Ｐゴシック</vt:lpstr>
      <vt:lpstr>Arial</vt:lpstr>
      <vt:lpstr>Arial </vt:lpstr>
      <vt:lpstr>Arial Black</vt:lpstr>
      <vt:lpstr>Arial Narrow</vt:lpstr>
      <vt:lpstr>Calibri</vt:lpstr>
      <vt:lpstr>Cambria</vt:lpstr>
      <vt:lpstr>Helvetica Neue Black Condensed</vt:lpstr>
      <vt:lpstr>HelveticaNeueLT Std Lt Cn</vt:lpstr>
      <vt:lpstr>HelveticaNeueLTStd-Cn</vt:lpstr>
      <vt:lpstr>Segoe UI</vt:lpstr>
      <vt:lpstr>Times</vt:lpstr>
      <vt:lpstr>Times New Roman</vt:lpstr>
      <vt:lpstr>12079-Join the Plan_Writing and Creative Review_V2</vt:lpstr>
      <vt:lpstr>1_12079-Join the Plan_Writing and Creative Review_V2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Member Company of the AEGON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ushdivfree01</dc:creator>
  <cp:keywords/>
  <dc:description>This version of Transition with Ease replaces the version released in November/December 2014. It incorporates edits made by the REPS team.</dc:description>
  <cp:lastModifiedBy>Garcia, John</cp:lastModifiedBy>
  <cp:revision>1049</cp:revision>
  <cp:lastPrinted>2015-03-25T16:00:20Z</cp:lastPrinted>
  <dcterms:created xsi:type="dcterms:W3CDTF">2014-05-21T01:53:07Z</dcterms:created>
  <dcterms:modified xsi:type="dcterms:W3CDTF">2017-02-13T18:58:26Z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0x0101004ED35032290E494287C9A20069113E2F</vt:lpwstr>
  </property>
</Properties>
</file>