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handoutMasterIdLst>
    <p:handoutMasterId r:id="rId35"/>
  </p:handoutMasterIdLst>
  <p:sldIdLst>
    <p:sldId id="400" r:id="rId5"/>
    <p:sldId id="560" r:id="rId6"/>
    <p:sldId id="669" r:id="rId7"/>
    <p:sldId id="609" r:id="rId8"/>
    <p:sldId id="422" r:id="rId9"/>
    <p:sldId id="423" r:id="rId10"/>
    <p:sldId id="619" r:id="rId11"/>
    <p:sldId id="670" r:id="rId12"/>
    <p:sldId id="657" r:id="rId13"/>
    <p:sldId id="658" r:id="rId14"/>
    <p:sldId id="659" r:id="rId15"/>
    <p:sldId id="660" r:id="rId16"/>
    <p:sldId id="633" r:id="rId17"/>
    <p:sldId id="654" r:id="rId18"/>
    <p:sldId id="656" r:id="rId19"/>
    <p:sldId id="667" r:id="rId20"/>
    <p:sldId id="668" r:id="rId21"/>
    <p:sldId id="642" r:id="rId22"/>
    <p:sldId id="661" r:id="rId23"/>
    <p:sldId id="662" r:id="rId24"/>
    <p:sldId id="647" r:id="rId25"/>
    <p:sldId id="648" r:id="rId26"/>
    <p:sldId id="649" r:id="rId27"/>
    <p:sldId id="650" r:id="rId28"/>
    <p:sldId id="643" r:id="rId29"/>
    <p:sldId id="644" r:id="rId30"/>
    <p:sldId id="645" r:id="rId31"/>
    <p:sldId id="664" r:id="rId32"/>
    <p:sldId id="663" r:id="rId33"/>
  </p:sldIdLst>
  <p:sldSz cx="9144000" cy="6858000" type="screen4x3"/>
  <p:notesSz cx="6934200" cy="92329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7">
          <p15:clr>
            <a:srgbClr val="A4A3A4"/>
          </p15:clr>
        </p15:guide>
        <p15:guide id="2" orient="horz" pos="4319">
          <p15:clr>
            <a:srgbClr val="A4A3A4"/>
          </p15:clr>
        </p15:guide>
        <p15:guide id="3" orient="horz">
          <p15:clr>
            <a:srgbClr val="A4A3A4"/>
          </p15:clr>
        </p15:guide>
        <p15:guide id="4" orient="horz" pos="336">
          <p15:clr>
            <a:srgbClr val="A4A3A4"/>
          </p15:clr>
        </p15:guide>
        <p15:guide id="5">
          <p15:clr>
            <a:srgbClr val="A4A3A4"/>
          </p15:clr>
        </p15:guide>
        <p15:guide id="6" pos="5759">
          <p15:clr>
            <a:srgbClr val="A4A3A4"/>
          </p15:clr>
        </p15:guide>
        <p15:guide id="7" pos="1920">
          <p15:clr>
            <a:srgbClr val="A4A3A4"/>
          </p15:clr>
        </p15:guide>
      </p15:sldGuideLst>
    </p:ext>
    <p:ext uri="{2D200454-40CA-4A62-9FC3-DE9A4176ACB9}">
      <p15:notesGuideLst xmlns:p15="http://schemas.microsoft.com/office/powerpoint/2012/main">
        <p15:guide id="1" orient="horz" pos="2908">
          <p15:clr>
            <a:srgbClr val="A4A3A4"/>
          </p15:clr>
        </p15:guide>
        <p15:guide id="2" pos="218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alsh, Lindsay" initials="W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939"/>
    <a:srgbClr val="144586"/>
    <a:srgbClr val="000000"/>
    <a:srgbClr val="EC8353"/>
    <a:srgbClr val="2A1500"/>
    <a:srgbClr val="3E1F00"/>
    <a:srgbClr val="663300"/>
    <a:srgbClr val="13277B"/>
    <a:srgbClr val="00B0F0"/>
    <a:srgbClr val="C721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8" autoAdjust="0"/>
    <p:restoredTop sz="67339" autoAdjust="0"/>
  </p:normalViewPr>
  <p:slideViewPr>
    <p:cSldViewPr showGuides="1">
      <p:cViewPr varScale="1">
        <p:scale>
          <a:sx n="56" d="100"/>
          <a:sy n="56" d="100"/>
        </p:scale>
        <p:origin x="917" y="53"/>
      </p:cViewPr>
      <p:guideLst>
        <p:guide orient="horz" pos="3927"/>
        <p:guide orient="horz" pos="4319"/>
        <p:guide orient="horz"/>
        <p:guide orient="horz" pos="336"/>
        <p:guide/>
        <p:guide pos="5759"/>
        <p:guide pos="192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50" d="100"/>
        <a:sy n="50" d="100"/>
      </p:scale>
      <p:origin x="0" y="0"/>
    </p:cViewPr>
  </p:sorterViewPr>
  <p:notesViewPr>
    <p:cSldViewPr showGuides="1">
      <p:cViewPr varScale="1">
        <p:scale>
          <a:sx n="76" d="100"/>
          <a:sy n="76" d="100"/>
        </p:scale>
        <p:origin x="-2046" y="-102"/>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dirty="0"/>
          </a:p>
        </p:txBody>
      </p:sp>
      <p:sp>
        <p:nvSpPr>
          <p:cNvPr id="3" name="Date Placeholder 2"/>
          <p:cNvSpPr>
            <a:spLocks noGrp="1"/>
          </p:cNvSpPr>
          <p:nvPr>
            <p:ph type="dt" sz="quarter" idx="1"/>
          </p:nvPr>
        </p:nvSpPr>
        <p:spPr>
          <a:xfrm>
            <a:off x="3927775" y="0"/>
            <a:ext cx="3004820" cy="461645"/>
          </a:xfrm>
          <a:prstGeom prst="rect">
            <a:avLst/>
          </a:prstGeom>
        </p:spPr>
        <p:txBody>
          <a:bodyPr vert="horz" lIns="92382" tIns="46191" rIns="92382" bIns="46191" rtlCol="0"/>
          <a:lstStyle>
            <a:lvl1pPr algn="r">
              <a:defRPr sz="1200"/>
            </a:lvl1pPr>
          </a:lstStyle>
          <a:p>
            <a:fld id="{243B8685-7D03-4995-80EC-8DE8B49082FC}" type="datetimeFigureOut">
              <a:rPr lang="en-US" smtClean="0"/>
              <a:pPr/>
              <a:t>3/13/2017</a:t>
            </a:fld>
            <a:endParaRPr lang="en-US" dirty="0"/>
          </a:p>
        </p:txBody>
      </p:sp>
      <p:sp>
        <p:nvSpPr>
          <p:cNvPr id="4" name="Footer Placeholder 3"/>
          <p:cNvSpPr>
            <a:spLocks noGrp="1"/>
          </p:cNvSpPr>
          <p:nvPr>
            <p:ph type="ftr" sz="quarter" idx="2"/>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27775" y="8769653"/>
            <a:ext cx="3004820" cy="461645"/>
          </a:xfrm>
          <a:prstGeom prst="rect">
            <a:avLst/>
          </a:prstGeom>
        </p:spPr>
        <p:txBody>
          <a:bodyPr vert="horz" lIns="92382" tIns="46191" rIns="92382" bIns="46191" rtlCol="0" anchor="b"/>
          <a:lstStyle>
            <a:lvl1pPr algn="r">
              <a:defRPr sz="1200"/>
            </a:lvl1pPr>
          </a:lstStyle>
          <a:p>
            <a:fld id="{737B3818-BE15-424F-A0BB-62144EDDEEFC}" type="slidenum">
              <a:rPr lang="en-US" smtClean="0"/>
              <a:pPr/>
              <a:t>‹#›</a:t>
            </a:fld>
            <a:endParaRPr lang="en-US" dirty="0"/>
          </a:p>
        </p:txBody>
      </p:sp>
    </p:spTree>
    <p:extLst>
      <p:ext uri="{BB962C8B-B14F-4D97-AF65-F5344CB8AC3E}">
        <p14:creationId xmlns:p14="http://schemas.microsoft.com/office/powerpoint/2010/main" val="2375697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dirty="0"/>
          </a:p>
        </p:txBody>
      </p:sp>
      <p:sp>
        <p:nvSpPr>
          <p:cNvPr id="3" name="Date Placeholder 2"/>
          <p:cNvSpPr>
            <a:spLocks noGrp="1"/>
          </p:cNvSpPr>
          <p:nvPr>
            <p:ph type="dt" idx="1"/>
          </p:nvPr>
        </p:nvSpPr>
        <p:spPr>
          <a:xfrm>
            <a:off x="3927775" y="0"/>
            <a:ext cx="3004820" cy="461645"/>
          </a:xfrm>
          <a:prstGeom prst="rect">
            <a:avLst/>
          </a:prstGeom>
        </p:spPr>
        <p:txBody>
          <a:bodyPr vert="horz" lIns="92382" tIns="46191" rIns="92382" bIns="46191" rtlCol="0"/>
          <a:lstStyle>
            <a:lvl1pPr algn="r">
              <a:defRPr sz="1200"/>
            </a:lvl1pPr>
          </a:lstStyle>
          <a:p>
            <a:fld id="{EDB7A025-96EE-42F2-B4B5-76FC0A4392FF}" type="datetimeFigureOut">
              <a:rPr lang="en-US" smtClean="0"/>
              <a:pPr/>
              <a:t>3/13/2017</a:t>
            </a:fld>
            <a:endParaRPr lang="en-US" dirty="0"/>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82" tIns="46191" rIns="92382" bIns="46191" rtlCol="0" anchor="ctr"/>
          <a:lstStyle/>
          <a:p>
            <a:endParaRPr lang="en-US" dirty="0"/>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2" tIns="46191" rIns="92382" bIns="46191"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82" tIns="46191" rIns="92382" bIns="46191" rtlCol="0" anchor="b"/>
          <a:lstStyle>
            <a:lvl1pPr algn="r">
              <a:defRPr sz="1200"/>
            </a:lvl1pPr>
          </a:lstStyle>
          <a:p>
            <a:fld id="{7CFF8E56-15DF-47AB-A9E3-F44ADACDA18A}" type="slidenum">
              <a:rPr lang="en-US" smtClean="0"/>
              <a:pPr/>
              <a:t>‹#›</a:t>
            </a:fld>
            <a:endParaRPr lang="en-US" dirty="0"/>
          </a:p>
        </p:txBody>
      </p:sp>
    </p:spTree>
    <p:extLst>
      <p:ext uri="{BB962C8B-B14F-4D97-AF65-F5344CB8AC3E}">
        <p14:creationId xmlns:p14="http://schemas.microsoft.com/office/powerpoint/2010/main" val="2976342422"/>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ln>
            <a:miter lim="800000"/>
            <a:headEnd/>
            <a:tailEnd/>
          </a:ln>
        </p:spPr>
        <p:txBody>
          <a:bodyPr/>
          <a:lstStyle/>
          <a:p>
            <a:fld id="{4FD5F9DB-313E-8B46-A9A3-39AE5C884418}" type="slidenum">
              <a:rPr lang="en-US"/>
              <a:pPr/>
              <a:t>1</a:t>
            </a:fld>
            <a:endParaRPr lang="en-US" dirty="0"/>
          </a:p>
        </p:txBody>
      </p:sp>
      <p:sp>
        <p:nvSpPr>
          <p:cNvPr id="24579" name="Rectangle 2"/>
          <p:cNvSpPr>
            <a:spLocks noGrp="1" noRot="1" noChangeAspect="1" noTextEdit="1"/>
          </p:cNvSpPr>
          <p:nvPr>
            <p:ph type="sldImg"/>
          </p:nvPr>
        </p:nvSpPr>
        <p:spPr bwMode="auto">
          <a:noFill/>
          <a:ln>
            <a:solidFill>
              <a:srgbClr val="000000"/>
            </a:solidFill>
            <a:miter lim="800000"/>
            <a:headEnd/>
            <a:tailEnd/>
          </a:ln>
        </p:spPr>
      </p:sp>
      <p:sp>
        <p:nvSpPr>
          <p:cNvPr id="24580" name="Rectangle 3"/>
          <p:cNvSpPr>
            <a:spLocks noGrp="1"/>
          </p:cNvSpPr>
          <p:nvPr>
            <p:ph type="body" idx="1"/>
          </p:nvPr>
        </p:nvSpPr>
        <p:spPr bwMode="auto">
          <a:noFill/>
        </p:spPr>
        <p:txBody>
          <a:bodyPr/>
          <a:lstStyle/>
          <a:p>
            <a:r>
              <a:rPr lang="en-US" dirty="0" smtClean="0">
                <a:latin typeface="Arial" panose="020B0604020202020204" pitchFamily="34" charset="0"/>
                <a:ea typeface="Times" charset="0"/>
                <a:cs typeface="Arial" panose="020B0604020202020204" pitchFamily="34" charset="0"/>
              </a:rPr>
              <a:t>Welcome and thank you for joining me today!</a:t>
            </a:r>
            <a:r>
              <a:rPr lang="en-US" baseline="0" dirty="0" smtClean="0">
                <a:latin typeface="Arial" panose="020B0604020202020204" pitchFamily="34" charset="0"/>
                <a:ea typeface="Times" charset="0"/>
                <a:cs typeface="Arial" panose="020B0604020202020204" pitchFamily="34" charset="0"/>
              </a:rPr>
              <a:t> </a:t>
            </a:r>
            <a:endParaRPr lang="en-US" dirty="0" smtClean="0">
              <a:latin typeface="Arial" panose="020B0604020202020204" pitchFamily="34" charset="0"/>
              <a:ea typeface="Times" charset="0"/>
              <a:cs typeface="Arial" panose="020B0604020202020204" pitchFamily="34" charset="0"/>
            </a:endParaRPr>
          </a:p>
          <a:p>
            <a:r>
              <a:rPr lang="en-US" dirty="0" smtClean="0">
                <a:latin typeface="Arial" panose="020B0604020202020204" pitchFamily="34" charset="0"/>
                <a:ea typeface="Times" charset="0"/>
                <a:cs typeface="Arial" panose="020B0604020202020204" pitchFamily="34" charset="0"/>
              </a:rPr>
              <a:t>My name is [</a:t>
            </a:r>
            <a:r>
              <a:rPr lang="en-US" i="1" dirty="0" smtClean="0">
                <a:latin typeface="Arial" panose="020B0604020202020204" pitchFamily="34" charset="0"/>
                <a:ea typeface="Times" charset="0"/>
                <a:cs typeface="Arial" panose="020B0604020202020204" pitchFamily="34" charset="0"/>
              </a:rPr>
              <a:t>introduce yourself  and give some background that your audience may find interesting/relevant]</a:t>
            </a:r>
          </a:p>
          <a:p>
            <a:endParaRPr lang="en-US" i="1" dirty="0" smtClean="0">
              <a:latin typeface="Arial" panose="020B0604020202020204" pitchFamily="34" charset="0"/>
              <a:ea typeface="Times" charset="0"/>
              <a:cs typeface="Arial" panose="020B0604020202020204" pitchFamily="34" charset="0"/>
            </a:endParaRPr>
          </a:p>
          <a:p>
            <a:r>
              <a:rPr lang="en-US" i="1" dirty="0" smtClean="0">
                <a:latin typeface="Arial" panose="020B0604020202020204" pitchFamily="34" charset="0"/>
                <a:ea typeface="Times" charset="0"/>
                <a:cs typeface="Arial" panose="020B0604020202020204" pitchFamily="34" charset="0"/>
              </a:rPr>
              <a:t>First by a show of hands, how many of you are enrolled in the company's retirement plan? Terrific - that is the first huge step in securing your financial future. </a:t>
            </a:r>
          </a:p>
          <a:p>
            <a:endParaRPr lang="en-US" i="1" dirty="0" smtClean="0">
              <a:latin typeface="Arial" panose="020B0604020202020204" pitchFamily="34" charset="0"/>
              <a:ea typeface="Times" charset="0"/>
              <a:cs typeface="Arial" panose="020B0604020202020204" pitchFamily="34" charset="0"/>
            </a:endParaRPr>
          </a:p>
          <a:p>
            <a:r>
              <a:rPr lang="en-US" i="1" dirty="0" smtClean="0">
                <a:latin typeface="Arial" panose="020B0604020202020204" pitchFamily="34" charset="0"/>
                <a:ea typeface="Times" charset="0"/>
                <a:cs typeface="Arial" panose="020B0604020202020204" pitchFamily="34" charset="0"/>
              </a:rPr>
              <a:t>What we're going to talk about today is taking the next step - becoming a super saver to help ensure you meet your retirement goals. </a:t>
            </a:r>
            <a:endParaRPr lang="en-US" i="0" dirty="0" smtClean="0">
              <a:latin typeface="Arial" panose="020B0604020202020204" pitchFamily="34" charset="0"/>
              <a:ea typeface="Times" charset="0"/>
              <a:cs typeface="Arial" panose="020B0604020202020204" pitchFamily="34" charset="0"/>
            </a:endParaRPr>
          </a:p>
        </p:txBody>
      </p:sp>
    </p:spTree>
    <p:extLst>
      <p:ext uri="{BB962C8B-B14F-4D97-AF65-F5344CB8AC3E}">
        <p14:creationId xmlns:p14="http://schemas.microsoft.com/office/powerpoint/2010/main" val="2782973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[Use this slide only if employer offers a match]</a:t>
            </a:r>
          </a:p>
          <a:p>
            <a:endParaRPr lang="en-US" i="1" dirty="0"/>
          </a:p>
          <a:p>
            <a:r>
              <a:rPr lang="en-US" dirty="0"/>
              <a:t>That’s just with </a:t>
            </a:r>
            <a:r>
              <a:rPr lang="en-US" i="1" dirty="0"/>
              <a:t>your </a:t>
            </a:r>
            <a:r>
              <a:rPr lang="en-US" dirty="0"/>
              <a:t>contributions. But the snowball effect gets even better–and bigger–with your employer’s match. [CLICK]</a:t>
            </a:r>
          </a:p>
          <a:p>
            <a:endParaRPr lang="en-US" dirty="0"/>
          </a:p>
          <a:p>
            <a:r>
              <a:rPr lang="en-US" dirty="0"/>
              <a:t>Remember, the contributions your employer makes will stay in the plan and continue compounding year after year as well – same snowball effect, but on that free money your company adds to your account.</a:t>
            </a:r>
          </a:p>
          <a:p>
            <a:endParaRPr lang="en-US" dirty="0"/>
          </a:p>
          <a:p>
            <a:r>
              <a:rPr lang="en-US" dirty="0"/>
              <a:t>As long as you save enough to take full advantage of the match, you can accumulate significantly more over the same timeframe.</a:t>
            </a:r>
          </a:p>
          <a:p>
            <a:endParaRPr lang="en-US" dirty="0"/>
          </a:p>
          <a:p>
            <a:r>
              <a:rPr lang="en-US" dirty="0"/>
              <a:t>That’s a lot of extra resources for your future [CLICK</a:t>
            </a:r>
            <a:r>
              <a:rPr lang="en-US" dirty="0" smtClean="0"/>
              <a:t>]</a:t>
            </a:r>
            <a:r>
              <a:rPr lang="en-US" baseline="0" dirty="0" smtClean="0"/>
              <a:t> That’s </a:t>
            </a:r>
            <a:r>
              <a:rPr lang="en-US" dirty="0" smtClean="0"/>
              <a:t>sure </a:t>
            </a:r>
            <a:r>
              <a:rPr lang="en-US" dirty="0"/>
              <a:t>to put a smile on anyone’s face!</a:t>
            </a: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7CFF8E56-15DF-47AB-A9E3-F44ADACDA18A}" type="slidenum">
              <a:rPr lang="en-US" smtClean="0"/>
              <a:pPr/>
              <a:t>10</a:t>
            </a:fld>
            <a:endParaRPr lang="en-US" dirty="0"/>
          </a:p>
        </p:txBody>
      </p:sp>
    </p:spTree>
    <p:extLst>
      <p:ext uri="{BB962C8B-B14F-4D97-AF65-F5344CB8AC3E}">
        <p14:creationId xmlns:p14="http://schemas.microsoft.com/office/powerpoint/2010/main" val="41427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t>
            </a:r>
            <a:r>
              <a:rPr lang="en-US" dirty="0"/>
              <a:t>anyone </a:t>
            </a:r>
            <a:r>
              <a:rPr lang="en-US" dirty="0" smtClean="0"/>
              <a:t>thinking it'll be easier to save more next year, consider </a:t>
            </a:r>
            <a:r>
              <a:rPr lang="en-US" dirty="0"/>
              <a:t>the story of Jack and Jill. No hills in sight for this pair—just flat, </a:t>
            </a:r>
            <a:r>
              <a:rPr lang="en-US" dirty="0" smtClean="0"/>
              <a:t>fertile ground </a:t>
            </a:r>
            <a:r>
              <a:rPr lang="en-US" dirty="0"/>
              <a:t>for growing a nest egg.</a:t>
            </a:r>
          </a:p>
          <a:p>
            <a:endParaRPr lang="en-US" dirty="0"/>
          </a:p>
          <a:p>
            <a:r>
              <a:rPr lang="en-US" dirty="0"/>
              <a:t>Both Jack and Jill are 21, and both of their employers offer a retirement savings plan much like the one you have.</a:t>
            </a:r>
          </a:p>
          <a:p>
            <a:endParaRPr lang="en-US" dirty="0"/>
          </a:p>
          <a:p>
            <a:r>
              <a:rPr lang="en-US" dirty="0"/>
              <a:t>Jill decides to start saving $30 a week right away. She contributes steadily for 14 years and then stops, but leaves her money in her plan to grow for the next 30 years. Jack, on the other hand, waits until he is 35 to start saving that same $30 a week, and he keeps contributing every week for the next 30 years.</a:t>
            </a:r>
          </a:p>
          <a:p>
            <a:endParaRPr lang="en-US" dirty="0"/>
          </a:p>
          <a:p>
            <a:pPr defTabSz="996582">
              <a:defRPr/>
            </a:pPr>
            <a:r>
              <a:rPr lang="en-US" dirty="0"/>
              <a:t>Who do you think will have more at retirement? </a:t>
            </a:r>
            <a:r>
              <a:rPr lang="en-US" i="1" dirty="0">
                <a:ea typeface="Times" pitchFamily="-60" charset="0"/>
              </a:rPr>
              <a:t>[solicit audience participation]</a:t>
            </a:r>
            <a:endParaRPr lang="en-US" dirty="0">
              <a:ea typeface="Times" pitchFamily="-60" charset="0"/>
            </a:endParaRPr>
          </a:p>
          <a:p>
            <a:endParaRPr lang="en-US" dirty="0"/>
          </a:p>
        </p:txBody>
      </p:sp>
      <p:sp>
        <p:nvSpPr>
          <p:cNvPr id="4" name="Slide Number Placeholder 3"/>
          <p:cNvSpPr>
            <a:spLocks noGrp="1"/>
          </p:cNvSpPr>
          <p:nvPr>
            <p:ph type="sldNum" sz="quarter" idx="10"/>
          </p:nvPr>
        </p:nvSpPr>
        <p:spPr/>
        <p:txBody>
          <a:bodyPr/>
          <a:lstStyle/>
          <a:p>
            <a:fld id="{7CFF8E56-15DF-47AB-A9E3-F44ADACDA18A}" type="slidenum">
              <a:rPr lang="en-US" smtClean="0"/>
              <a:pPr/>
              <a:t>11</a:t>
            </a:fld>
            <a:endParaRPr lang="en-US" dirty="0"/>
          </a:p>
        </p:txBody>
      </p:sp>
    </p:spTree>
    <p:extLst>
      <p:ext uri="{BB962C8B-B14F-4D97-AF65-F5344CB8AC3E}">
        <p14:creationId xmlns:p14="http://schemas.microsoft.com/office/powerpoint/2010/main" val="3806870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Jill’s total contributions to her plan are $21,840.</a:t>
            </a:r>
          </a:p>
          <a:p>
            <a:endParaRPr lang="en-US" dirty="0"/>
          </a:p>
          <a:p>
            <a:r>
              <a:rPr lang="en-US" dirty="0"/>
              <a:t>Meanwhile, Jack contributes more than twice this amount at $46,800.</a:t>
            </a:r>
          </a:p>
          <a:p>
            <a:endParaRPr lang="en-US" dirty="0"/>
          </a:p>
          <a:p>
            <a:r>
              <a:rPr lang="en-US" dirty="0"/>
              <a:t>But here’s the thing: By starting earlier and leveraging the power of tax-deferred compounding, Jill ends up with nearly $194,000 at retirement, compared to just $127,000 for Jack.</a:t>
            </a:r>
          </a:p>
          <a:p>
            <a:endParaRPr lang="en-US" dirty="0"/>
          </a:p>
          <a:p>
            <a:r>
              <a:rPr lang="en-US" dirty="0"/>
              <a:t>Think about it: Jill contributes less than half of what Jack does and still ends up with almost $67,000 more--all because she </a:t>
            </a:r>
            <a:r>
              <a:rPr lang="en-US" dirty="0" smtClean="0"/>
              <a:t>started early</a:t>
            </a:r>
            <a:r>
              <a:rPr lang="en-US" dirty="0"/>
              <a:t>.</a:t>
            </a:r>
          </a:p>
          <a:p>
            <a:endParaRPr lang="en-US" dirty="0"/>
          </a:p>
          <a:p>
            <a:r>
              <a:rPr lang="en-US" dirty="0"/>
              <a:t>And remember, we’re talking about what could happen by saving only $30 a week. What’s more, our example assumes average gains of 6 percent a year. If you do better, your nest egg will grow even bigger. </a:t>
            </a:r>
          </a:p>
          <a:p>
            <a:endParaRPr lang="en-US" dirty="0"/>
          </a:p>
          <a:p>
            <a:r>
              <a:rPr lang="en-US" dirty="0"/>
              <a:t>Obviously, this is just an illustration, and your specific results will vary, but you can see the potential advantages of starting early.</a:t>
            </a:r>
          </a:p>
          <a:p>
            <a:endParaRPr lang="en-US" dirty="0"/>
          </a:p>
          <a:p>
            <a:endParaRPr lang="en-US" dirty="0"/>
          </a:p>
        </p:txBody>
      </p:sp>
      <p:sp>
        <p:nvSpPr>
          <p:cNvPr id="4" name="Slide Number Placeholder 3"/>
          <p:cNvSpPr>
            <a:spLocks noGrp="1"/>
          </p:cNvSpPr>
          <p:nvPr>
            <p:ph type="sldNum" sz="quarter" idx="10"/>
          </p:nvPr>
        </p:nvSpPr>
        <p:spPr/>
        <p:txBody>
          <a:bodyPr/>
          <a:lstStyle/>
          <a:p>
            <a:fld id="{7CFF8E56-15DF-47AB-A9E3-F44ADACDA18A}" type="slidenum">
              <a:rPr lang="en-US" smtClean="0"/>
              <a:pPr/>
              <a:t>12</a:t>
            </a:fld>
            <a:endParaRPr lang="en-US" dirty="0"/>
          </a:p>
        </p:txBody>
      </p:sp>
    </p:spTree>
    <p:extLst>
      <p:ext uri="{BB962C8B-B14F-4D97-AF65-F5344CB8AC3E}">
        <p14:creationId xmlns:p14="http://schemas.microsoft.com/office/powerpoint/2010/main" val="2688095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i="1" dirty="0" smtClean="0">
                <a:latin typeface="Arial" panose="020B0604020202020204" pitchFamily="34" charset="0"/>
                <a:ea typeface="Times New Roman" pitchFamily="-60" charset="0"/>
                <a:cs typeface="Arial" panose="020B0604020202020204" pitchFamily="34" charset="0"/>
              </a:rPr>
              <a:t>[USE THIS SLIDE WITH</a:t>
            </a:r>
            <a:r>
              <a:rPr lang="en-US" b="1" i="1" baseline="0" dirty="0" smtClean="0">
                <a:latin typeface="Arial" panose="020B0604020202020204" pitchFamily="34" charset="0"/>
                <a:ea typeface="Times New Roman" pitchFamily="-60" charset="0"/>
                <a:cs typeface="Arial" panose="020B0604020202020204" pitchFamily="34" charset="0"/>
              </a:rPr>
              <a:t>  </a:t>
            </a:r>
            <a:r>
              <a:rPr lang="en-US" sz="1000" b="1" i="1" kern="1200" dirty="0" smtClean="0">
                <a:solidFill>
                  <a:schemeClr val="tx1"/>
                </a:solidFill>
                <a:latin typeface="Arial" panose="020B0604020202020204" pitchFamily="34" charset="0"/>
                <a:ea typeface="+mn-ea"/>
                <a:cs typeface="Arial" panose="020B0604020202020204" pitchFamily="34" charset="0"/>
              </a:rPr>
              <a:t>P3 </a:t>
            </a:r>
            <a:r>
              <a:rPr lang="en-US" b="1" i="1" baseline="0" dirty="0" smtClean="0">
                <a:latin typeface="Arial" panose="020B0604020202020204" pitchFamily="34" charset="0"/>
                <a:ea typeface="Times New Roman" pitchFamily="-60" charset="0"/>
                <a:cs typeface="Arial" panose="020B0604020202020204" pitchFamily="34" charset="0"/>
              </a:rPr>
              <a:t>PLANS THAT OFFER the auto-increase service] </a:t>
            </a:r>
          </a:p>
          <a:p>
            <a:pPr eaLnBrk="1" hangingPunct="1">
              <a:spcBef>
                <a:spcPct val="0"/>
              </a:spcBef>
            </a:pPr>
            <a:endParaRPr lang="en-US" baseline="0" dirty="0" smtClean="0">
              <a:latin typeface="Arial" panose="020B0604020202020204" pitchFamily="34" charset="0"/>
              <a:ea typeface="Times New Roman" pitchFamily="-60" charset="0"/>
              <a:cs typeface="Arial" panose="020B0604020202020204" pitchFamily="34" charset="0"/>
            </a:endParaRPr>
          </a:p>
          <a:p>
            <a:pPr eaLnBrk="1" hangingPunct="1">
              <a:spcBef>
                <a:spcPct val="0"/>
              </a:spcBef>
            </a:pPr>
            <a:r>
              <a:rPr lang="en-US" dirty="0" smtClean="0">
                <a:latin typeface="Arial" panose="020B0604020202020204" pitchFamily="34" charset="0"/>
                <a:ea typeface="Times New Roman" pitchFamily="-60" charset="0"/>
                <a:cs typeface="Arial" panose="020B0604020202020204" pitchFamily="34" charset="0"/>
              </a:rPr>
              <a:t>Fortunately, your employer’s retirement plan even an easy way to save more every year. We call it auto-increase. This free online service lets you schedule</a:t>
            </a:r>
            <a:r>
              <a:rPr lang="en-US" baseline="0" dirty="0" smtClean="0">
                <a:latin typeface="Arial" panose="020B0604020202020204" pitchFamily="34" charset="0"/>
                <a:ea typeface="Times New Roman" pitchFamily="-60" charset="0"/>
                <a:cs typeface="Arial" panose="020B0604020202020204" pitchFamily="34" charset="0"/>
              </a:rPr>
              <a:t> automatic annual increases to your contributions, on the date you choose, by the amount you choose</a:t>
            </a:r>
            <a:r>
              <a:rPr lang="en-US" dirty="0" smtClean="0">
                <a:latin typeface="Arial" panose="020B0604020202020204" pitchFamily="34" charset="0"/>
                <a:ea typeface="Times New Roman" pitchFamily="-60" charset="0"/>
                <a:cs typeface="Arial" panose="020B0604020202020204" pitchFamily="34" charset="0"/>
              </a:rPr>
              <a:t>. This can get you to your optimal</a:t>
            </a:r>
            <a:r>
              <a:rPr lang="en-US" baseline="0" dirty="0" smtClean="0">
                <a:latin typeface="Arial" panose="020B0604020202020204" pitchFamily="34" charset="0"/>
                <a:ea typeface="Times New Roman" pitchFamily="-60" charset="0"/>
                <a:cs typeface="Arial" panose="020B0604020202020204" pitchFamily="34" charset="0"/>
              </a:rPr>
              <a:t> savings rate gradually</a:t>
            </a:r>
            <a:r>
              <a:rPr lang="en-US" sz="1000" dirty="0" smtClean="0">
                <a:latin typeface="Arial"/>
                <a:ea typeface="ＭＳ Ｐゴシック" pitchFamily="-109" charset="-128"/>
                <a:cs typeface="Arial"/>
              </a:rPr>
              <a:t>—</a:t>
            </a:r>
            <a:r>
              <a:rPr lang="en-US" dirty="0" smtClean="0">
                <a:solidFill>
                  <a:srgbClr val="000000"/>
                </a:solidFill>
                <a:latin typeface="Arial" panose="020B0604020202020204" pitchFamily="34" charset="0"/>
                <a:ea typeface="Times New Roman" pitchFamily="-60" charset="0"/>
                <a:cs typeface="Arial" panose="020B0604020202020204" pitchFamily="34" charset="0"/>
              </a:rPr>
              <a:t>without you having to remember to request it. </a:t>
            </a:r>
            <a:endParaRPr lang="en-US" dirty="0" smtClean="0">
              <a:latin typeface="Arial" panose="020B0604020202020204" pitchFamily="34" charset="0"/>
              <a:ea typeface="Times New Roman" pitchFamily="-60" charset="0"/>
              <a:cs typeface="Arial" panose="020B0604020202020204" pitchFamily="34" charset="0"/>
            </a:endParaRPr>
          </a:p>
          <a:p>
            <a:pPr eaLnBrk="1" hangingPunct="1">
              <a:spcBef>
                <a:spcPct val="0"/>
              </a:spcBef>
            </a:pPr>
            <a:endParaRPr lang="en-US" dirty="0" smtClean="0">
              <a:latin typeface="Arial" panose="020B0604020202020204" pitchFamily="34" charset="0"/>
              <a:ea typeface="Times New Roman" pitchFamily="-60" charset="0"/>
              <a:cs typeface="Arial" panose="020B0604020202020204" pitchFamily="34" charset="0"/>
            </a:endParaRPr>
          </a:p>
          <a:p>
            <a:pPr eaLnBrk="1" hangingPunct="1">
              <a:spcBef>
                <a:spcPct val="0"/>
              </a:spcBef>
            </a:pPr>
            <a:r>
              <a:rPr lang="en-US" dirty="0" smtClean="0">
                <a:latin typeface="Arial" panose="020B0604020202020204" pitchFamily="34" charset="0"/>
                <a:ea typeface="Times New Roman" pitchFamily="-60" charset="0"/>
                <a:cs typeface="Arial" panose="020B0604020202020204" pitchFamily="34" charset="0"/>
              </a:rPr>
              <a:t>You can sign up</a:t>
            </a:r>
            <a:r>
              <a:rPr lang="en-US" sz="1000" dirty="0" smtClean="0">
                <a:latin typeface="Arial"/>
                <a:ea typeface="ＭＳ Ｐゴシック" pitchFamily="-109" charset="-128"/>
                <a:cs typeface="Arial"/>
              </a:rPr>
              <a:t>—</a:t>
            </a:r>
            <a:r>
              <a:rPr lang="en-US" dirty="0" smtClean="0">
                <a:latin typeface="Arial" panose="020B0604020202020204" pitchFamily="34" charset="0"/>
                <a:ea typeface="Times New Roman" pitchFamily="-60" charset="0"/>
                <a:cs typeface="Arial" panose="020B0604020202020204" pitchFamily="34" charset="0"/>
              </a:rPr>
              <a:t>or cancel </a:t>
            </a:r>
            <a:r>
              <a:rPr lang="en-US" sz="1000" dirty="0" smtClean="0">
                <a:latin typeface="Arial"/>
                <a:ea typeface="ＭＳ Ｐゴシック" pitchFamily="-109" charset="-128"/>
                <a:cs typeface="Arial"/>
              </a:rPr>
              <a:t>—</a:t>
            </a:r>
            <a:r>
              <a:rPr lang="en-US" baseline="0" dirty="0" smtClean="0">
                <a:latin typeface="Arial" panose="020B0604020202020204" pitchFamily="34" charset="0"/>
                <a:ea typeface="Times New Roman" pitchFamily="-60" charset="0"/>
                <a:cs typeface="Arial" panose="020B0604020202020204" pitchFamily="34" charset="0"/>
              </a:rPr>
              <a:t>any time at [</a:t>
            </a:r>
            <a:r>
              <a:rPr lang="en-US" dirty="0" err="1" smtClean="0">
                <a:latin typeface="Arial" panose="020B0604020202020204" pitchFamily="34" charset="0"/>
                <a:ea typeface="Times New Roman" pitchFamily="-60" charset="0"/>
                <a:cs typeface="Arial" panose="020B0604020202020204" pitchFamily="34" charset="0"/>
              </a:rPr>
              <a:t>my.trsretire.com</a:t>
            </a:r>
            <a:r>
              <a:rPr lang="en-US" dirty="0" smtClean="0">
                <a:latin typeface="Arial" panose="020B0604020202020204" pitchFamily="34" charset="0"/>
                <a:ea typeface="Times New Roman" pitchFamily="-60"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7CFF8E56-15DF-47AB-A9E3-F44ADACDA18A}" type="slidenum">
              <a:rPr lang="en-US" smtClean="0"/>
              <a:pPr/>
              <a:t>13</a:t>
            </a:fld>
            <a:endParaRPr lang="en-US" dirty="0"/>
          </a:p>
        </p:txBody>
      </p:sp>
    </p:spTree>
    <p:extLst>
      <p:ext uri="{BB962C8B-B14F-4D97-AF65-F5344CB8AC3E}">
        <p14:creationId xmlns:p14="http://schemas.microsoft.com/office/powerpoint/2010/main" val="1747456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i="1" dirty="0" smtClean="0">
                <a:latin typeface="Arial" panose="020B0604020202020204" pitchFamily="34" charset="0"/>
                <a:ea typeface="Times New Roman" pitchFamily="-60" charset="0"/>
                <a:cs typeface="Arial" panose="020B0604020202020204" pitchFamily="34" charset="0"/>
              </a:rPr>
              <a:t>[For EM </a:t>
            </a:r>
            <a:r>
              <a:rPr lang="en-US" sz="1000" b="1" i="1" kern="1200" dirty="0" smtClean="0">
                <a:solidFill>
                  <a:schemeClr val="tx1"/>
                </a:solidFill>
                <a:latin typeface="Arial" panose="020B0604020202020204" pitchFamily="34" charset="0"/>
                <a:ea typeface="+mn-ea"/>
                <a:cs typeface="Arial" panose="020B0604020202020204" pitchFamily="34" charset="0"/>
              </a:rPr>
              <a:t>PLANS NOT ON P3 THAT OFFER AUTO-INCREASE]</a:t>
            </a:r>
          </a:p>
          <a:p>
            <a:pPr eaLnBrk="1" hangingPunct="1">
              <a:spcBef>
                <a:spcPct val="0"/>
              </a:spcBef>
            </a:pPr>
            <a:endParaRPr lang="en-US" baseline="0" dirty="0" smtClean="0">
              <a:latin typeface="Arial" panose="020B0604020202020204" pitchFamily="34" charset="0"/>
              <a:ea typeface="Times New Roman" pitchFamily="-60" charset="0"/>
              <a:cs typeface="Arial" panose="020B0604020202020204" pitchFamily="34" charset="0"/>
            </a:endParaRPr>
          </a:p>
          <a:p>
            <a:pPr eaLnBrk="1" hangingPunct="1">
              <a:spcBef>
                <a:spcPct val="0"/>
              </a:spcBef>
            </a:pPr>
            <a:r>
              <a:rPr lang="en-US" dirty="0" smtClean="0">
                <a:latin typeface="Arial" panose="020B0604020202020204" pitchFamily="34" charset="0"/>
                <a:ea typeface="Times New Roman" pitchFamily="-60" charset="0"/>
                <a:cs typeface="Arial" panose="020B0604020202020204" pitchFamily="34" charset="0"/>
              </a:rPr>
              <a:t>Fortunately, your employer’s retirement plan even offers an easy way to save more every year. We call it auto-increase. This free online service lets you schedule</a:t>
            </a:r>
            <a:r>
              <a:rPr lang="en-US" baseline="0" dirty="0" smtClean="0">
                <a:latin typeface="Arial" panose="020B0604020202020204" pitchFamily="34" charset="0"/>
                <a:ea typeface="Times New Roman" pitchFamily="-60" charset="0"/>
                <a:cs typeface="Arial" panose="020B0604020202020204" pitchFamily="34" charset="0"/>
              </a:rPr>
              <a:t> automatic annual increases to your contributions, on the date you choose, by the amount you choose</a:t>
            </a:r>
            <a:r>
              <a:rPr lang="en-US" dirty="0" smtClean="0">
                <a:latin typeface="Arial" panose="020B0604020202020204" pitchFamily="34" charset="0"/>
                <a:ea typeface="Times New Roman" pitchFamily="-60" charset="0"/>
                <a:cs typeface="Arial" panose="020B0604020202020204" pitchFamily="34" charset="0"/>
              </a:rPr>
              <a:t>. This can get you to your optimal</a:t>
            </a:r>
            <a:r>
              <a:rPr lang="en-US" baseline="0" dirty="0" smtClean="0">
                <a:latin typeface="Arial" panose="020B0604020202020204" pitchFamily="34" charset="0"/>
                <a:ea typeface="Times New Roman" pitchFamily="-60" charset="0"/>
                <a:cs typeface="Arial" panose="020B0604020202020204" pitchFamily="34" charset="0"/>
              </a:rPr>
              <a:t> savings rate gradually</a:t>
            </a:r>
            <a:r>
              <a:rPr lang="en-US" sz="1000" dirty="0" smtClean="0">
                <a:latin typeface="Arial"/>
                <a:ea typeface="ＭＳ Ｐゴシック" pitchFamily="-109" charset="-128"/>
                <a:cs typeface="Arial"/>
              </a:rPr>
              <a:t>—</a:t>
            </a:r>
            <a:r>
              <a:rPr lang="en-US" dirty="0" smtClean="0">
                <a:solidFill>
                  <a:srgbClr val="000000"/>
                </a:solidFill>
                <a:latin typeface="Arial" panose="020B0604020202020204" pitchFamily="34" charset="0"/>
                <a:ea typeface="Times New Roman" pitchFamily="-60" charset="0"/>
                <a:cs typeface="Arial" panose="020B0604020202020204" pitchFamily="34" charset="0"/>
              </a:rPr>
              <a:t>without you having to remember to request it. </a:t>
            </a:r>
            <a:endParaRPr lang="en-US" dirty="0" smtClean="0">
              <a:latin typeface="Arial" panose="020B0604020202020204" pitchFamily="34" charset="0"/>
              <a:ea typeface="Times New Roman" pitchFamily="-60" charset="0"/>
              <a:cs typeface="Arial" panose="020B0604020202020204" pitchFamily="34" charset="0"/>
            </a:endParaRPr>
          </a:p>
          <a:p>
            <a:pPr eaLnBrk="1" hangingPunct="1">
              <a:spcBef>
                <a:spcPct val="0"/>
              </a:spcBef>
            </a:pPr>
            <a:endParaRPr lang="en-US" dirty="0" smtClean="0">
              <a:latin typeface="Arial" panose="020B0604020202020204" pitchFamily="34" charset="0"/>
              <a:ea typeface="Times New Roman" pitchFamily="-60" charset="0"/>
              <a:cs typeface="Arial" panose="020B0604020202020204" pitchFamily="34" charset="0"/>
            </a:endParaRPr>
          </a:p>
          <a:p>
            <a:pPr eaLnBrk="1" hangingPunct="1">
              <a:spcBef>
                <a:spcPct val="0"/>
              </a:spcBef>
            </a:pPr>
            <a:r>
              <a:rPr lang="en-US" dirty="0" smtClean="0">
                <a:latin typeface="Arial" panose="020B0604020202020204" pitchFamily="34" charset="0"/>
                <a:ea typeface="Times New Roman" pitchFamily="-60" charset="0"/>
                <a:cs typeface="Arial" panose="020B0604020202020204" pitchFamily="34" charset="0"/>
              </a:rPr>
              <a:t>You can sign up</a:t>
            </a:r>
            <a:r>
              <a:rPr lang="en-US" sz="1000" dirty="0" smtClean="0">
                <a:latin typeface="Arial"/>
                <a:ea typeface="ＭＳ Ｐゴシック" pitchFamily="-109" charset="-128"/>
                <a:cs typeface="Arial"/>
              </a:rPr>
              <a:t>—</a:t>
            </a:r>
            <a:r>
              <a:rPr lang="en-US" dirty="0" smtClean="0">
                <a:latin typeface="Arial" panose="020B0604020202020204" pitchFamily="34" charset="0"/>
                <a:ea typeface="Times New Roman" pitchFamily="-60" charset="0"/>
                <a:cs typeface="Arial" panose="020B0604020202020204" pitchFamily="34" charset="0"/>
              </a:rPr>
              <a:t>or cancel</a:t>
            </a:r>
            <a:r>
              <a:rPr lang="en-US" sz="1000" dirty="0" smtClean="0">
                <a:latin typeface="Arial"/>
                <a:ea typeface="ＭＳ Ｐゴシック" pitchFamily="-109" charset="-128"/>
                <a:cs typeface="Arial"/>
              </a:rPr>
              <a:t>—</a:t>
            </a:r>
            <a:r>
              <a:rPr lang="en-US" baseline="0" dirty="0" smtClean="0">
                <a:latin typeface="Arial" panose="020B0604020202020204" pitchFamily="34" charset="0"/>
                <a:ea typeface="Times New Roman" pitchFamily="-60" charset="0"/>
                <a:cs typeface="Arial" panose="020B0604020202020204" pitchFamily="34" charset="0"/>
              </a:rPr>
              <a:t>any time at TA-Retirement.com. </a:t>
            </a:r>
            <a:r>
              <a:rPr lang="en-US" dirty="0" smtClean="0">
                <a:latin typeface="Arial" panose="020B0604020202020204" pitchFamily="34" charset="0"/>
                <a:ea typeface="Times New Roman" pitchFamily="-60"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7CFF8E56-15DF-47AB-A9E3-F44ADACDA18A}" type="slidenum">
              <a:rPr lang="en-US" smtClean="0"/>
              <a:pPr/>
              <a:t>14</a:t>
            </a:fld>
            <a:endParaRPr lang="en-US" dirty="0"/>
          </a:p>
        </p:txBody>
      </p:sp>
    </p:spTree>
    <p:extLst>
      <p:ext uri="{BB962C8B-B14F-4D97-AF65-F5344CB8AC3E}">
        <p14:creationId xmlns:p14="http://schemas.microsoft.com/office/powerpoint/2010/main" val="1747456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749">
              <a:spcBef>
                <a:spcPct val="0"/>
              </a:spcBef>
            </a:pPr>
            <a:r>
              <a:rPr lang="en-US" b="1" i="1" dirty="0" smtClean="0">
                <a:latin typeface="Arial" panose="020B0604020202020204" pitchFamily="34" charset="0"/>
                <a:ea typeface="Times New Roman" pitchFamily="-60" charset="0"/>
                <a:cs typeface="Arial" panose="020B0604020202020204" pitchFamily="34" charset="0"/>
              </a:rPr>
              <a:t>[USE THIS SLIDE WITH</a:t>
            </a:r>
            <a:r>
              <a:rPr lang="en-US" b="1" i="1" baseline="0" dirty="0" smtClean="0">
                <a:latin typeface="Arial" panose="020B0604020202020204" pitchFamily="34" charset="0"/>
                <a:ea typeface="Times New Roman" pitchFamily="-60" charset="0"/>
                <a:cs typeface="Arial" panose="020B0604020202020204" pitchFamily="34" charset="0"/>
              </a:rPr>
              <a:t> PLANS THAT DO NOT OFFER the auto-increase service] </a:t>
            </a:r>
          </a:p>
          <a:p>
            <a:pPr eaLnBrk="1" hangingPunct="1">
              <a:spcBef>
                <a:spcPct val="0"/>
              </a:spcBef>
            </a:pPr>
            <a:endParaRPr lang="en-US" dirty="0" smtClean="0">
              <a:solidFill>
                <a:srgbClr val="000000"/>
              </a:solidFill>
              <a:latin typeface="Arial" panose="020B0604020202020204" pitchFamily="34" charset="0"/>
              <a:ea typeface="Times New Roman" pitchFamily="-60" charset="0"/>
              <a:cs typeface="Arial" panose="020B0604020202020204" pitchFamily="34" charset="0"/>
            </a:endParaRPr>
          </a:p>
          <a:p>
            <a:pPr eaLnBrk="1" hangingPunct="1">
              <a:spcBef>
                <a:spcPct val="0"/>
              </a:spcBef>
            </a:pPr>
            <a:r>
              <a:rPr lang="en-US" dirty="0" smtClean="0">
                <a:solidFill>
                  <a:srgbClr val="000000"/>
                </a:solidFill>
                <a:latin typeface="Arial" panose="020B0604020202020204" pitchFamily="34" charset="0"/>
                <a:ea typeface="Times New Roman" pitchFamily="-60" charset="0"/>
                <a:cs typeface="Arial" panose="020B0604020202020204" pitchFamily="34" charset="0"/>
              </a:rPr>
              <a:t>If you’re like many busy people, increasing your retirement savings plan contributions may not be on the top of your to-do</a:t>
            </a:r>
            <a:r>
              <a:rPr lang="en-US" baseline="0" dirty="0" smtClean="0">
                <a:solidFill>
                  <a:srgbClr val="000000"/>
                </a:solidFill>
                <a:latin typeface="Arial" panose="020B0604020202020204" pitchFamily="34" charset="0"/>
                <a:ea typeface="Times New Roman" pitchFamily="-60" charset="0"/>
                <a:cs typeface="Arial" panose="020B0604020202020204" pitchFamily="34" charset="0"/>
              </a:rPr>
              <a:t> </a:t>
            </a:r>
            <a:r>
              <a:rPr lang="en-US" dirty="0" smtClean="0">
                <a:solidFill>
                  <a:srgbClr val="000000"/>
                </a:solidFill>
                <a:latin typeface="Arial" panose="020B0604020202020204" pitchFamily="34" charset="0"/>
                <a:ea typeface="Times New Roman" pitchFamily="-60" charset="0"/>
                <a:cs typeface="Arial" panose="020B0604020202020204" pitchFamily="34" charset="0"/>
              </a:rPr>
              <a:t>list. But as I noted, small, regular increases can make a big difference in your savings over time.  </a:t>
            </a:r>
          </a:p>
          <a:p>
            <a:pPr eaLnBrk="1" hangingPunct="1">
              <a:spcBef>
                <a:spcPct val="0"/>
              </a:spcBef>
            </a:pPr>
            <a:endParaRPr lang="en-US" dirty="0" smtClean="0">
              <a:solidFill>
                <a:srgbClr val="000000"/>
              </a:solidFill>
              <a:latin typeface="Arial" panose="020B0604020202020204" pitchFamily="34" charset="0"/>
              <a:ea typeface="Times New Roman" pitchFamily="-60" charset="0"/>
              <a:cs typeface="Arial" panose="020B0604020202020204" pitchFamily="34" charset="0"/>
            </a:endParaRPr>
          </a:p>
          <a:p>
            <a:pPr eaLnBrk="1" hangingPunct="1">
              <a:spcBef>
                <a:spcPct val="0"/>
              </a:spcBef>
            </a:pPr>
            <a:r>
              <a:rPr lang="en-US" dirty="0" smtClean="0">
                <a:solidFill>
                  <a:srgbClr val="000000"/>
                </a:solidFill>
                <a:latin typeface="Arial" panose="020B0604020202020204" pitchFamily="34" charset="0"/>
                <a:ea typeface="Times New Roman" pitchFamily="-60" charset="0"/>
                <a:cs typeface="Arial" panose="020B0604020202020204" pitchFamily="34" charset="0"/>
              </a:rPr>
              <a:t>So try to </a:t>
            </a:r>
            <a:r>
              <a:rPr lang="en-US" dirty="0" smtClean="0">
                <a:latin typeface="Arial" panose="020B0604020202020204" pitchFamily="34" charset="0"/>
                <a:ea typeface="Times New Roman" pitchFamily="-60" charset="0"/>
                <a:cs typeface="Arial" panose="020B0604020202020204" pitchFamily="34" charset="0"/>
              </a:rPr>
              <a:t>get in the habit of raising your savings rate a little each year. Mark a day on your calendar, maybe your birthday, as a constant reminder to increase your contributions. Think of it as a birthday gift to the future you.</a:t>
            </a:r>
            <a:endParaRPr lang="en-US" dirty="0">
              <a:latin typeface="Arial" panose="020B0604020202020204" pitchFamily="34" charset="0"/>
              <a:ea typeface="Times New Roman" pitchFamily="-60"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CFF8E56-15DF-47AB-A9E3-F44ADACDA18A}" type="slidenum">
              <a:rPr lang="en-US" smtClean="0"/>
              <a:pPr/>
              <a:t>15</a:t>
            </a:fld>
            <a:endParaRPr lang="en-US" dirty="0"/>
          </a:p>
        </p:txBody>
      </p:sp>
    </p:spTree>
    <p:extLst>
      <p:ext uri="{BB962C8B-B14F-4D97-AF65-F5344CB8AC3E}">
        <p14:creationId xmlns:p14="http://schemas.microsoft.com/office/powerpoint/2010/main" val="217235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txBox="1">
            <a:spLocks noGrp="1" noChangeArrowheads="1"/>
          </p:cNvSpPr>
          <p:nvPr/>
        </p:nvSpPr>
        <p:spPr bwMode="auto">
          <a:xfrm>
            <a:off x="3929065" y="8772527"/>
            <a:ext cx="3005136" cy="460375"/>
          </a:xfrm>
          <a:prstGeom prst="rect">
            <a:avLst/>
          </a:prstGeom>
          <a:noFill/>
          <a:ln w="9525">
            <a:noFill/>
            <a:miter lim="800000"/>
            <a:headEnd/>
            <a:tailEnd/>
          </a:ln>
        </p:spPr>
        <p:txBody>
          <a:bodyPr lIns="92340" tIns="46169" rIns="92340" bIns="46169" anchor="b">
            <a:prstTxWarp prst="textNoShape">
              <a:avLst/>
            </a:prstTxWarp>
          </a:bodyPr>
          <a:lstStyle/>
          <a:p>
            <a:pPr algn="r" defTabSz="923686" eaLnBrk="0" hangingPunct="0"/>
            <a:fld id="{F6875EE5-7D96-4539-86DB-75E93710847D}" type="slidenum">
              <a:rPr lang="en-US" sz="1100"/>
              <a:pPr algn="r" defTabSz="923686" eaLnBrk="0" hangingPunct="0"/>
              <a:t>16</a:t>
            </a:fld>
            <a:endParaRPr lang="en-US" sz="1100" dirty="0"/>
          </a:p>
        </p:txBody>
      </p:sp>
      <p:sp>
        <p:nvSpPr>
          <p:cNvPr id="17410" name="Rectangle 2"/>
          <p:cNvSpPr>
            <a:spLocks noGrp="1" noRot="1" noChangeAspect="1" noChangeArrowheads="1" noTextEdit="1"/>
          </p:cNvSpPr>
          <p:nvPr>
            <p:ph type="sldImg"/>
          </p:nvPr>
        </p:nvSpPr>
        <p:spPr>
          <a:solidFill>
            <a:srgbClr val="FFFFFF"/>
          </a:solidFill>
          <a:ln/>
        </p:spPr>
      </p:sp>
      <p:sp>
        <p:nvSpPr>
          <p:cNvPr id="17411" name="Notes Placeholder 2"/>
          <p:cNvSpPr>
            <a:spLocks noGrp="1"/>
          </p:cNvSpPr>
          <p:nvPr>
            <p:ph type="body" sz="quarter" idx="10"/>
          </p:nvPr>
        </p:nvSpPr>
        <p:spPr>
          <a:noFill/>
          <a:ln/>
        </p:spPr>
        <p:txBody>
          <a:bodyPr/>
          <a:lstStyle/>
          <a:p>
            <a:r>
              <a:rPr lang="en-US" b="1" baseline="0" dirty="0" smtClean="0">
                <a:latin typeface="Arial" panose="020B0604020202020204" pitchFamily="34" charset="0"/>
                <a:cs typeface="Arial" panose="020B0604020202020204" pitchFamily="34" charset="0"/>
              </a:rPr>
              <a:t>[OPTIONAL SLIDE]</a:t>
            </a:r>
          </a:p>
          <a:p>
            <a:pPr>
              <a:spcBef>
                <a:spcPts val="633"/>
              </a:spcBef>
            </a:pPr>
            <a:endParaRPr lang="en-US" i="1" dirty="0">
              <a:ea typeface="Times" pitchFamily="-60" charset="0"/>
            </a:endParaRPr>
          </a:p>
          <a:p>
            <a:pPr>
              <a:spcBef>
                <a:spcPts val="633"/>
              </a:spcBef>
            </a:pPr>
            <a:r>
              <a:rPr lang="en-US" dirty="0">
                <a:ea typeface="Times" pitchFamily="-60" charset="0"/>
              </a:rPr>
              <a:t>There’s another way the federal government encourages people to save for retirement. It’s with the so-called Saver’s Credit. A tax </a:t>
            </a:r>
            <a:r>
              <a:rPr lang="en-US" i="1" dirty="0">
                <a:ea typeface="Times" pitchFamily="-60" charset="0"/>
              </a:rPr>
              <a:t>credit </a:t>
            </a:r>
            <a:r>
              <a:rPr lang="en-US" dirty="0">
                <a:ea typeface="Times" pitchFamily="-60" charset="0"/>
              </a:rPr>
              <a:t>is different from--and even better than--a tax </a:t>
            </a:r>
            <a:r>
              <a:rPr lang="en-US" i="1" dirty="0">
                <a:ea typeface="Times" pitchFamily="-60" charset="0"/>
              </a:rPr>
              <a:t>deduction</a:t>
            </a:r>
            <a:r>
              <a:rPr lang="en-US" dirty="0">
                <a:ea typeface="Times" pitchFamily="-60" charset="0"/>
              </a:rPr>
              <a:t>. That’s because while a </a:t>
            </a:r>
            <a:r>
              <a:rPr lang="en-US" i="1" dirty="0">
                <a:ea typeface="Times" pitchFamily="-60" charset="0"/>
              </a:rPr>
              <a:t>deduction</a:t>
            </a:r>
            <a:r>
              <a:rPr lang="en-US" dirty="0">
                <a:ea typeface="Times" pitchFamily="-60" charset="0"/>
              </a:rPr>
              <a:t> means only a </a:t>
            </a:r>
            <a:r>
              <a:rPr lang="en-US" i="1" dirty="0">
                <a:ea typeface="Times" pitchFamily="-60" charset="0"/>
              </a:rPr>
              <a:t>percentage</a:t>
            </a:r>
            <a:r>
              <a:rPr lang="en-US" dirty="0">
                <a:ea typeface="Times" pitchFamily="-60" charset="0"/>
              </a:rPr>
              <a:t> tax cut based on your federal bracket, a </a:t>
            </a:r>
            <a:r>
              <a:rPr lang="en-US" i="1" dirty="0">
                <a:ea typeface="Times" pitchFamily="-60" charset="0"/>
              </a:rPr>
              <a:t>credit</a:t>
            </a:r>
            <a:r>
              <a:rPr lang="en-US" dirty="0">
                <a:ea typeface="Times" pitchFamily="-60" charset="0"/>
              </a:rPr>
              <a:t> cuts your tax bill dollar for dollar.  </a:t>
            </a:r>
          </a:p>
          <a:p>
            <a:pPr>
              <a:spcBef>
                <a:spcPts val="633"/>
              </a:spcBef>
            </a:pPr>
            <a:endParaRPr lang="en-US" dirty="0">
              <a:ea typeface="Times" pitchFamily="-60" charset="0"/>
            </a:endParaRPr>
          </a:p>
          <a:p>
            <a:pPr>
              <a:spcBef>
                <a:spcPts val="633"/>
              </a:spcBef>
            </a:pPr>
            <a:r>
              <a:rPr lang="en-US" dirty="0"/>
              <a:t>In fact, the Saver’s Credit is like an instant rebate when you file your return. Depending on your income and tax filing status, you may be able to get back 10, 20, or even 50 percent of the first $2,000 you contribute to your retirement plan in </a:t>
            </a:r>
            <a:r>
              <a:rPr lang="en-US" dirty="0" smtClean="0"/>
              <a:t>2016. </a:t>
            </a:r>
            <a:r>
              <a:rPr lang="en-US" dirty="0"/>
              <a:t>That means you could cut your tax bill by up to $1,000--or even $2,000 if you’re married and file jointly.</a:t>
            </a:r>
          </a:p>
          <a:p>
            <a:pPr>
              <a:spcBef>
                <a:spcPts val="633"/>
              </a:spcBef>
            </a:pPr>
            <a:endParaRPr lang="en-US" dirty="0"/>
          </a:p>
          <a:p>
            <a:pPr>
              <a:spcBef>
                <a:spcPts val="633"/>
              </a:spcBef>
            </a:pPr>
            <a:r>
              <a:rPr lang="en-US" dirty="0">
                <a:ea typeface="Times" pitchFamily="-60" charset="0"/>
              </a:rPr>
              <a:t>Even so, not everyone will qualify for this deal. The Saver’s Credit is designed to help taxpayers with low to moderate incomes. And even if you fit that bill, you might not be eligible if you took money out of your retirement account </a:t>
            </a:r>
            <a:r>
              <a:rPr lang="en-US" dirty="0" smtClean="0">
                <a:ea typeface="Times" pitchFamily="-60" charset="0"/>
              </a:rPr>
              <a:t>within the </a:t>
            </a:r>
            <a:r>
              <a:rPr lang="en-US" dirty="0">
                <a:ea typeface="Times" pitchFamily="-60" charset="0"/>
              </a:rPr>
              <a:t>past two years. So ask your tax advisor to check your eligibility</a:t>
            </a:r>
            <a:r>
              <a:rPr lang="en-US" dirty="0">
                <a:solidFill>
                  <a:srgbClr val="FF0000"/>
                </a:solidFill>
                <a:ea typeface="Times" pitchFamily="-60" charset="0"/>
              </a:rPr>
              <a:t>, </a:t>
            </a:r>
            <a:r>
              <a:rPr lang="en-US" dirty="0">
                <a:solidFill>
                  <a:sysClr val="windowText" lastClr="000000"/>
                </a:solidFill>
                <a:ea typeface="Times" pitchFamily="-60" charset="0"/>
              </a:rPr>
              <a:t>or visit the IRS website at irs.gov.</a:t>
            </a:r>
            <a:endParaRPr lang="en-US" dirty="0">
              <a:ea typeface="Times" pitchFamily="-60" charset="0"/>
            </a:endParaRPr>
          </a:p>
          <a:p>
            <a:pPr eaLnBrk="1" hangingPunct="1">
              <a:spcBef>
                <a:spcPct val="0"/>
              </a:spcBef>
            </a:pPr>
            <a:endParaRPr lang="en-US" dirty="0">
              <a:ea typeface="Times" pitchFamily="-60" charset="0"/>
            </a:endParaRPr>
          </a:p>
          <a:p>
            <a:endParaRPr lang="en-US" i="1" dirty="0"/>
          </a:p>
          <a:p>
            <a:endParaRPr lang="en-US" dirty="0"/>
          </a:p>
          <a:p>
            <a:pPr eaLnBrk="1" hangingPunct="1">
              <a:spcBef>
                <a:spcPct val="0"/>
              </a:spcBef>
            </a:pPr>
            <a:endParaRPr lang="en-US" dirty="0">
              <a:ea typeface="Times" pitchFamily="-60" charset="0"/>
            </a:endParaRPr>
          </a:p>
          <a:p>
            <a:endParaRPr lang="en-US" i="1" dirty="0"/>
          </a:p>
          <a:p>
            <a:endParaRPr lang="en-US" dirty="0"/>
          </a:p>
        </p:txBody>
      </p:sp>
    </p:spTree>
    <p:extLst>
      <p:ext uri="{BB962C8B-B14F-4D97-AF65-F5344CB8AC3E}">
        <p14:creationId xmlns:p14="http://schemas.microsoft.com/office/powerpoint/2010/main" val="3428393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latin typeface="Arial" panose="020B0604020202020204" pitchFamily="34" charset="0"/>
                <a:cs typeface="Arial" panose="020B0604020202020204" pitchFamily="34" charset="0"/>
              </a:rPr>
              <a:t>[OPTIONAL SLIDE]</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As you figure out ways to save more, you may want to consider consolidating your assets. </a:t>
            </a:r>
          </a:p>
          <a:p>
            <a:pPr defTabSz="923624">
              <a:defRPr/>
            </a:pPr>
            <a:endParaRPr lang="en-US" baseline="0" dirty="0" smtClean="0">
              <a:latin typeface="Arial" panose="020B0604020202020204" pitchFamily="34" charset="0"/>
              <a:cs typeface="Arial" panose="020B0604020202020204" pitchFamily="34" charset="0"/>
            </a:endParaRPr>
          </a:p>
          <a:p>
            <a:pPr defTabSz="923624">
              <a:defRPr/>
            </a:pPr>
            <a:r>
              <a:rPr lang="en-US" b="0" baseline="0" dirty="0" smtClean="0">
                <a:latin typeface="Arial" panose="020B0604020202020204" pitchFamily="34" charset="0"/>
                <a:cs typeface="Arial" panose="020B0604020202020204" pitchFamily="34" charset="0"/>
              </a:rPr>
              <a:t>Don’t think I’m saying “put all your eggs in one basket” – I still want you to have diversified investments. But here I’m talking about keeping all your various retirement accounts in one place, so it will be easier for you to see the big picture. The money itself should still be invested in a diverse mix of funds. </a:t>
            </a:r>
          </a:p>
          <a:p>
            <a:endParaRPr lang="en-US" dirty="0" smtClean="0">
              <a:latin typeface="Arial" panose="020B0604020202020204" pitchFamily="34" charset="0"/>
              <a:cs typeface="Arial" panose="020B0604020202020204" pitchFamily="34" charset="0"/>
            </a:endParaRPr>
          </a:p>
          <a:p>
            <a:pPr defTabSz="905073">
              <a:defRPr/>
            </a:pPr>
            <a:r>
              <a:rPr lang="en-US" dirty="0">
                <a:latin typeface="Arial" panose="020B0604020202020204" pitchFamily="34" charset="0"/>
                <a:cs typeface="Arial" panose="020B0604020202020204" pitchFamily="34" charset="0"/>
              </a:rPr>
              <a:t>There are 2 ways you can consolidate your assets with Transamerica. Both give you the advantage of being able to see all of your money in one place -- so that when you use the </a:t>
            </a:r>
            <a:r>
              <a:rPr lang="en-US" i="1" dirty="0" err="1">
                <a:latin typeface="Arial" panose="020B0604020202020204" pitchFamily="34" charset="0"/>
                <a:cs typeface="Arial" panose="020B0604020202020204" pitchFamily="34" charset="0"/>
              </a:rPr>
              <a:t>OnTrack</a:t>
            </a:r>
            <a:r>
              <a:rPr lang="en-US" dirty="0">
                <a:latin typeface="Arial" panose="020B0604020202020204" pitchFamily="34" charset="0"/>
                <a:cs typeface="Arial" panose="020B0604020202020204" pitchFamily="34" charset="0"/>
              </a:rPr>
              <a:t> </a:t>
            </a:r>
            <a:r>
              <a:rPr lang="en-US" baseline="3000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tool </a:t>
            </a:r>
            <a:r>
              <a:rPr lang="en-US" dirty="0">
                <a:latin typeface="Arial" panose="020B0604020202020204" pitchFamily="34" charset="0"/>
                <a:cs typeface="Arial" panose="020B0604020202020204" pitchFamily="34" charset="0"/>
              </a:rPr>
              <a:t>to see your Outlook, you will be able to see all of your retirement assets. The two options are:  </a:t>
            </a:r>
            <a:br>
              <a:rPr lang="en-US" dirty="0">
                <a:latin typeface="Arial" panose="020B0604020202020204" pitchFamily="34" charset="0"/>
                <a:cs typeface="Arial" panose="020B0604020202020204" pitchFamily="34" charset="0"/>
              </a:rPr>
            </a:br>
            <a:endParaRPr lang="en-US" dirty="0" smtClean="0">
              <a:latin typeface="Arial" panose="020B0604020202020204" pitchFamily="34" charset="0"/>
              <a:cs typeface="Arial" panose="020B0604020202020204" pitchFamily="34" charset="0"/>
            </a:endParaRPr>
          </a:p>
          <a:p>
            <a:pPr defTabSz="905073">
              <a:defRPr/>
            </a:pPr>
            <a:r>
              <a:rPr lang="en-US" dirty="0" smtClean="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You can roll that money into the plan, giving you access to the same investment options,  services and features that you have through your employer's plan. One of the biggest advantages is that the fees you pay in the plan are typically lower than what you would have to pay for those same funds on your own. But your account will be assessed any other administrative fees. </a:t>
            </a:r>
          </a:p>
          <a:p>
            <a:pPr defTabSz="905073">
              <a:defRPr/>
            </a:pP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2). Alternatively, you can roll that money to a Transamerica IRA, which gives you more investment flexibility and access to investment advice, if you'd like. You might consider this option if you don't want all of you retirement assets with your current employer for whatever reason.</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CFF8E56-15DF-47AB-A9E3-F44ADACDA18A}" type="slidenum">
              <a:rPr lang="en-US" smtClean="0"/>
              <a:pPr/>
              <a:t>17</a:t>
            </a:fld>
            <a:endParaRPr lang="en-US" dirty="0"/>
          </a:p>
        </p:txBody>
      </p:sp>
    </p:spTree>
    <p:extLst>
      <p:ext uri="{BB962C8B-B14F-4D97-AF65-F5344CB8AC3E}">
        <p14:creationId xmlns:p14="http://schemas.microsoft.com/office/powerpoint/2010/main" val="1523379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892">
              <a:defRPr/>
            </a:pPr>
            <a:r>
              <a:rPr lang="en-US" sz="1000" b="0" dirty="0" smtClean="0">
                <a:solidFill>
                  <a:srgbClr val="000000"/>
                </a:solidFill>
                <a:latin typeface="Arial" panose="020B0604020202020204" pitchFamily="34" charset="0"/>
                <a:ea typeface="ＭＳ Ｐゴシック" pitchFamily="-60" charset="-128"/>
                <a:cs typeface="Arial" panose="020B0604020202020204" pitchFamily="34" charset="0"/>
              </a:rPr>
              <a:t>Now, a super saver</a:t>
            </a:r>
            <a:r>
              <a:rPr lang="en-US" sz="1000" b="0" baseline="0" dirty="0" smtClean="0">
                <a:solidFill>
                  <a:srgbClr val="000000"/>
                </a:solidFill>
                <a:latin typeface="Arial" panose="020B0604020202020204" pitchFamily="34" charset="0"/>
                <a:ea typeface="ＭＳ Ｐゴシック" pitchFamily="-60" charset="-128"/>
                <a:cs typeface="Arial" panose="020B0604020202020204" pitchFamily="34" charset="0"/>
              </a:rPr>
              <a:t> also </a:t>
            </a:r>
            <a:r>
              <a:rPr lang="en-US" sz="1000" b="0" dirty="0" smtClean="0">
                <a:solidFill>
                  <a:srgbClr val="000000"/>
                </a:solidFill>
                <a:latin typeface="Arial" panose="020B0604020202020204" pitchFamily="34" charset="0"/>
                <a:ea typeface="ＭＳ Ｐゴシック" pitchFamily="-60" charset="-128"/>
                <a:cs typeface="Arial" panose="020B0604020202020204" pitchFamily="34" charset="0"/>
              </a:rPr>
              <a:t>knows that</a:t>
            </a:r>
            <a:r>
              <a:rPr lang="en-US" sz="1000" b="0" baseline="0" dirty="0" smtClean="0">
                <a:solidFill>
                  <a:srgbClr val="000000"/>
                </a:solidFill>
                <a:latin typeface="Arial" panose="020B0604020202020204" pitchFamily="34" charset="0"/>
                <a:ea typeface="ＭＳ Ｐゴシック" pitchFamily="-60" charset="-128"/>
                <a:cs typeface="Arial" panose="020B0604020202020204" pitchFamily="34" charset="0"/>
              </a:rPr>
              <a:t> it’s important to monitor their progress to know where they stand and where they need to go, to reach their goals. Luckily, </a:t>
            </a:r>
            <a:r>
              <a:rPr lang="en-US" sz="1000" b="0" dirty="0" smtClean="0">
                <a:solidFill>
                  <a:srgbClr val="000000"/>
                </a:solidFill>
                <a:latin typeface="Arial" panose="020B0604020202020204" pitchFamily="34" charset="0"/>
                <a:ea typeface="ＭＳ Ｐゴシック" pitchFamily="-60" charset="-128"/>
                <a:cs typeface="Arial" panose="020B0604020202020204" pitchFamily="34" charset="0"/>
              </a:rPr>
              <a:t>your retirement plan offers a</a:t>
            </a:r>
            <a:r>
              <a:rPr lang="en-US" sz="1000" b="0" baseline="0" dirty="0" smtClean="0">
                <a:solidFill>
                  <a:srgbClr val="000000"/>
                </a:solidFill>
                <a:latin typeface="Arial" panose="020B0604020202020204" pitchFamily="34" charset="0"/>
                <a:ea typeface="ＭＳ Ｐゴシック" pitchFamily="-60" charset="-128"/>
                <a:cs typeface="Arial" panose="020B0604020202020204" pitchFamily="34" charset="0"/>
              </a:rPr>
              <a:t> clear, simple gauge of </a:t>
            </a:r>
            <a:r>
              <a:rPr lang="en-US" sz="1000" b="0" dirty="0" smtClean="0">
                <a:latin typeface="Arial" panose="020B0604020202020204" pitchFamily="34" charset="0"/>
                <a:ea typeface="Times New Roman" pitchFamily="-60" charset="0"/>
                <a:cs typeface="Arial" panose="020B0604020202020204" pitchFamily="34" charset="0"/>
              </a:rPr>
              <a:t>your retirement savings progress. </a:t>
            </a:r>
            <a:endParaRPr lang="en-US" sz="1000" b="0" baseline="0" dirty="0" smtClean="0">
              <a:latin typeface="Arial" panose="020B0604020202020204" pitchFamily="34" charset="0"/>
              <a:ea typeface="Times New Roman" pitchFamily="-60" charset="0"/>
              <a:cs typeface="Arial" panose="020B0604020202020204" pitchFamily="34" charset="0"/>
            </a:endParaRPr>
          </a:p>
          <a:p>
            <a:pPr defTabSz="873892">
              <a:defRPr/>
            </a:pPr>
            <a:endParaRPr lang="en-US" sz="1000" baseline="0" dirty="0" smtClean="0">
              <a:latin typeface="Arial" panose="020B0604020202020204" pitchFamily="34" charset="0"/>
              <a:ea typeface="Times New Roman" pitchFamily="-60" charset="0"/>
              <a:cs typeface="Arial" panose="020B0604020202020204" pitchFamily="34" charset="0"/>
            </a:endParaRPr>
          </a:p>
          <a:p>
            <a:r>
              <a:rPr lang="en-US" sz="1000" i="0" dirty="0" smtClean="0"/>
              <a:t>We call it</a:t>
            </a:r>
            <a:r>
              <a:rPr lang="en-US" sz="1000" i="1" dirty="0" smtClean="0"/>
              <a:t> Your Retirement Outlook®</a:t>
            </a:r>
            <a:r>
              <a:rPr lang="en-US" sz="1000" i="0" smtClean="0"/>
              <a:t>. It’s </a:t>
            </a:r>
            <a:r>
              <a:rPr lang="en-US" sz="1000" dirty="0" smtClean="0"/>
              <a:t>a quick, personalized way to gauge your savings progress in real time. It can even alert you to take action when or if you’re falling behind.</a:t>
            </a:r>
          </a:p>
          <a:p>
            <a:endParaRPr lang="en-US" sz="1000" dirty="0" smtClean="0"/>
          </a:p>
          <a:p>
            <a:pPr defTabSz="873892">
              <a:defRPr/>
            </a:pPr>
            <a:r>
              <a:rPr lang="en-US" sz="1000" dirty="0" smtClean="0"/>
              <a:t>Specifically, </a:t>
            </a:r>
            <a:r>
              <a:rPr lang="en-US" sz="1000" i="1" dirty="0" smtClean="0"/>
              <a:t>Your Retirement Outlook  </a:t>
            </a:r>
            <a:r>
              <a:rPr lang="en-US" sz="1000" dirty="0" smtClean="0"/>
              <a:t>is our name for the gap between your retirement income goal and how much income your current strategy is likely to produce when you retire. You can learn </a:t>
            </a:r>
            <a:r>
              <a:rPr lang="en-US" sz="1000" kern="1200" dirty="0" smtClean="0">
                <a:solidFill>
                  <a:schemeClr val="tx1"/>
                </a:solidFill>
                <a:latin typeface="Arial" panose="020B0604020202020204" pitchFamily="34" charset="0"/>
                <a:ea typeface="+mn-ea"/>
                <a:cs typeface="Arial" panose="020B0604020202020204" pitchFamily="34" charset="0"/>
              </a:rPr>
              <a:t>your individual forecast</a:t>
            </a:r>
            <a:r>
              <a:rPr lang="en-US" sz="1000" dirty="0" smtClean="0"/>
              <a:t> when you set up your account online by answering a few simple questions. Once you do, you’ll see one of these four weather icons – rainy, cloudy, partly sunny, or sunny. Each one represents how much of your goal your current strategy is likely to reach. </a:t>
            </a:r>
          </a:p>
          <a:p>
            <a:endParaRPr lang="en-US" sz="1000" dirty="0" smtClean="0"/>
          </a:p>
          <a:p>
            <a:pPr defTabSz="873892">
              <a:defRPr/>
            </a:pPr>
            <a:r>
              <a:rPr lang="en-US" sz="1000" dirty="0" smtClean="0"/>
              <a:t>Obviously, you want your forecast to be sunny. But don’t worry if it’s not. </a:t>
            </a:r>
            <a:r>
              <a:rPr lang="en-US" sz="1000" i="1" dirty="0" smtClean="0"/>
              <a:t>Your Retirement Outlook  </a:t>
            </a:r>
            <a:r>
              <a:rPr lang="en-US" sz="1000" dirty="0" smtClean="0"/>
              <a:t>is a real-time gap analysis…a snapshot of where you stand versus your goal--right now. You create it by using our powerful </a:t>
            </a:r>
            <a:r>
              <a:rPr lang="en-US" sz="1000" i="1" dirty="0" smtClean="0">
                <a:ea typeface="ＭＳ Ｐゴシック" pitchFamily="-109" charset="-128"/>
              </a:rPr>
              <a:t>OnTrack</a:t>
            </a:r>
            <a:r>
              <a:rPr lang="en-US" sz="1000" dirty="0" smtClean="0"/>
              <a:t> planning tool. But </a:t>
            </a:r>
            <a:r>
              <a:rPr lang="en-US" sz="1000" i="1" dirty="0" smtClean="0">
                <a:ea typeface="ＭＳ Ｐゴシック" pitchFamily="-109" charset="-128"/>
              </a:rPr>
              <a:t>OnTrack</a:t>
            </a:r>
            <a:r>
              <a:rPr lang="en-US" sz="1000" dirty="0" smtClean="0"/>
              <a:t> doesn’t just show you your current forecast; it also shows you </a:t>
            </a:r>
            <a:r>
              <a:rPr lang="en-US" sz="1000" dirty="0" smtClean="0">
                <a:ea typeface="ＭＳ Ｐゴシック" pitchFamily="-109" charset="-128"/>
              </a:rPr>
              <a:t>how you may be able to </a:t>
            </a:r>
            <a:r>
              <a:rPr lang="en-US" sz="1000" i="1" dirty="0" smtClean="0"/>
              <a:t>improve</a:t>
            </a:r>
            <a:r>
              <a:rPr lang="en-US" sz="1000" dirty="0" smtClean="0"/>
              <a:t> it. </a:t>
            </a:r>
            <a:r>
              <a:rPr lang="en-US" sz="1000" b="0" dirty="0" smtClean="0"/>
              <a:t>That might mean saving more, as we’ve talked about. But it could mean </a:t>
            </a:r>
            <a:r>
              <a:rPr lang="en-US" sz="1000" b="0" i="1" dirty="0" smtClean="0"/>
              <a:t>saying</a:t>
            </a:r>
            <a:r>
              <a:rPr lang="en-US" sz="1000" b="0" dirty="0" smtClean="0"/>
              <a:t> more. </a:t>
            </a:r>
            <a:r>
              <a:rPr lang="en-US" sz="1000" dirty="0" smtClean="0"/>
              <a:t>That’s because the more information you provide about your retirement picture, including any outside accounts, income or expenses for both yourself and your spouse or partner, the clearer </a:t>
            </a:r>
            <a:r>
              <a:rPr lang="en-US" sz="1000" i="0" dirty="0" smtClean="0"/>
              <a:t>Your Retirement Outlook</a:t>
            </a:r>
            <a:r>
              <a:rPr lang="en-US" sz="1000" i="0" baseline="30000" dirty="0" smtClean="0"/>
              <a:t> </a:t>
            </a:r>
            <a:r>
              <a:rPr lang="en-US" sz="1000" dirty="0" smtClean="0"/>
              <a:t> will be. What’s more, your forecast updates automatically every time you sign into your account. </a:t>
            </a:r>
          </a:p>
          <a:p>
            <a:endParaRPr lang="en-US" sz="1000" dirty="0"/>
          </a:p>
        </p:txBody>
      </p:sp>
      <p:sp>
        <p:nvSpPr>
          <p:cNvPr id="4" name="Slide Number Placeholder 3"/>
          <p:cNvSpPr>
            <a:spLocks noGrp="1"/>
          </p:cNvSpPr>
          <p:nvPr>
            <p:ph type="sldNum" sz="quarter" idx="10"/>
          </p:nvPr>
        </p:nvSpPr>
        <p:spPr/>
        <p:txBody>
          <a:bodyPr/>
          <a:lstStyle/>
          <a:p>
            <a:fld id="{7CFF8E56-15DF-47AB-A9E3-F44ADACDA18A}" type="slidenum">
              <a:rPr lang="en-US" smtClean="0"/>
              <a:pPr/>
              <a:t>18</a:t>
            </a:fld>
            <a:endParaRPr lang="en-US" dirty="0"/>
          </a:p>
        </p:txBody>
      </p:sp>
    </p:spTree>
    <p:extLst>
      <p:ext uri="{BB962C8B-B14F-4D97-AF65-F5344CB8AC3E}">
        <p14:creationId xmlns:p14="http://schemas.microsoft.com/office/powerpoint/2010/main" val="3042950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[FOR</a:t>
            </a:r>
            <a:r>
              <a:rPr lang="en-US" b="1" i="1" baseline="0" dirty="0" smtClean="0"/>
              <a:t> PLANS ON P3, make sure URL is correct]</a:t>
            </a:r>
            <a:endParaRPr lang="en-US" b="1" i="1" dirty="0" smtClean="0"/>
          </a:p>
          <a:p>
            <a:endParaRPr lang="en-US" dirty="0" smtClean="0"/>
          </a:p>
          <a:p>
            <a:r>
              <a:rPr lang="en-US" dirty="0" smtClean="0"/>
              <a:t>We make it easy</a:t>
            </a:r>
            <a:r>
              <a:rPr lang="en-US" baseline="0" dirty="0" smtClean="0"/>
              <a:t> for you to track and manage your account online. Simply visit [my.trsretire.com] </a:t>
            </a:r>
            <a:r>
              <a:rPr lang="en-US" b="1" baseline="0" dirty="0" smtClean="0"/>
              <a:t>or</a:t>
            </a:r>
            <a:r>
              <a:rPr lang="en-US" baseline="0" dirty="0" smtClean="0"/>
              <a:t> [custom web portal] on your computer and download our </a:t>
            </a:r>
            <a:r>
              <a:rPr lang="en-US" sz="1000" kern="1200" dirty="0" smtClean="0">
                <a:solidFill>
                  <a:schemeClr val="tx1"/>
                </a:solidFill>
                <a:latin typeface="Arial" panose="020B0604020202020204" pitchFamily="34" charset="0"/>
                <a:ea typeface="+mn-ea"/>
                <a:cs typeface="Arial" panose="020B0604020202020204" pitchFamily="34" charset="0"/>
              </a:rPr>
              <a:t>My </a:t>
            </a:r>
            <a:r>
              <a:rPr lang="en-US" sz="1000" kern="1200" dirty="0" err="1" smtClean="0">
                <a:solidFill>
                  <a:schemeClr val="tx1"/>
                </a:solidFill>
                <a:latin typeface="Arial" panose="020B0604020202020204" pitchFamily="34" charset="0"/>
                <a:ea typeface="+mn-ea"/>
                <a:cs typeface="Arial" panose="020B0604020202020204" pitchFamily="34" charset="0"/>
              </a:rPr>
              <a:t>TRSRetire</a:t>
            </a:r>
            <a:r>
              <a:rPr lang="en-US" baseline="0" dirty="0" smtClean="0"/>
              <a:t> app for your mobile device. </a:t>
            </a:r>
          </a:p>
          <a:p>
            <a:endParaRPr lang="en-US" baseline="0" dirty="0" smtClean="0"/>
          </a:p>
          <a:p>
            <a:r>
              <a:rPr lang="en-US" baseline="0" dirty="0" smtClean="0"/>
              <a:t>Besides the basics, like updating your personal profile and account beneficiaries, reviewing account activity and performance and fees for the funds in your plan, you’ll find a variety of calculators and other tools that can make managing your account a breeze. </a:t>
            </a:r>
          </a:p>
          <a:p>
            <a:endParaRPr lang="en-US" baseline="0" dirty="0" smtClean="0"/>
          </a:p>
        </p:txBody>
      </p:sp>
      <p:sp>
        <p:nvSpPr>
          <p:cNvPr id="4" name="Slide Number Placeholder 3"/>
          <p:cNvSpPr>
            <a:spLocks noGrp="1"/>
          </p:cNvSpPr>
          <p:nvPr>
            <p:ph type="sldNum" sz="quarter" idx="10"/>
          </p:nvPr>
        </p:nvSpPr>
        <p:spPr/>
        <p:txBody>
          <a:bodyPr/>
          <a:lstStyle/>
          <a:p>
            <a:fld id="{7CFF8E56-15DF-47AB-A9E3-F44ADACDA18A}" type="slidenum">
              <a:rPr lang="en-US" smtClean="0"/>
              <a:pPr/>
              <a:t>19</a:t>
            </a:fld>
            <a:endParaRPr lang="en-US" dirty="0"/>
          </a:p>
        </p:txBody>
      </p:sp>
    </p:spTree>
    <p:extLst>
      <p:ext uri="{BB962C8B-B14F-4D97-AF65-F5344CB8AC3E}">
        <p14:creationId xmlns:p14="http://schemas.microsoft.com/office/powerpoint/2010/main" val="178268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Today’s goals are pretty simple. We’ll talk about what it means to be </a:t>
            </a:r>
            <a:r>
              <a:rPr lang="en-US" i="0" baseline="0" dirty="0" smtClean="0"/>
              <a:t>a Super Saver, </a:t>
            </a:r>
            <a:r>
              <a:rPr lang="en-US" dirty="0" smtClean="0"/>
              <a:t>how some </a:t>
            </a:r>
            <a:r>
              <a:rPr lang="en-US" i="0" dirty="0" smtClean="0"/>
              <a:t>small</a:t>
            </a:r>
            <a:r>
              <a:rPr lang="en-US" i="0" baseline="0" dirty="0" smtClean="0"/>
              <a:t> changes to everyday habits can make a big difference down the road, and how your retirement plan makes it easier for you to reach your goals. I'll make sure you clearly understand what your next steps should be. </a:t>
            </a:r>
            <a:endParaRPr lang="en-US" dirty="0" smtClean="0"/>
          </a:p>
        </p:txBody>
      </p:sp>
      <p:sp>
        <p:nvSpPr>
          <p:cNvPr id="4" name="Slide Number Placeholder 3"/>
          <p:cNvSpPr>
            <a:spLocks noGrp="1"/>
          </p:cNvSpPr>
          <p:nvPr>
            <p:ph type="sldNum" sz="quarter" idx="10"/>
          </p:nvPr>
        </p:nvSpPr>
        <p:spPr/>
        <p:txBody>
          <a:bodyPr/>
          <a:lstStyle/>
          <a:p>
            <a:fld id="{7CFF8E56-15DF-47AB-A9E3-F44ADACDA18A}" type="slidenum">
              <a:rPr lang="en-US" smtClean="0"/>
              <a:pPr/>
              <a:t>2</a:t>
            </a:fld>
            <a:endParaRPr lang="en-US" dirty="0"/>
          </a:p>
        </p:txBody>
      </p:sp>
    </p:spTree>
    <p:extLst>
      <p:ext uri="{BB962C8B-B14F-4D97-AF65-F5344CB8AC3E}">
        <p14:creationId xmlns:p14="http://schemas.microsoft.com/office/powerpoint/2010/main" val="2439057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073">
              <a:defRPr/>
            </a:pPr>
            <a:r>
              <a:rPr lang="en-US" b="1" i="1" dirty="0" smtClean="0"/>
              <a:t>[FOR</a:t>
            </a:r>
            <a:r>
              <a:rPr lang="en-US" b="1" i="1" baseline="0" dirty="0" smtClean="0"/>
              <a:t> EM PLANS NOT ON P3, make sure URL is correct]</a:t>
            </a:r>
            <a:endParaRPr lang="en-US" b="1" i="1" dirty="0" smtClean="0"/>
          </a:p>
          <a:p>
            <a:endParaRPr lang="en-US" dirty="0" smtClean="0"/>
          </a:p>
          <a:p>
            <a:r>
              <a:rPr lang="en-US" dirty="0" smtClean="0"/>
              <a:t>We make it easy</a:t>
            </a:r>
            <a:r>
              <a:rPr lang="en-US" baseline="0" dirty="0" smtClean="0"/>
              <a:t> for you to track and manage your account online. Simply visit </a:t>
            </a:r>
            <a:r>
              <a:rPr lang="en-US" b="0" baseline="0" dirty="0" smtClean="0"/>
              <a:t>[TA-Retirement.com]</a:t>
            </a:r>
            <a:r>
              <a:rPr lang="en-US" baseline="0" dirty="0" smtClean="0"/>
              <a:t> or [custom web portal] on your computer or download our </a:t>
            </a:r>
            <a:r>
              <a:rPr lang="en-US" sz="1000" kern="1200" dirty="0" smtClean="0">
                <a:solidFill>
                  <a:schemeClr val="tx1"/>
                </a:solidFill>
                <a:latin typeface="Arial" panose="020B0604020202020204" pitchFamily="34" charset="0"/>
                <a:ea typeface="+mn-ea"/>
                <a:cs typeface="Arial" panose="020B0604020202020204" pitchFamily="34" charset="0"/>
              </a:rPr>
              <a:t>My </a:t>
            </a:r>
            <a:r>
              <a:rPr lang="en-US" sz="1000" kern="1200" dirty="0" err="1" smtClean="0">
                <a:solidFill>
                  <a:schemeClr val="tx1"/>
                </a:solidFill>
                <a:latin typeface="Arial" panose="020B0604020202020204" pitchFamily="34" charset="0"/>
                <a:ea typeface="+mn-ea"/>
                <a:cs typeface="Arial" panose="020B0604020202020204" pitchFamily="34" charset="0"/>
              </a:rPr>
              <a:t>TRSRetire</a:t>
            </a:r>
            <a:r>
              <a:rPr lang="en-US" baseline="0" dirty="0" smtClean="0"/>
              <a:t> app for your mobile device. </a:t>
            </a:r>
          </a:p>
          <a:p>
            <a:endParaRPr lang="en-US" baseline="0" dirty="0" smtClean="0"/>
          </a:p>
          <a:p>
            <a:r>
              <a:rPr lang="en-US" baseline="0" dirty="0" smtClean="0"/>
              <a:t>Besides the basics, like updating your personal profile and account beneficiaries, reviewing account activity and performance and fees for the funds in your plan, you’ll find a variety of calculators and other tools that can make managing your account a breeze. </a:t>
            </a:r>
          </a:p>
          <a:p>
            <a:endParaRPr lang="en-US" baseline="0" dirty="0" smtClean="0"/>
          </a:p>
        </p:txBody>
      </p:sp>
      <p:sp>
        <p:nvSpPr>
          <p:cNvPr id="4" name="Slide Number Placeholder 3"/>
          <p:cNvSpPr>
            <a:spLocks noGrp="1"/>
          </p:cNvSpPr>
          <p:nvPr>
            <p:ph type="sldNum" sz="quarter" idx="10"/>
          </p:nvPr>
        </p:nvSpPr>
        <p:spPr/>
        <p:txBody>
          <a:bodyPr/>
          <a:lstStyle/>
          <a:p>
            <a:fld id="{7CFF8E56-15DF-47AB-A9E3-F44ADACDA18A}" type="slidenum">
              <a:rPr lang="en-US" smtClean="0"/>
              <a:pPr/>
              <a:t>20</a:t>
            </a:fld>
            <a:endParaRPr lang="en-US" dirty="0"/>
          </a:p>
        </p:txBody>
      </p:sp>
    </p:spTree>
    <p:extLst>
      <p:ext uri="{BB962C8B-B14F-4D97-AF65-F5344CB8AC3E}">
        <p14:creationId xmlns:p14="http://schemas.microsoft.com/office/powerpoint/2010/main" val="1782682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000" b="1" kern="1200" dirty="0" smtClean="0">
                <a:solidFill>
                  <a:schemeClr val="tx1"/>
                </a:solidFill>
                <a:latin typeface="Arial" panose="020B0604020202020204" pitchFamily="34" charset="0"/>
                <a:ea typeface="+mn-ea"/>
                <a:cs typeface="Arial" panose="020B0604020202020204" pitchFamily="34" charset="0"/>
              </a:rPr>
              <a:t>[</a:t>
            </a:r>
            <a:r>
              <a:rPr lang="en-US" sz="1000" b="1" i="1" kern="1200" dirty="0" smtClean="0">
                <a:solidFill>
                  <a:schemeClr val="tx1"/>
                </a:solidFill>
                <a:latin typeface="Arial" panose="020B0604020202020204" pitchFamily="34" charset="0"/>
                <a:ea typeface="+mn-ea"/>
                <a:cs typeface="Arial" panose="020B0604020202020204" pitchFamily="34" charset="0"/>
              </a:rPr>
              <a:t>FOR PLANS WITH MATCH AND WITH AUTO-INCREASE]</a:t>
            </a:r>
          </a:p>
          <a:p>
            <a:pPr marL="0" indent="0">
              <a:buFontTx/>
              <a:buNone/>
            </a:pPr>
            <a:endParaRPr lang="en-US" dirty="0" smtClean="0"/>
          </a:p>
          <a:p>
            <a:pPr marL="0" indent="0">
              <a:buFontTx/>
              <a:buNone/>
            </a:pPr>
            <a:r>
              <a:rPr lang="en-US" dirty="0" smtClean="0"/>
              <a:t>I’m hoping that your next steps are pretty apparent by now. But to recap:</a:t>
            </a:r>
          </a:p>
          <a:p>
            <a:pPr marL="0" indent="0">
              <a:buFontTx/>
              <a:buNone/>
            </a:pPr>
            <a:endParaRPr lang="en-US" dirty="0" smtClean="0"/>
          </a:p>
          <a:p>
            <a:pPr marL="0" indent="0">
              <a:buFontTx/>
              <a:buNone/>
            </a:pPr>
            <a:r>
              <a:rPr lang="en-US" dirty="0" smtClean="0"/>
              <a:t>First, identify the savings goal that’s right for you–consider putting away at least [enough to take full advantage of your company match][OR 5%].</a:t>
            </a:r>
            <a:r>
              <a:rPr lang="en-US" baseline="0" dirty="0" smtClean="0"/>
              <a:t> Remember that even more is even better!</a:t>
            </a:r>
          </a:p>
          <a:p>
            <a:pPr marL="0" indent="0">
              <a:buFontTx/>
              <a:buNone/>
            </a:pPr>
            <a:endParaRPr lang="en-US" dirty="0" smtClean="0"/>
          </a:p>
          <a:p>
            <a:pPr marL="0" indent="0">
              <a:buFontTx/>
              <a:buNone/>
            </a:pPr>
            <a:r>
              <a:rPr lang="en-US" dirty="0" smtClean="0"/>
              <a:t>Next, commit to raising your contributions a little each year with our auto-increase service. The service is free, and you can turn it off at any time.</a:t>
            </a:r>
          </a:p>
          <a:p>
            <a:pPr marL="0" indent="0">
              <a:buFontTx/>
              <a:buNone/>
            </a:pPr>
            <a:endParaRPr lang="en-US" dirty="0" smtClean="0"/>
          </a:p>
          <a:p>
            <a:pPr marL="0" indent="0">
              <a:buFontTx/>
              <a:buNone/>
            </a:pPr>
            <a:r>
              <a:rPr lang="en-US" dirty="0" smtClean="0"/>
              <a:t>Also, if you’re at least age 50, consider taking advantage of your plan’s higher catch-up contribution limits. </a:t>
            </a:r>
          </a:p>
          <a:p>
            <a:pPr marL="0" indent="0">
              <a:buFontTx/>
              <a:buNone/>
            </a:pPr>
            <a:endParaRPr lang="en-US" dirty="0" smtClean="0"/>
          </a:p>
          <a:p>
            <a:pPr marL="0" indent="0">
              <a:buFontTx/>
              <a:buNone/>
            </a:pPr>
            <a:r>
              <a:rPr lang="en-US" dirty="0" smtClean="0"/>
              <a:t>Remember to sign in to your account regularly to check </a:t>
            </a:r>
            <a:r>
              <a:rPr lang="en-US" i="1" dirty="0" smtClean="0"/>
              <a:t>Your Retirement Outlook </a:t>
            </a:r>
            <a:r>
              <a:rPr lang="en-US" dirty="0" smtClean="0"/>
              <a:t>and make any changes you might need to.</a:t>
            </a:r>
          </a:p>
          <a:p>
            <a:pPr marL="0" indent="0">
              <a:buFontTx/>
              <a:buNone/>
            </a:pPr>
            <a:endParaRPr lang="en-US" dirty="0" smtClean="0"/>
          </a:p>
          <a:p>
            <a:pPr marL="0" indent="0">
              <a:buFontTx/>
              <a:buNone/>
            </a:pPr>
            <a:r>
              <a:rPr lang="en-US" dirty="0" smtClean="0"/>
              <a:t>Finally, think about what it will take for you to be a Super Saver! What's holding you back? Fear, over-spending, bad debt? We have resources to help you get there!</a:t>
            </a:r>
            <a:endParaRPr lang="en-US" dirty="0"/>
          </a:p>
        </p:txBody>
      </p:sp>
      <p:sp>
        <p:nvSpPr>
          <p:cNvPr id="4" name="Slide Number Placeholder 3"/>
          <p:cNvSpPr>
            <a:spLocks noGrp="1"/>
          </p:cNvSpPr>
          <p:nvPr>
            <p:ph type="sldNum" sz="quarter" idx="10"/>
          </p:nvPr>
        </p:nvSpPr>
        <p:spPr/>
        <p:txBody>
          <a:bodyPr/>
          <a:lstStyle/>
          <a:p>
            <a:fld id="{7CFF8E56-15DF-47AB-A9E3-F44ADACDA18A}" type="slidenum">
              <a:rPr lang="en-US" smtClean="0"/>
              <a:pPr/>
              <a:t>21</a:t>
            </a:fld>
            <a:endParaRPr lang="en-US" dirty="0"/>
          </a:p>
        </p:txBody>
      </p:sp>
    </p:spTree>
    <p:extLst>
      <p:ext uri="{BB962C8B-B14F-4D97-AF65-F5344CB8AC3E}">
        <p14:creationId xmlns:p14="http://schemas.microsoft.com/office/powerpoint/2010/main" val="2768331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000" b="1" kern="1200" dirty="0" smtClean="0">
                <a:solidFill>
                  <a:schemeClr val="tx1"/>
                </a:solidFill>
                <a:latin typeface="Arial" panose="020B0604020202020204" pitchFamily="34" charset="0"/>
                <a:ea typeface="+mn-ea"/>
                <a:cs typeface="Arial" panose="020B0604020202020204" pitchFamily="34" charset="0"/>
              </a:rPr>
              <a:t>[</a:t>
            </a:r>
            <a:r>
              <a:rPr lang="en-US" sz="1000" b="1" i="1" kern="1200" dirty="0" smtClean="0">
                <a:solidFill>
                  <a:schemeClr val="tx1"/>
                </a:solidFill>
                <a:latin typeface="Arial" panose="020B0604020202020204" pitchFamily="34" charset="0"/>
                <a:ea typeface="+mn-ea"/>
                <a:cs typeface="Arial" panose="020B0604020202020204" pitchFamily="34" charset="0"/>
              </a:rPr>
              <a:t>FOR PLANS WITH AUTO-INCREASE, BUT NO MATCH ]</a:t>
            </a:r>
          </a:p>
          <a:p>
            <a:pPr marL="0" indent="0">
              <a:buFontTx/>
              <a:buNone/>
            </a:pPr>
            <a:endParaRPr lang="en-US" dirty="0" smtClean="0"/>
          </a:p>
          <a:p>
            <a:pPr marL="0" indent="0">
              <a:buFontTx/>
              <a:buNone/>
            </a:pPr>
            <a:r>
              <a:rPr lang="en-US" dirty="0" smtClean="0"/>
              <a:t>I’m hoping that your next steps are pretty apparent.</a:t>
            </a:r>
          </a:p>
          <a:p>
            <a:pPr marL="0" indent="0">
              <a:buFontTx/>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 identify the savings goal that’s right for you–5%  of your pay is a good starting point. </a:t>
            </a:r>
            <a:r>
              <a:rPr lang="en-US" baseline="0" dirty="0" smtClean="0"/>
              <a:t>Remember that even more is even better!</a:t>
            </a:r>
            <a:endParaRPr lang="en-US" dirty="0" smtClean="0"/>
          </a:p>
          <a:p>
            <a:pPr marL="0" indent="0">
              <a:buFontTx/>
              <a:buNone/>
            </a:pPr>
            <a:endParaRPr lang="en-US" dirty="0" smtClean="0"/>
          </a:p>
          <a:p>
            <a:pPr marL="0" indent="0">
              <a:buFontTx/>
              <a:buNone/>
            </a:pPr>
            <a:r>
              <a:rPr lang="en-US" dirty="0" smtClean="0"/>
              <a:t>Then commit to raising your contributions a little each year with our auto-increase service. The service is free, and you can turn it off at any time. </a:t>
            </a:r>
          </a:p>
          <a:p>
            <a:pPr marL="0" indent="0">
              <a:buFontTx/>
              <a:buNone/>
            </a:pPr>
            <a:endParaRPr lang="en-US" dirty="0" smtClean="0"/>
          </a:p>
          <a:p>
            <a:pPr marL="0" indent="0">
              <a:buFontTx/>
              <a:buNone/>
            </a:pPr>
            <a:r>
              <a:rPr lang="en-US" dirty="0" smtClean="0"/>
              <a:t>Also, if you’re at least age 50, consider taking advantage of your plan’s higher catch-up contribution limits. </a:t>
            </a:r>
          </a:p>
          <a:p>
            <a:pPr marL="0" indent="0">
              <a:buFontTx/>
              <a:buNone/>
            </a:pPr>
            <a:endParaRPr lang="en-US" dirty="0" smtClean="0"/>
          </a:p>
          <a:p>
            <a:pPr marL="0" indent="0">
              <a:buFontTx/>
              <a:buNone/>
            </a:pPr>
            <a:r>
              <a:rPr lang="en-US" dirty="0" smtClean="0"/>
              <a:t>Don't forget to sign in to your account regularly to check </a:t>
            </a:r>
            <a:r>
              <a:rPr lang="en-US" i="1" dirty="0" smtClean="0"/>
              <a:t>Your Retirement Outlook  </a:t>
            </a:r>
            <a:r>
              <a:rPr lang="en-US" dirty="0" smtClean="0"/>
              <a:t>and make any changes you might need to.</a:t>
            </a:r>
          </a:p>
          <a:p>
            <a:pPr marL="0" indent="0">
              <a:buFontTx/>
              <a:buNone/>
            </a:pPr>
            <a:endParaRPr lang="en-US" dirty="0" smtClean="0"/>
          </a:p>
          <a:p>
            <a:pPr marL="0" indent="0">
              <a:buFontTx/>
              <a:buNone/>
            </a:pPr>
            <a:r>
              <a:rPr lang="en-US" dirty="0" smtClean="0"/>
              <a:t>Finally, think about what it will take for you to be a Super Saver! What's holding you back? Fear, over-spending, bad debt? We have resources to help you get there!</a:t>
            </a:r>
            <a:endParaRPr lang="en-US" dirty="0"/>
          </a:p>
        </p:txBody>
      </p:sp>
      <p:sp>
        <p:nvSpPr>
          <p:cNvPr id="4" name="Slide Number Placeholder 3"/>
          <p:cNvSpPr>
            <a:spLocks noGrp="1"/>
          </p:cNvSpPr>
          <p:nvPr>
            <p:ph type="sldNum" sz="quarter" idx="10"/>
          </p:nvPr>
        </p:nvSpPr>
        <p:spPr/>
        <p:txBody>
          <a:bodyPr/>
          <a:lstStyle/>
          <a:p>
            <a:fld id="{7CFF8E56-15DF-47AB-A9E3-F44ADACDA18A}" type="slidenum">
              <a:rPr lang="en-US" smtClean="0"/>
              <a:pPr/>
              <a:t>22</a:t>
            </a:fld>
            <a:endParaRPr lang="en-US" dirty="0"/>
          </a:p>
        </p:txBody>
      </p:sp>
    </p:spTree>
    <p:extLst>
      <p:ext uri="{BB962C8B-B14F-4D97-AF65-F5344CB8AC3E}">
        <p14:creationId xmlns:p14="http://schemas.microsoft.com/office/powerpoint/2010/main" val="2768331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000" b="1" kern="1200" dirty="0" smtClean="0">
                <a:solidFill>
                  <a:schemeClr val="tx1"/>
                </a:solidFill>
                <a:latin typeface="Arial" panose="020B0604020202020204" pitchFamily="34" charset="0"/>
                <a:ea typeface="+mn-ea"/>
                <a:cs typeface="Arial" panose="020B0604020202020204" pitchFamily="34" charset="0"/>
              </a:rPr>
              <a:t>[</a:t>
            </a:r>
            <a:r>
              <a:rPr lang="en-US" sz="1000" b="1" i="1" kern="1200" dirty="0" smtClean="0">
                <a:solidFill>
                  <a:schemeClr val="tx1"/>
                </a:solidFill>
                <a:latin typeface="Arial" panose="020B0604020202020204" pitchFamily="34" charset="0"/>
                <a:ea typeface="+mn-ea"/>
                <a:cs typeface="Arial" panose="020B0604020202020204" pitchFamily="34" charset="0"/>
              </a:rPr>
              <a:t>FOR PLANS WITH MATCH BUT NO AUTO-INCREASE]</a:t>
            </a:r>
          </a:p>
          <a:p>
            <a:pPr marL="0" indent="0">
              <a:buFontTx/>
              <a:buNone/>
            </a:pPr>
            <a:endParaRPr lang="en-US" dirty="0" smtClean="0"/>
          </a:p>
          <a:p>
            <a:pPr marL="0" indent="0">
              <a:buFontTx/>
              <a:buNone/>
            </a:pPr>
            <a:r>
              <a:rPr lang="en-US" dirty="0" smtClean="0"/>
              <a:t>I’m hoping that your next steps are pretty apparent by now. But to recap:</a:t>
            </a:r>
          </a:p>
          <a:p>
            <a:pPr marL="0" indent="0">
              <a:buFontTx/>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 identify the savings goal that’s right for you–consider putting away at least enough to take full advantage of your company match. </a:t>
            </a:r>
            <a:r>
              <a:rPr lang="en-US" baseline="0" dirty="0" smtClean="0"/>
              <a:t>Remember that even more is even better!</a:t>
            </a:r>
            <a:endParaRPr lang="en-US" dirty="0" smtClean="0"/>
          </a:p>
          <a:p>
            <a:pPr marL="0" indent="0">
              <a:buFontTx/>
              <a:buNone/>
            </a:pPr>
            <a:endParaRPr lang="en-US" dirty="0" smtClean="0"/>
          </a:p>
          <a:p>
            <a:pPr marL="0" indent="0">
              <a:buFontTx/>
              <a:buNone/>
            </a:pPr>
            <a:r>
              <a:rPr lang="en-US" dirty="0" smtClean="0"/>
              <a:t>Then commit to raising your contributions a little each year.</a:t>
            </a:r>
          </a:p>
          <a:p>
            <a:pPr marL="0" indent="0">
              <a:buFontTx/>
              <a:buNone/>
            </a:pPr>
            <a:endParaRPr lang="en-US" dirty="0" smtClean="0"/>
          </a:p>
          <a:p>
            <a:pPr marL="0" indent="0">
              <a:buFontTx/>
              <a:buNone/>
            </a:pPr>
            <a:r>
              <a:rPr lang="en-US" dirty="0" smtClean="0"/>
              <a:t>Also, if you’re at least age 50, consider taking advantage of your plan’s higher catch-up contribution limits. </a:t>
            </a:r>
          </a:p>
          <a:p>
            <a:pPr marL="0" indent="0">
              <a:buFontTx/>
              <a:buNone/>
            </a:pPr>
            <a:endParaRPr lang="en-US" dirty="0" smtClean="0"/>
          </a:p>
          <a:p>
            <a:pPr marL="0" indent="0">
              <a:buFontTx/>
              <a:buNone/>
            </a:pPr>
            <a:r>
              <a:rPr lang="en-US" dirty="0" smtClean="0"/>
              <a:t>Remember to sign in to your account regularly to check </a:t>
            </a:r>
            <a:r>
              <a:rPr lang="en-US" i="1" dirty="0" smtClean="0"/>
              <a:t>Your Retirement Outlook </a:t>
            </a:r>
            <a:r>
              <a:rPr lang="en-US" dirty="0" smtClean="0"/>
              <a:t>and make any changes you might need to.</a:t>
            </a:r>
          </a:p>
          <a:p>
            <a:pPr marL="0" indent="0">
              <a:buFontTx/>
              <a:buNone/>
            </a:pPr>
            <a:endParaRPr lang="en-US" dirty="0" smtClean="0"/>
          </a:p>
          <a:p>
            <a:pPr marL="0" indent="0">
              <a:buFontTx/>
              <a:buNone/>
            </a:pPr>
            <a:r>
              <a:rPr lang="en-US" dirty="0" smtClean="0"/>
              <a:t>Finally, think about what it will take for you to be a Super Saver! What's holding you back? Fear, over-spending, bad debt? We have resources to help you get there!</a:t>
            </a:r>
            <a:endParaRPr lang="en-US" dirty="0"/>
          </a:p>
        </p:txBody>
      </p:sp>
      <p:sp>
        <p:nvSpPr>
          <p:cNvPr id="4" name="Slide Number Placeholder 3"/>
          <p:cNvSpPr>
            <a:spLocks noGrp="1"/>
          </p:cNvSpPr>
          <p:nvPr>
            <p:ph type="sldNum" sz="quarter" idx="10"/>
          </p:nvPr>
        </p:nvSpPr>
        <p:spPr/>
        <p:txBody>
          <a:bodyPr/>
          <a:lstStyle/>
          <a:p>
            <a:fld id="{7CFF8E56-15DF-47AB-A9E3-F44ADACDA18A}" type="slidenum">
              <a:rPr lang="en-US" smtClean="0"/>
              <a:pPr/>
              <a:t>23</a:t>
            </a:fld>
            <a:endParaRPr lang="en-US" dirty="0"/>
          </a:p>
        </p:txBody>
      </p:sp>
    </p:spTree>
    <p:extLst>
      <p:ext uri="{BB962C8B-B14F-4D97-AF65-F5344CB8AC3E}">
        <p14:creationId xmlns:p14="http://schemas.microsoft.com/office/powerpoint/2010/main" val="2768331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000" b="1" i="1" kern="1200" dirty="0" smtClean="0">
                <a:solidFill>
                  <a:schemeClr val="tx1"/>
                </a:solidFill>
                <a:latin typeface="Arial" panose="020B0604020202020204" pitchFamily="34" charset="0"/>
                <a:ea typeface="+mn-ea"/>
                <a:cs typeface="Arial" panose="020B0604020202020204" pitchFamily="34" charset="0"/>
              </a:rPr>
              <a:t>[FOR PLANS WITH NO MATCH AND NO AUTO-INCREASE]</a:t>
            </a:r>
          </a:p>
          <a:p>
            <a:pPr marL="0" indent="0">
              <a:buFontTx/>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 identify the savings goal that’s right for you–5%  of your pay is a good starting point.</a:t>
            </a:r>
            <a:r>
              <a:rPr lang="en-US" baseline="0" dirty="0" smtClean="0"/>
              <a:t> Remember that even more is even better!</a:t>
            </a:r>
          </a:p>
          <a:p>
            <a:pPr marL="0" indent="0">
              <a:buFontTx/>
              <a:buNone/>
            </a:pPr>
            <a:endParaRPr lang="en-US" dirty="0" smtClean="0"/>
          </a:p>
          <a:p>
            <a:pPr marL="0" indent="0">
              <a:buFontTx/>
              <a:buNone/>
            </a:pPr>
            <a:r>
              <a:rPr lang="en-US" dirty="0" smtClean="0"/>
              <a:t>Then commit to raising your contributions a little each year. The service is free, and you can turn it off at any time. </a:t>
            </a:r>
          </a:p>
          <a:p>
            <a:pPr marL="0" indent="0">
              <a:buFontTx/>
              <a:buNone/>
            </a:pPr>
            <a:endParaRPr lang="en-US" dirty="0" smtClean="0"/>
          </a:p>
          <a:p>
            <a:pPr marL="0" indent="0">
              <a:buFontTx/>
              <a:buNone/>
            </a:pPr>
            <a:r>
              <a:rPr lang="en-US" dirty="0" smtClean="0"/>
              <a:t>Also, if you’re age 50 or older, consider taking advantage of your plan’s higher limits on so-called catch-up contributions. </a:t>
            </a:r>
          </a:p>
          <a:p>
            <a:pPr marL="0" indent="0">
              <a:buFontTx/>
              <a:buNone/>
            </a:pPr>
            <a:endParaRPr lang="en-US" dirty="0" smtClean="0"/>
          </a:p>
          <a:p>
            <a:pPr marL="0" indent="0">
              <a:buFontTx/>
              <a:buNone/>
            </a:pPr>
            <a:r>
              <a:rPr lang="en-US" dirty="0" smtClean="0"/>
              <a:t>Remember to sign in to your account regularly to check </a:t>
            </a:r>
            <a:r>
              <a:rPr lang="en-US" i="1" dirty="0" smtClean="0"/>
              <a:t>Your Retirement Outlook </a:t>
            </a:r>
            <a:r>
              <a:rPr lang="en-US" dirty="0" smtClean="0"/>
              <a:t>and make any changes you might need to.</a:t>
            </a:r>
          </a:p>
          <a:p>
            <a:pPr marL="0" indent="0">
              <a:buFontTx/>
              <a:buNone/>
            </a:pPr>
            <a:endParaRPr lang="en-US" dirty="0" smtClean="0"/>
          </a:p>
          <a:p>
            <a:pPr marL="0" indent="0">
              <a:buFontTx/>
              <a:buNone/>
            </a:pPr>
            <a:r>
              <a:rPr lang="en-US" dirty="0" smtClean="0"/>
              <a:t>Finally, think about what it will take for you to be a Super Saver! What's holding you back? Fear, over-spending, bad debt? We have resources to help you get there!</a:t>
            </a:r>
            <a:endParaRPr lang="en-US" dirty="0"/>
          </a:p>
        </p:txBody>
      </p:sp>
      <p:sp>
        <p:nvSpPr>
          <p:cNvPr id="4" name="Slide Number Placeholder 3"/>
          <p:cNvSpPr>
            <a:spLocks noGrp="1"/>
          </p:cNvSpPr>
          <p:nvPr>
            <p:ph type="sldNum" sz="quarter" idx="10"/>
          </p:nvPr>
        </p:nvSpPr>
        <p:spPr/>
        <p:txBody>
          <a:bodyPr/>
          <a:lstStyle/>
          <a:p>
            <a:fld id="{7CFF8E56-15DF-47AB-A9E3-F44ADACDA18A}" type="slidenum">
              <a:rPr lang="en-US" smtClean="0"/>
              <a:pPr/>
              <a:t>24</a:t>
            </a:fld>
            <a:endParaRPr lang="en-US" dirty="0"/>
          </a:p>
        </p:txBody>
      </p:sp>
    </p:spTree>
    <p:extLst>
      <p:ext uri="{BB962C8B-B14F-4D97-AF65-F5344CB8AC3E}">
        <p14:creationId xmlns:p14="http://schemas.microsoft.com/office/powerpoint/2010/main" val="2768331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2150"/>
            <a:ext cx="4616450" cy="3462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767461-0A32-AC4F-99E2-B988F8CF793D}" type="slidenum">
              <a:rPr lang="en-US" smtClean="0"/>
              <a:pPr/>
              <a:t>25</a:t>
            </a:fld>
            <a:endParaRPr lang="en-US" dirty="0"/>
          </a:p>
        </p:txBody>
      </p:sp>
    </p:spTree>
    <p:extLst>
      <p:ext uri="{BB962C8B-B14F-4D97-AF65-F5344CB8AC3E}">
        <p14:creationId xmlns:p14="http://schemas.microsoft.com/office/powerpoint/2010/main" val="2353736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2150"/>
            <a:ext cx="4616450" cy="3462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767461-0A32-AC4F-99E2-B988F8CF793D}" type="slidenum">
              <a:rPr lang="en-US" smtClean="0"/>
              <a:pPr/>
              <a:t>26</a:t>
            </a:fld>
            <a:endParaRPr lang="en-US" dirty="0"/>
          </a:p>
        </p:txBody>
      </p:sp>
    </p:spTree>
    <p:extLst>
      <p:ext uri="{BB962C8B-B14F-4D97-AF65-F5344CB8AC3E}">
        <p14:creationId xmlns:p14="http://schemas.microsoft.com/office/powerpoint/2010/main" val="2353736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2150"/>
            <a:ext cx="4616450" cy="3462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767461-0A32-AC4F-99E2-B988F8CF793D}" type="slidenum">
              <a:rPr lang="en-US" smtClean="0"/>
              <a:pPr/>
              <a:t>27</a:t>
            </a:fld>
            <a:endParaRPr lang="en-US" dirty="0"/>
          </a:p>
        </p:txBody>
      </p:sp>
    </p:spTree>
    <p:extLst>
      <p:ext uri="{BB962C8B-B14F-4D97-AF65-F5344CB8AC3E}">
        <p14:creationId xmlns:p14="http://schemas.microsoft.com/office/powerpoint/2010/main" val="2353736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92150"/>
            <a:ext cx="4616450" cy="3462338"/>
          </a:xfrm>
        </p:spPr>
      </p:sp>
      <p:sp>
        <p:nvSpPr>
          <p:cNvPr id="3" name="Notes Placeholder 2"/>
          <p:cNvSpPr>
            <a:spLocks noGrp="1"/>
          </p:cNvSpPr>
          <p:nvPr>
            <p:ph type="body" idx="1"/>
          </p:nvPr>
        </p:nvSpPr>
        <p:spPr/>
        <p:txBody>
          <a:bodyPr/>
          <a:lstStyle/>
          <a:p>
            <a:r>
              <a:rPr lang="en-US" dirty="0" smtClean="0"/>
              <a:t>RPC: ADD CLIENT NAME INTO DISCLOSURE</a:t>
            </a:r>
            <a:endParaRPr lang="en-US" dirty="0"/>
          </a:p>
        </p:txBody>
      </p:sp>
      <p:sp>
        <p:nvSpPr>
          <p:cNvPr id="4" name="Slide Number Placeholder 3"/>
          <p:cNvSpPr>
            <a:spLocks noGrp="1"/>
          </p:cNvSpPr>
          <p:nvPr>
            <p:ph type="sldNum" sz="quarter" idx="10"/>
          </p:nvPr>
        </p:nvSpPr>
        <p:spPr/>
        <p:txBody>
          <a:bodyPr/>
          <a:lstStyle/>
          <a:p>
            <a:fld id="{E9767461-0A32-AC4F-99E2-B988F8CF793D}" type="slidenum">
              <a:rPr lang="en-US" smtClean="0"/>
              <a:pPr/>
              <a:t>28</a:t>
            </a:fld>
            <a:endParaRPr lang="en-US" dirty="0"/>
          </a:p>
        </p:txBody>
      </p:sp>
    </p:spTree>
    <p:extLst>
      <p:ext uri="{BB962C8B-B14F-4D97-AF65-F5344CB8AC3E}">
        <p14:creationId xmlns:p14="http://schemas.microsoft.com/office/powerpoint/2010/main" val="2353736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722">
              <a:defRPr/>
            </a:pPr>
            <a:r>
              <a:rPr lang="en-US" b="1" i="0" baseline="0" dirty="0" smtClean="0"/>
              <a:t>RPC: choose one URL and one phone number to insert to slide:</a:t>
            </a:r>
          </a:p>
          <a:p>
            <a:pPr defTabSz="923722">
              <a:defRPr/>
            </a:pPr>
            <a:endParaRPr lang="en-US" b="1" i="0" baseline="0" dirty="0" smtClean="0"/>
          </a:p>
          <a:p>
            <a:pPr defTabSz="923722">
              <a:defRPr/>
            </a:pPr>
            <a:r>
              <a:rPr lang="en-US" dirty="0" smtClean="0">
                <a:solidFill>
                  <a:schemeClr val="bg1"/>
                </a:solidFill>
              </a:rPr>
              <a:t>my.trsretire.com </a:t>
            </a:r>
            <a:r>
              <a:rPr lang="en-US" b="1" dirty="0" smtClean="0">
                <a:solidFill>
                  <a:schemeClr val="bg1"/>
                </a:solidFill>
              </a:rPr>
              <a:t>or</a:t>
            </a:r>
            <a:r>
              <a:rPr lang="en-US" dirty="0" smtClean="0">
                <a:solidFill>
                  <a:schemeClr val="bg1"/>
                </a:solidFill>
              </a:rPr>
              <a:t> TA-retirement.com </a:t>
            </a:r>
            <a:r>
              <a:rPr lang="en-US" b="1" dirty="0" smtClean="0">
                <a:solidFill>
                  <a:schemeClr val="bg1"/>
                </a:solidFill>
              </a:rPr>
              <a:t>or</a:t>
            </a:r>
            <a:r>
              <a:rPr lang="en-US" dirty="0" smtClean="0">
                <a:solidFill>
                  <a:schemeClr val="bg1"/>
                </a:solidFill>
              </a:rPr>
              <a:t> custom URL</a:t>
            </a:r>
          </a:p>
          <a:p>
            <a:pPr defTabSz="923722">
              <a:defRPr/>
            </a:pPr>
            <a:endParaRPr lang="en-US" b="1" i="0" baseline="0" dirty="0" smtClean="0"/>
          </a:p>
          <a:p>
            <a:pPr defTabSz="923722">
              <a:defRPr/>
            </a:pPr>
            <a:r>
              <a:rPr lang="en-US" b="0" i="0" baseline="0" dirty="0" smtClean="0"/>
              <a:t>IM: </a:t>
            </a:r>
            <a:r>
              <a:rPr lang="en-US" dirty="0" smtClean="0"/>
              <a:t>800-755-5801  </a:t>
            </a:r>
            <a:r>
              <a:rPr lang="en-US" dirty="0"/>
              <a:t>(or custom #)</a:t>
            </a:r>
          </a:p>
          <a:p>
            <a:pPr defTabSz="923722">
              <a:defRPr/>
            </a:pPr>
            <a:r>
              <a:rPr lang="en-US" dirty="0"/>
              <a:t>TAE CSC: </a:t>
            </a:r>
            <a:r>
              <a:rPr lang="en-US" dirty="0" smtClean="0"/>
              <a:t>800- </a:t>
            </a:r>
            <a:r>
              <a:rPr lang="en-US" dirty="0"/>
              <a:t>401-8726 </a:t>
            </a:r>
          </a:p>
          <a:p>
            <a:pPr defTabSz="923722">
              <a:defRPr/>
            </a:pPr>
            <a:r>
              <a:rPr lang="en-US" dirty="0"/>
              <a:t>NAV CSC: </a:t>
            </a:r>
            <a:r>
              <a:rPr lang="en-US" dirty="0" smtClean="0"/>
              <a:t>888- </a:t>
            </a:r>
            <a:r>
              <a:rPr lang="en-US" dirty="0"/>
              <a:t>637-8726</a:t>
            </a:r>
          </a:p>
          <a:p>
            <a:pPr defTabSz="923722">
              <a:defRPr/>
            </a:pPr>
            <a:r>
              <a:rPr lang="en-US" dirty="0"/>
              <a:t>P3: </a:t>
            </a:r>
            <a:r>
              <a:rPr lang="en-US" dirty="0" smtClean="0"/>
              <a:t>877- </a:t>
            </a:r>
            <a:r>
              <a:rPr lang="en-US" dirty="0"/>
              <a:t>234-9293</a:t>
            </a:r>
            <a:endParaRPr lang="en-US" b="0" i="0" baseline="0" dirty="0" smtClean="0"/>
          </a:p>
          <a:p>
            <a:pPr defTabSz="923722">
              <a:defRPr/>
            </a:pPr>
            <a:endParaRPr lang="en-US" b="1" i="0" baseline="0" dirty="0" smtClean="0"/>
          </a:p>
          <a:p>
            <a:pPr defTabSz="923722">
              <a:defRPr/>
            </a:pPr>
            <a:endParaRPr lang="en-US" b="1" i="0" baseline="0" dirty="0" smtClean="0"/>
          </a:p>
        </p:txBody>
      </p:sp>
      <p:sp>
        <p:nvSpPr>
          <p:cNvPr id="4" name="Slide Number Placeholder 3"/>
          <p:cNvSpPr>
            <a:spLocks noGrp="1"/>
          </p:cNvSpPr>
          <p:nvPr>
            <p:ph type="sldNum" sz="quarter" idx="10"/>
          </p:nvPr>
        </p:nvSpPr>
        <p:spPr/>
        <p:txBody>
          <a:bodyPr/>
          <a:lstStyle/>
          <a:p>
            <a:fld id="{7CFF8E56-15DF-47AB-A9E3-F44ADACDA18A}" type="slidenum">
              <a:rPr lang="en-US" smtClean="0"/>
              <a:pPr/>
              <a:t>29</a:t>
            </a:fld>
            <a:endParaRPr lang="en-US" dirty="0"/>
          </a:p>
        </p:txBody>
      </p:sp>
    </p:spTree>
    <p:extLst>
      <p:ext uri="{BB962C8B-B14F-4D97-AF65-F5344CB8AC3E}">
        <p14:creationId xmlns:p14="http://schemas.microsoft.com/office/powerpoint/2010/main" val="2439057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6466">
              <a:defRPr/>
            </a:pPr>
            <a:r>
              <a:rPr lang="en-US" b="0" baseline="0" dirty="0" smtClean="0">
                <a:latin typeface="Arial" panose="020B0604020202020204" pitchFamily="34" charset="0"/>
                <a:cs typeface="Arial" panose="020B0604020202020204" pitchFamily="34" charset="0"/>
              </a:rPr>
              <a:t>So, how many of you can picture yourself travelling in retirement? A big RV or catamaran? [solicit audience participation]. What about building that lake house and spending your days fishing? [solicit audience participation].  Any other retirement dreams?</a:t>
            </a:r>
          </a:p>
          <a:p>
            <a:pPr defTabSz="976466">
              <a:defRPr/>
            </a:pPr>
            <a:endParaRPr lang="en-US" b="0" baseline="0" dirty="0" smtClean="0">
              <a:latin typeface="Arial" panose="020B0604020202020204" pitchFamily="34" charset="0"/>
              <a:cs typeface="Arial" panose="020B0604020202020204" pitchFamily="34" charset="0"/>
            </a:endParaRPr>
          </a:p>
          <a:p>
            <a:pPr defTabSz="976466">
              <a:defRPr/>
            </a:pPr>
            <a:r>
              <a:rPr lang="en-US" b="0" baseline="0" dirty="0" smtClean="0">
                <a:latin typeface="Arial" panose="020B0604020202020204" pitchFamily="34" charset="0"/>
                <a:cs typeface="Arial" panose="020B0604020202020204" pitchFamily="34" charset="0"/>
              </a:rPr>
              <a:t>Those all sound great. But here’s the truth – you are pretty much the </a:t>
            </a:r>
            <a:r>
              <a:rPr lang="en-US" b="0" i="1" baseline="0" dirty="0" smtClean="0">
                <a:latin typeface="Arial" panose="020B0604020202020204" pitchFamily="34" charset="0"/>
                <a:cs typeface="Arial" panose="020B0604020202020204" pitchFamily="34" charset="0"/>
              </a:rPr>
              <a:t>only</a:t>
            </a:r>
            <a:r>
              <a:rPr lang="en-US" b="0" baseline="0" dirty="0" smtClean="0">
                <a:latin typeface="Arial" panose="020B0604020202020204" pitchFamily="34" charset="0"/>
                <a:cs typeface="Arial" panose="020B0604020202020204" pitchFamily="34" charset="0"/>
              </a:rPr>
              <a:t> person who can make that happen. The fact is you have to start saving TODAY if you want to have any chance of making those dreams a reality in retirement. </a:t>
            </a:r>
          </a:p>
          <a:p>
            <a:pPr defTabSz="976466">
              <a:defRPr/>
            </a:pPr>
            <a:endParaRPr lang="en-US" b="1" baseline="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CFF8E56-15DF-47AB-A9E3-F44ADACDA18A}" type="slidenum">
              <a:rPr lang="en-US" smtClean="0"/>
              <a:pPr/>
              <a:t>3</a:t>
            </a:fld>
            <a:endParaRPr lang="en-US" dirty="0"/>
          </a:p>
        </p:txBody>
      </p:sp>
    </p:spTree>
    <p:extLst>
      <p:ext uri="{BB962C8B-B14F-4D97-AF65-F5344CB8AC3E}">
        <p14:creationId xmlns:p14="http://schemas.microsoft.com/office/powerpoint/2010/main" val="330280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Let’s start with a common </a:t>
            </a:r>
            <a:r>
              <a:rPr lang="en-US" sz="1000" baseline="0" dirty="0" smtClean="0"/>
              <a:t>example about spending versus saving. And I don’t mean splurging on big-ticket items like luxury cars or built-in refrigerators. Instead, let’s talk about </a:t>
            </a:r>
            <a:r>
              <a:rPr lang="en-US" sz="1000" dirty="0" smtClean="0"/>
              <a:t>the</a:t>
            </a:r>
            <a:r>
              <a:rPr lang="en-US" sz="1000" baseline="0" dirty="0" smtClean="0"/>
              <a:t> </a:t>
            </a:r>
            <a:r>
              <a:rPr lang="en-US" sz="1000" i="1" baseline="0" dirty="0" smtClean="0"/>
              <a:t>small </a:t>
            </a:r>
            <a:r>
              <a:rPr lang="en-US" sz="1000" i="0" baseline="0" dirty="0" smtClean="0"/>
              <a:t>stuff—things </a:t>
            </a:r>
            <a:r>
              <a:rPr lang="en-US" sz="1000" kern="1200" dirty="0" smtClean="0">
                <a:solidFill>
                  <a:schemeClr val="tx1"/>
                </a:solidFill>
                <a:latin typeface="Arial" panose="020B0604020202020204" pitchFamily="34" charset="0"/>
                <a:ea typeface="+mn-ea"/>
                <a:cs typeface="Arial" panose="020B0604020202020204" pitchFamily="34" charset="0"/>
              </a:rPr>
              <a:t>we might be paying for </a:t>
            </a:r>
            <a:r>
              <a:rPr lang="en-US" sz="1000" i="0" baseline="0" dirty="0" smtClean="0"/>
              <a:t>every day. Because while they may not </a:t>
            </a:r>
            <a:r>
              <a:rPr lang="en-US" sz="1000" i="1" baseline="0" dirty="0" smtClean="0"/>
              <a:t>seem</a:t>
            </a:r>
            <a:r>
              <a:rPr lang="en-US" sz="1000" i="0" baseline="0" dirty="0" smtClean="0"/>
              <a:t> significant, minor changes in your spending habits can add up to a much healthier nest egg.</a:t>
            </a:r>
          </a:p>
          <a:p>
            <a:endParaRPr lang="en-US" sz="1000" i="0" baseline="0" dirty="0" smtClean="0"/>
          </a:p>
          <a:p>
            <a:r>
              <a:rPr lang="en-US" sz="1000" i="0" baseline="0" dirty="0" smtClean="0"/>
              <a:t>How many of you enjoy a coffee run on your way to work? </a:t>
            </a:r>
            <a:r>
              <a:rPr lang="en-US" sz="1000" dirty="0"/>
              <a:t>[</a:t>
            </a:r>
            <a:r>
              <a:rPr lang="en-US" sz="1000" i="1" dirty="0"/>
              <a:t>Solicit Audience Responses] </a:t>
            </a:r>
            <a:endParaRPr lang="en-US" sz="1000" i="0" baseline="0" dirty="0" smtClean="0"/>
          </a:p>
          <a:p>
            <a:endParaRPr lang="en-US" sz="1000" i="0" baseline="0" dirty="0" smtClean="0"/>
          </a:p>
          <a:p>
            <a:r>
              <a:rPr lang="en-US" sz="1000" baseline="0" dirty="0" smtClean="0"/>
              <a:t>We know it’s convenient, tasty, and can really get you going. But the fact is, today’s seemingly small purchase could cost you a bundle tomorrow. </a:t>
            </a:r>
          </a:p>
          <a:p>
            <a:endParaRPr lang="en-US" sz="1000" baseline="0" dirty="0" smtClean="0"/>
          </a:p>
          <a:p>
            <a:pPr defTabSz="873892" eaLnBrk="0" fontAlgn="base" hangingPunct="0">
              <a:spcBef>
                <a:spcPct val="30000"/>
              </a:spcBef>
              <a:spcAft>
                <a:spcPct val="0"/>
              </a:spcAft>
              <a:defRPr/>
            </a:pPr>
            <a:r>
              <a:rPr lang="en-US" sz="1000" baseline="0" dirty="0" smtClean="0"/>
              <a:t>Let’s say you spend around $3 a day, five days a week, on a [use air quotes] “nice” cup of coffee. Let’s also say you plan to retire in 20 years.</a:t>
            </a:r>
          </a:p>
          <a:p>
            <a:endParaRPr lang="en-US" sz="1000" baseline="0" dirty="0" smtClean="0"/>
          </a:p>
          <a:p>
            <a:r>
              <a:rPr lang="en-US" sz="1000" i="0" baseline="0" dirty="0" smtClean="0"/>
              <a:t>By the time you retire, </a:t>
            </a:r>
            <a:r>
              <a:rPr lang="en-US" sz="1000" baseline="0" dirty="0" smtClean="0"/>
              <a:t>those little cups of joe that </a:t>
            </a:r>
            <a:r>
              <a:rPr lang="en-US" sz="1000" i="1" baseline="0" dirty="0" smtClean="0"/>
              <a:t>only</a:t>
            </a:r>
            <a:r>
              <a:rPr lang="en-US" sz="1000" i="0" baseline="0" dirty="0" smtClean="0"/>
              <a:t> cost you $3 a day will have set you back more than $21,500 </a:t>
            </a:r>
            <a:r>
              <a:rPr lang="en-US" sz="1000" baseline="0" dirty="0" smtClean="0"/>
              <a:t>after inflation</a:t>
            </a:r>
            <a:r>
              <a:rPr lang="en-US" sz="1000" i="0" baseline="0" dirty="0" smtClean="0"/>
              <a:t>. No wonder one of the big chains has </a:t>
            </a:r>
            <a:r>
              <a:rPr lang="en-US" sz="1000" i="1" baseline="0" dirty="0" smtClean="0"/>
              <a:t>bucks</a:t>
            </a:r>
            <a:r>
              <a:rPr lang="en-US" sz="1000" i="0" baseline="0" dirty="0" smtClean="0"/>
              <a:t> in its name!</a:t>
            </a:r>
          </a:p>
          <a:p>
            <a:endParaRPr lang="en-US" sz="1000" i="0" baseline="0" dirty="0" smtClean="0"/>
          </a:p>
          <a:p>
            <a:r>
              <a:rPr lang="en-US" sz="1000" i="0" baseline="0" dirty="0" smtClean="0"/>
              <a:t>If you were to forego that coffee and </a:t>
            </a:r>
            <a:r>
              <a:rPr lang="en-US" sz="1000" i="1" baseline="0" dirty="0" smtClean="0"/>
              <a:t>invest</a:t>
            </a:r>
            <a:r>
              <a:rPr lang="en-US" sz="1000" i="0" baseline="0" dirty="0" smtClean="0"/>
              <a:t> that money in your retirement savings plan, that $3 a day could grow to more than $38,300</a:t>
            </a:r>
            <a:r>
              <a:rPr lang="en-US" sz="1000" i="0" baseline="0" dirty="0" smtClean="0">
                <a:latin typeface="Arial"/>
                <a:cs typeface="Arial"/>
              </a:rPr>
              <a:t>—</a:t>
            </a:r>
            <a:r>
              <a:rPr lang="en-US" sz="1000" kern="1200" dirty="0" smtClean="0">
                <a:solidFill>
                  <a:schemeClr val="tx1"/>
                </a:solidFill>
                <a:latin typeface="Arial" panose="020B0604020202020204" pitchFamily="34" charset="0"/>
                <a:ea typeface="+mn-ea"/>
                <a:cs typeface="Arial" panose="020B0604020202020204" pitchFamily="34" charset="0"/>
              </a:rPr>
              <a:t>-assuming that the investments in your retirement account earned about 6% per year.</a:t>
            </a:r>
            <a:r>
              <a:rPr lang="en-US" sz="1000" i="0" baseline="0" dirty="0" smtClean="0"/>
              <a:t> Just something to keep in mind the next time you’re in line. If you're thinking about traveling the world, buying a big RV and driving cross-country, or fishing at your lake house in retirement, your seemingly small investment could be a big help in the long-run.</a:t>
            </a:r>
          </a:p>
          <a:p>
            <a:endParaRPr lang="en-US" sz="1000" i="0" baseline="0" dirty="0" smtClean="0"/>
          </a:p>
          <a:p>
            <a:pPr defTabSz="873892" eaLnBrk="0" fontAlgn="base" hangingPunct="0">
              <a:spcBef>
                <a:spcPct val="30000"/>
              </a:spcBef>
              <a:spcAft>
                <a:spcPct val="0"/>
              </a:spcAft>
              <a:defRPr/>
            </a:pPr>
            <a:r>
              <a:rPr lang="en-US" sz="1000" baseline="0" dirty="0" smtClean="0"/>
              <a:t>Of course, this lesson isn’t limited to coffee. I’m sure there are plenty of other </a:t>
            </a:r>
            <a:r>
              <a:rPr lang="en-US" sz="1000" i="1" baseline="0" dirty="0" smtClean="0"/>
              <a:t>small </a:t>
            </a:r>
            <a:r>
              <a:rPr lang="en-US" sz="1000" i="0" baseline="0" dirty="0" smtClean="0"/>
              <a:t>changes you can make that can add up to more money for your future. Can you think of any? </a:t>
            </a:r>
            <a:r>
              <a:rPr lang="en-US" sz="1000" dirty="0"/>
              <a:t>[</a:t>
            </a:r>
            <a:r>
              <a:rPr lang="en-US" sz="1000" i="1" dirty="0"/>
              <a:t>Solicit Audience Responses] </a:t>
            </a:r>
            <a:endParaRPr lang="en-US" sz="1000" i="0" baseline="0" dirty="0" smtClean="0"/>
          </a:p>
          <a:p>
            <a:pPr defTabSz="873892" eaLnBrk="0" fontAlgn="base" hangingPunct="0">
              <a:spcBef>
                <a:spcPct val="30000"/>
              </a:spcBef>
              <a:spcAft>
                <a:spcPct val="0"/>
              </a:spcAft>
              <a:defRPr/>
            </a:pPr>
            <a:endParaRPr lang="en-US" sz="1000" baseline="0" dirty="0" smtClean="0"/>
          </a:p>
          <a:p>
            <a:endParaRPr lang="en-US" sz="1000" baseline="0" dirty="0" smtClean="0"/>
          </a:p>
          <a:p>
            <a:pPr defTabSz="873892" eaLnBrk="0" fontAlgn="base" hangingPunct="0">
              <a:spcBef>
                <a:spcPct val="30000"/>
              </a:spcBef>
              <a:spcAft>
                <a:spcPct val="0"/>
              </a:spcAft>
              <a:defRPr/>
            </a:pPr>
            <a:r>
              <a:rPr lang="en-US" sz="1000" i="1" baseline="0" dirty="0" smtClean="0"/>
              <a:t>Example pulled using ‘Loose Change Calculator’: https://www.ta-retirement.com/Portal/PlanningTools/calc_loose_change_01.aspx?UserType=R</a:t>
            </a:r>
          </a:p>
          <a:p>
            <a:endParaRPr lang="en-US" sz="1000" baseline="0" dirty="0" smtClean="0"/>
          </a:p>
        </p:txBody>
      </p:sp>
      <p:sp>
        <p:nvSpPr>
          <p:cNvPr id="4" name="Slide Number Placeholder 3"/>
          <p:cNvSpPr>
            <a:spLocks noGrp="1"/>
          </p:cNvSpPr>
          <p:nvPr>
            <p:ph type="sldNum" sz="quarter" idx="10"/>
          </p:nvPr>
        </p:nvSpPr>
        <p:spPr/>
        <p:txBody>
          <a:bodyPr/>
          <a:lstStyle/>
          <a:p>
            <a:pPr>
              <a:defRPr/>
            </a:pPr>
            <a:fld id="{48989F35-6DCF-334B-B0DC-F98F761E9165}" type="slidenum">
              <a:rPr lang="en-US" smtClean="0"/>
              <a:pPr>
                <a:defRPr/>
              </a:pPr>
              <a:t>4</a:t>
            </a:fld>
            <a:endParaRPr lang="en-US" dirty="0"/>
          </a:p>
        </p:txBody>
      </p:sp>
    </p:spTree>
    <p:extLst>
      <p:ext uri="{BB962C8B-B14F-4D97-AF65-F5344CB8AC3E}">
        <p14:creationId xmlns:p14="http://schemas.microsoft.com/office/powerpoint/2010/main" val="2134616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440">
              <a:spcBef>
                <a:spcPct val="0"/>
              </a:spcBef>
              <a:defRPr/>
            </a:pPr>
            <a:r>
              <a:rPr lang="en-US" b="1" i="1" dirty="0" smtClean="0">
                <a:latin typeface="Arial" panose="020B0604020202020204" pitchFamily="34" charset="0"/>
                <a:ea typeface="Times New Roman" pitchFamily="-60" charset="0"/>
                <a:cs typeface="Arial" panose="020B0604020202020204" pitchFamily="34" charset="0"/>
              </a:rPr>
              <a:t>[USE THIS SLIDE IF EMPLOYER</a:t>
            </a:r>
            <a:r>
              <a:rPr lang="en-US" b="1" i="1" baseline="0" dirty="0" smtClean="0">
                <a:latin typeface="Arial" panose="020B0604020202020204" pitchFamily="34" charset="0"/>
                <a:ea typeface="Times New Roman" pitchFamily="-60" charset="0"/>
                <a:cs typeface="Arial" panose="020B0604020202020204" pitchFamily="34" charset="0"/>
              </a:rPr>
              <a:t> OFFERS A MATCH]</a:t>
            </a:r>
            <a:endParaRPr lang="en-US" b="1" i="1" dirty="0" smtClean="0">
              <a:latin typeface="Arial" panose="020B0604020202020204" pitchFamily="34" charset="0"/>
              <a:ea typeface="Times New Roman" pitchFamily="-60" charset="0"/>
              <a:cs typeface="Arial" panose="020B0604020202020204" pitchFamily="34" charset="0"/>
            </a:endParaRPr>
          </a:p>
          <a:p>
            <a:pPr eaLnBrk="1" hangingPunct="1">
              <a:spcBef>
                <a:spcPct val="0"/>
              </a:spcBef>
            </a:pPr>
            <a:endParaRPr lang="en-US" dirty="0" smtClean="0">
              <a:latin typeface="Arial" panose="020B0604020202020204" pitchFamily="34" charset="0"/>
              <a:ea typeface="Times" charset="0"/>
              <a:cs typeface="Arial" panose="020B0604020202020204" pitchFamily="34" charset="0"/>
            </a:endParaRPr>
          </a:p>
          <a:p>
            <a:pPr eaLnBrk="1" hangingPunct="1">
              <a:spcBef>
                <a:spcPct val="0"/>
              </a:spcBef>
            </a:pPr>
            <a:r>
              <a:rPr lang="en-US" dirty="0" smtClean="0">
                <a:latin typeface="Arial" panose="020B0604020202020204" pitchFamily="34" charset="0"/>
                <a:ea typeface="Times" charset="0"/>
                <a:cs typeface="Arial" panose="020B0604020202020204" pitchFamily="34" charset="0"/>
              </a:rPr>
              <a:t>I mentioned earlier that becoming a Super Saver can help you reach your retirement goals. But how much should you save to reach those goals is a tricky question for some. While everyone’s situation is a little different, there are three targets to consider shooting for.</a:t>
            </a:r>
          </a:p>
          <a:p>
            <a:pPr eaLnBrk="1" hangingPunct="1">
              <a:spcBef>
                <a:spcPct val="0"/>
              </a:spcBef>
            </a:pPr>
            <a:endParaRPr lang="en-US" dirty="0" smtClean="0">
              <a:latin typeface="Arial" panose="020B0604020202020204" pitchFamily="34" charset="0"/>
              <a:ea typeface="Times" charset="0"/>
              <a:cs typeface="Arial" panose="020B0604020202020204" pitchFamily="34" charset="0"/>
            </a:endParaRPr>
          </a:p>
          <a:p>
            <a:pPr eaLnBrk="1" hangingPunct="1">
              <a:spcBef>
                <a:spcPct val="0"/>
              </a:spcBef>
            </a:pPr>
            <a:r>
              <a:rPr lang="en-US" dirty="0" smtClean="0">
                <a:latin typeface="Arial" panose="020B0604020202020204" pitchFamily="34" charset="0"/>
                <a:ea typeface="Times" charset="0"/>
                <a:cs typeface="Arial" panose="020B0604020202020204" pitchFamily="34" charset="0"/>
              </a:rPr>
              <a:t>First,</a:t>
            </a:r>
            <a:r>
              <a:rPr lang="en-US" baseline="0" dirty="0" smtClean="0">
                <a:latin typeface="Arial" panose="020B0604020202020204" pitchFamily="34" charset="0"/>
                <a:ea typeface="Times" charset="0"/>
                <a:cs typeface="Arial" panose="020B0604020202020204" pitchFamily="34" charset="0"/>
              </a:rPr>
              <a:t> </a:t>
            </a:r>
            <a:r>
              <a:rPr lang="en-US" dirty="0" smtClean="0">
                <a:latin typeface="Arial" panose="020B0604020202020204" pitchFamily="34" charset="0"/>
                <a:ea typeface="Times New Roman" pitchFamily="-60" charset="0"/>
                <a:cs typeface="Arial" panose="020B0604020202020204" pitchFamily="34" charset="0"/>
              </a:rPr>
              <a:t>consider contributing 5 percent of your pay,</a:t>
            </a:r>
            <a:r>
              <a:rPr lang="en-US" baseline="0" dirty="0" smtClean="0">
                <a:latin typeface="Arial" panose="020B0604020202020204" pitchFamily="34" charset="0"/>
                <a:ea typeface="Times New Roman" pitchFamily="-60" charset="0"/>
                <a:cs typeface="Arial" panose="020B0604020202020204" pitchFamily="34" charset="0"/>
              </a:rPr>
              <a:t> </a:t>
            </a:r>
            <a:r>
              <a:rPr lang="en-US" dirty="0" smtClean="0">
                <a:latin typeface="Arial" panose="020B0604020202020204" pitchFamily="34" charset="0"/>
                <a:ea typeface="Times New Roman" pitchFamily="-60" charset="0"/>
                <a:cs typeface="Arial" panose="020B0604020202020204" pitchFamily="34" charset="0"/>
              </a:rPr>
              <a:t>or at least enough</a:t>
            </a:r>
            <a:r>
              <a:rPr lang="en-US" dirty="0" smtClean="0">
                <a:latin typeface="Arial" panose="020B0604020202020204" pitchFamily="34" charset="0"/>
                <a:ea typeface="Times" charset="0"/>
                <a:cs typeface="Arial" panose="020B0604020202020204" pitchFamily="34" charset="0"/>
              </a:rPr>
              <a:t> to maximize the match you get from your employer. </a:t>
            </a:r>
            <a:r>
              <a:rPr lang="en-US" i="1" dirty="0" smtClean="0">
                <a:latin typeface="Arial" panose="020B0604020202020204" pitchFamily="34" charset="0"/>
                <a:ea typeface="Times" charset="0"/>
                <a:cs typeface="Arial" panose="020B0604020202020204" pitchFamily="34" charset="0"/>
              </a:rPr>
              <a:t>[In your case, PROVIDE MATCH DETAILS. So if you aren’t contributing at least XX%, you’re missing out on additional compensation from your employer!]</a:t>
            </a:r>
          </a:p>
          <a:p>
            <a:pPr eaLnBrk="1" hangingPunct="1">
              <a:spcBef>
                <a:spcPct val="0"/>
              </a:spcBef>
            </a:pPr>
            <a:endParaRPr lang="en-US" i="1" dirty="0" smtClean="0">
              <a:latin typeface="Arial" panose="020B0604020202020204" pitchFamily="34" charset="0"/>
              <a:ea typeface="Times" charset="0"/>
              <a:cs typeface="Arial" panose="020B0604020202020204" pitchFamily="34" charset="0"/>
            </a:endParaRPr>
          </a:p>
          <a:p>
            <a:pPr eaLnBrk="1" hangingPunct="1">
              <a:spcBef>
                <a:spcPct val="0"/>
              </a:spcBef>
            </a:pPr>
            <a:r>
              <a:rPr lang="en-US" dirty="0" smtClean="0">
                <a:latin typeface="Arial" panose="020B0604020202020204" pitchFamily="34" charset="0"/>
                <a:ea typeface="Times" charset="0"/>
                <a:cs typeface="Arial" panose="020B0604020202020204" pitchFamily="34" charset="0"/>
              </a:rPr>
              <a:t>Once you reach your goal, consider upping your contribution to 10% of your salary. Many retirement planning </a:t>
            </a:r>
            <a:r>
              <a:rPr lang="en-US" sz="1000" kern="1200" dirty="0" smtClean="0">
                <a:solidFill>
                  <a:schemeClr val="tx1"/>
                </a:solidFill>
                <a:latin typeface="Arial" panose="020B0604020202020204" pitchFamily="34" charset="0"/>
                <a:ea typeface="+mn-ea"/>
                <a:cs typeface="Arial" panose="020B0604020202020204" pitchFamily="34" charset="0"/>
              </a:rPr>
              <a:t>professionals</a:t>
            </a:r>
            <a:r>
              <a:rPr lang="en-US" dirty="0" smtClean="0">
                <a:latin typeface="Arial" panose="020B0604020202020204" pitchFamily="34" charset="0"/>
                <a:ea typeface="Times" charset="0"/>
                <a:cs typeface="Arial" panose="020B0604020202020204" pitchFamily="34" charset="0"/>
              </a:rPr>
              <a:t> consider this a rule of thumb for putting aside today’s money for tomorrow’s expenses. </a:t>
            </a:r>
          </a:p>
          <a:p>
            <a:pPr eaLnBrk="1" hangingPunct="1">
              <a:spcBef>
                <a:spcPct val="0"/>
              </a:spcBef>
            </a:pPr>
            <a:endParaRPr lang="en-US" dirty="0" smtClean="0">
              <a:latin typeface="Arial" panose="020B0604020202020204" pitchFamily="34" charset="0"/>
              <a:ea typeface="Times" charset="0"/>
              <a:cs typeface="Arial" panose="020B0604020202020204" pitchFamily="34" charset="0"/>
            </a:endParaRPr>
          </a:p>
          <a:p>
            <a:pPr eaLnBrk="1" hangingPunct="1">
              <a:spcBef>
                <a:spcPct val="0"/>
              </a:spcBef>
            </a:pPr>
            <a:r>
              <a:rPr lang="en-US" dirty="0" smtClean="0">
                <a:latin typeface="Arial" panose="020B0604020202020204" pitchFamily="34" charset="0"/>
                <a:ea typeface="Times" charset="0"/>
                <a:cs typeface="Arial" panose="020B0604020202020204" pitchFamily="34" charset="0"/>
              </a:rPr>
              <a:t>If you’re already doing that, consider saving up to your plan’s maximum of </a:t>
            </a:r>
            <a:r>
              <a:rPr lang="en-US" sz="1000" i="1" kern="1200" dirty="0" smtClean="0">
                <a:solidFill>
                  <a:schemeClr val="tx1"/>
                </a:solidFill>
                <a:latin typeface="Arial" panose="020B0604020202020204" pitchFamily="34" charset="0"/>
                <a:ea typeface="+mn-ea"/>
                <a:cs typeface="Arial" panose="020B0604020202020204" pitchFamily="34" charset="0"/>
              </a:rPr>
              <a:t>$18,000 in 2015</a:t>
            </a:r>
            <a:r>
              <a:rPr lang="en-US" i="1" dirty="0" smtClean="0">
                <a:latin typeface="Arial" panose="020B0604020202020204" pitchFamily="34" charset="0"/>
                <a:ea typeface="Times" charset="0"/>
                <a:cs typeface="Arial" panose="020B0604020202020204" pitchFamily="34" charset="0"/>
              </a:rPr>
              <a:t>.  </a:t>
            </a:r>
            <a:r>
              <a:rPr lang="en-US" dirty="0" smtClean="0">
                <a:latin typeface="Arial" panose="020B0604020202020204" pitchFamily="34" charset="0"/>
                <a:cs typeface="Arial" panose="020B0604020202020204" pitchFamily="34" charset="0"/>
              </a:rPr>
              <a:t>And if you’ll be at least age 50 this calendar year, you can save </a:t>
            </a:r>
            <a:r>
              <a:rPr lang="en-US" i="1" dirty="0" smtClean="0">
                <a:latin typeface="Arial" panose="020B0604020202020204" pitchFamily="34" charset="0"/>
                <a:cs typeface="Arial" panose="020B0604020202020204" pitchFamily="34" charset="0"/>
              </a:rPr>
              <a:t>another</a:t>
            </a:r>
            <a:r>
              <a:rPr lang="en-US" dirty="0" smtClean="0">
                <a:latin typeface="Arial" panose="020B0604020202020204" pitchFamily="34" charset="0"/>
                <a:cs typeface="Arial" panose="020B0604020202020204" pitchFamily="34" charset="0"/>
              </a:rPr>
              <a:t>  </a:t>
            </a:r>
            <a:r>
              <a:rPr lang="en-US" sz="1000" kern="1200" dirty="0" smtClean="0">
                <a:solidFill>
                  <a:schemeClr val="tx1"/>
                </a:solidFill>
                <a:latin typeface="Arial" panose="020B0604020202020204" pitchFamily="34" charset="0"/>
                <a:ea typeface="+mn-ea"/>
                <a:cs typeface="Arial" panose="020B0604020202020204" pitchFamily="34" charset="0"/>
              </a:rPr>
              <a:t>$6,000 in 2015 </a:t>
            </a:r>
            <a:r>
              <a:rPr lang="en-US" dirty="0" smtClean="0">
                <a:latin typeface="Arial" panose="020B0604020202020204" pitchFamily="34" charset="0"/>
                <a:cs typeface="Arial" panose="020B0604020202020204" pitchFamily="34" charset="0"/>
              </a:rPr>
              <a:t>with so-called catch-up contributions. </a:t>
            </a:r>
            <a:r>
              <a:rPr lang="en-US" i="0" baseline="0" dirty="0" smtClean="0">
                <a:latin typeface="Arial" panose="020B0604020202020204" pitchFamily="34" charset="0"/>
                <a:ea typeface="Times" charset="0"/>
                <a:cs typeface="Arial" panose="020B0604020202020204" pitchFamily="34" charset="0"/>
              </a:rPr>
              <a:t>T</a:t>
            </a:r>
            <a:r>
              <a:rPr lang="en-US" dirty="0" smtClean="0">
                <a:latin typeface="Arial" panose="020B0604020202020204" pitchFamily="34" charset="0"/>
                <a:ea typeface="Times" charset="0"/>
                <a:cs typeface="Arial" panose="020B0604020202020204" pitchFamily="34" charset="0"/>
              </a:rPr>
              <a:t>his will really </a:t>
            </a:r>
            <a:r>
              <a:rPr lang="en-US" sz="1000" kern="1200" dirty="0" smtClean="0">
                <a:solidFill>
                  <a:schemeClr val="tx1"/>
                </a:solidFill>
                <a:latin typeface="Arial" panose="020B0604020202020204" pitchFamily="34" charset="0"/>
                <a:ea typeface="+mn-ea"/>
                <a:cs typeface="Arial" panose="020B0604020202020204" pitchFamily="34" charset="0"/>
              </a:rPr>
              <a:t>help </a:t>
            </a:r>
            <a:r>
              <a:rPr lang="en-US" dirty="0" smtClean="0">
                <a:latin typeface="Arial" panose="020B0604020202020204" pitchFamily="34" charset="0"/>
                <a:ea typeface="Times" charset="0"/>
                <a:cs typeface="Arial" panose="020B0604020202020204" pitchFamily="34" charset="0"/>
              </a:rPr>
              <a:t>put you on the path toward a brighter retirement.</a:t>
            </a:r>
          </a:p>
          <a:p>
            <a:pPr eaLnBrk="1" hangingPunct="1">
              <a:spcBef>
                <a:spcPct val="0"/>
              </a:spcBef>
            </a:pPr>
            <a:endParaRPr lang="en-US" dirty="0" smtClean="0">
              <a:latin typeface="Arial" panose="020B0604020202020204" pitchFamily="34" charset="0"/>
              <a:ea typeface="Times" charset="0"/>
              <a:cs typeface="Arial" panose="020B0604020202020204" pitchFamily="34" charset="0"/>
            </a:endParaRPr>
          </a:p>
          <a:p>
            <a:pPr eaLnBrk="1" hangingPunct="1">
              <a:spcBef>
                <a:spcPct val="0"/>
              </a:spcBef>
            </a:pPr>
            <a:endParaRPr lang="en-US" i="1" dirty="0">
              <a:latin typeface="Arial" panose="020B0604020202020204" pitchFamily="34" charset="0"/>
              <a:ea typeface="Times"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CFF8E56-15DF-47AB-A9E3-F44ADACDA18A}" type="slidenum">
              <a:rPr lang="en-US" smtClean="0"/>
              <a:pPr/>
              <a:t>5</a:t>
            </a:fld>
            <a:endParaRPr lang="en-US" dirty="0"/>
          </a:p>
        </p:txBody>
      </p:sp>
    </p:spTree>
    <p:extLst>
      <p:ext uri="{BB962C8B-B14F-4D97-AF65-F5344CB8AC3E}">
        <p14:creationId xmlns:p14="http://schemas.microsoft.com/office/powerpoint/2010/main" val="161913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0239">
              <a:spcBef>
                <a:spcPct val="0"/>
              </a:spcBef>
              <a:defRPr/>
            </a:pPr>
            <a:r>
              <a:rPr lang="en-US" b="1" i="1" dirty="0" smtClean="0">
                <a:solidFill>
                  <a:srgbClr val="FF0000"/>
                </a:solidFill>
                <a:latin typeface="Arial" panose="020B0604020202020204" pitchFamily="34" charset="0"/>
                <a:ea typeface="Times New Roman" pitchFamily="-60" charset="0"/>
                <a:cs typeface="Arial" panose="020B0604020202020204" pitchFamily="34" charset="0"/>
              </a:rPr>
              <a:t>[USE THIS SLIDE IF EMPLOYER</a:t>
            </a:r>
            <a:r>
              <a:rPr lang="en-US" b="1" i="1" baseline="0" dirty="0" smtClean="0">
                <a:solidFill>
                  <a:srgbClr val="FF0000"/>
                </a:solidFill>
                <a:latin typeface="Arial" panose="020B0604020202020204" pitchFamily="34" charset="0"/>
                <a:ea typeface="Times New Roman" pitchFamily="-60" charset="0"/>
                <a:cs typeface="Arial" panose="020B0604020202020204" pitchFamily="34" charset="0"/>
              </a:rPr>
              <a:t> </a:t>
            </a:r>
            <a:r>
              <a:rPr lang="en-US" b="1" i="1" u="sng" baseline="0" dirty="0" smtClean="0">
                <a:solidFill>
                  <a:srgbClr val="FF0000"/>
                </a:solidFill>
                <a:latin typeface="Arial" panose="020B0604020202020204" pitchFamily="34" charset="0"/>
                <a:ea typeface="Times New Roman" pitchFamily="-60" charset="0"/>
                <a:cs typeface="Arial" panose="020B0604020202020204" pitchFamily="34" charset="0"/>
              </a:rPr>
              <a:t>DOES NOT</a:t>
            </a:r>
            <a:r>
              <a:rPr lang="en-US" b="1" i="1" baseline="0" dirty="0" smtClean="0">
                <a:solidFill>
                  <a:srgbClr val="FF0000"/>
                </a:solidFill>
                <a:latin typeface="Arial" panose="020B0604020202020204" pitchFamily="34" charset="0"/>
                <a:ea typeface="Times New Roman" pitchFamily="-60" charset="0"/>
                <a:cs typeface="Arial" panose="020B0604020202020204" pitchFamily="34" charset="0"/>
              </a:rPr>
              <a:t> OFFER A MATCH]</a:t>
            </a:r>
            <a:endParaRPr lang="en-US" b="1" i="1" dirty="0" smtClean="0">
              <a:solidFill>
                <a:srgbClr val="FF0000"/>
              </a:solidFill>
              <a:latin typeface="Arial" panose="020B0604020202020204" pitchFamily="34" charset="0"/>
              <a:ea typeface="Times New Roman" pitchFamily="-60" charset="0"/>
              <a:cs typeface="Arial" panose="020B0604020202020204" pitchFamily="34" charset="0"/>
            </a:endParaRPr>
          </a:p>
          <a:p>
            <a:pPr eaLnBrk="1" hangingPunct="1">
              <a:spcBef>
                <a:spcPct val="0"/>
              </a:spcBef>
            </a:pPr>
            <a:endParaRPr lang="en-US" dirty="0" smtClean="0">
              <a:latin typeface="Arial" panose="020B0604020202020204" pitchFamily="34" charset="0"/>
              <a:ea typeface="Times New Roman" pitchFamily="-60" charset="0"/>
              <a:cs typeface="Arial" panose="020B0604020202020204" pitchFamily="34" charset="0"/>
            </a:endParaRPr>
          </a:p>
          <a:p>
            <a:pPr eaLnBrk="1" hangingPunct="1">
              <a:spcBef>
                <a:spcPct val="0"/>
              </a:spcBef>
            </a:pPr>
            <a:r>
              <a:rPr lang="en-US" dirty="0" smtClean="0">
                <a:latin typeface="Arial" panose="020B0604020202020204" pitchFamily="34" charset="0"/>
                <a:ea typeface="Times" charset="0"/>
                <a:cs typeface="Arial" panose="020B0604020202020204" pitchFamily="34" charset="0"/>
              </a:rPr>
              <a:t>So you’ve seen how the cost of little</a:t>
            </a:r>
            <a:r>
              <a:rPr lang="en-US" baseline="0" dirty="0" smtClean="0">
                <a:latin typeface="Arial" panose="020B0604020202020204" pitchFamily="34" charset="0"/>
                <a:ea typeface="Times" charset="0"/>
                <a:cs typeface="Arial" panose="020B0604020202020204" pitchFamily="34" charset="0"/>
              </a:rPr>
              <a:t> extras can add up to lost retirement savings. But </a:t>
            </a:r>
            <a:r>
              <a:rPr lang="en-US" dirty="0" smtClean="0">
                <a:latin typeface="Arial" panose="020B0604020202020204" pitchFamily="34" charset="0"/>
                <a:ea typeface="Times" charset="0"/>
                <a:cs typeface="Arial" panose="020B0604020202020204" pitchFamily="34" charset="0"/>
              </a:rPr>
              <a:t>how should you set your savings goals? While everyone’s situation is a little different, there are three goals to consider shooting for.</a:t>
            </a:r>
          </a:p>
          <a:p>
            <a:pPr eaLnBrk="1" hangingPunct="1">
              <a:spcBef>
                <a:spcPct val="0"/>
              </a:spcBef>
            </a:pPr>
            <a:endParaRPr lang="en-US" dirty="0" smtClean="0">
              <a:latin typeface="Arial" panose="020B0604020202020204" pitchFamily="34" charset="0"/>
              <a:ea typeface="Times" charset="0"/>
              <a:cs typeface="Arial" panose="020B0604020202020204" pitchFamily="34" charset="0"/>
            </a:endParaRPr>
          </a:p>
          <a:p>
            <a:pPr eaLnBrk="1" hangingPunct="1">
              <a:spcBef>
                <a:spcPct val="0"/>
              </a:spcBef>
            </a:pPr>
            <a:r>
              <a:rPr lang="en-US" dirty="0" smtClean="0">
                <a:latin typeface="Arial" panose="020B0604020202020204" pitchFamily="34" charset="0"/>
                <a:ea typeface="Times" charset="0"/>
                <a:cs typeface="Arial" panose="020B0604020202020204" pitchFamily="34" charset="0"/>
              </a:rPr>
              <a:t>The first: consider contributing at least 5% of your current salary to get started.</a:t>
            </a:r>
          </a:p>
          <a:p>
            <a:pPr eaLnBrk="1" hangingPunct="1">
              <a:spcBef>
                <a:spcPct val="0"/>
              </a:spcBef>
            </a:pPr>
            <a:endParaRPr lang="en-US" dirty="0" smtClean="0">
              <a:latin typeface="Arial" panose="020B0604020202020204" pitchFamily="34" charset="0"/>
              <a:ea typeface="Times" charset="0"/>
              <a:cs typeface="Arial" panose="020B0604020202020204" pitchFamily="34" charset="0"/>
            </a:endParaRPr>
          </a:p>
          <a:p>
            <a:pPr eaLnBrk="1" hangingPunct="1">
              <a:spcBef>
                <a:spcPct val="0"/>
              </a:spcBef>
            </a:pPr>
            <a:r>
              <a:rPr lang="en-US" dirty="0" smtClean="0">
                <a:latin typeface="Arial" panose="020B0604020202020204" pitchFamily="34" charset="0"/>
                <a:ea typeface="Times" charset="0"/>
                <a:cs typeface="Arial" panose="020B0604020202020204" pitchFamily="34" charset="0"/>
              </a:rPr>
              <a:t>Once you reach your goal, consider upping your contribution to 10% of your salary. Many retirement planning </a:t>
            </a:r>
            <a:r>
              <a:rPr lang="en-US" sz="1000" kern="1200" dirty="0" smtClean="0">
                <a:solidFill>
                  <a:schemeClr val="tx1"/>
                </a:solidFill>
                <a:latin typeface="Arial" panose="020B0604020202020204" pitchFamily="34" charset="0"/>
                <a:ea typeface="+mn-ea"/>
                <a:cs typeface="Arial" panose="020B0604020202020204" pitchFamily="34" charset="0"/>
              </a:rPr>
              <a:t>professionals</a:t>
            </a:r>
            <a:r>
              <a:rPr lang="en-US" dirty="0" smtClean="0">
                <a:latin typeface="Arial" panose="020B0604020202020204" pitchFamily="34" charset="0"/>
                <a:ea typeface="Times" charset="0"/>
                <a:cs typeface="Arial" panose="020B0604020202020204" pitchFamily="34" charset="0"/>
              </a:rPr>
              <a:t> consider this a rule of thumb for putting aside today’s money for tomorrow’s expenses. </a:t>
            </a:r>
          </a:p>
          <a:p>
            <a:pPr eaLnBrk="1" hangingPunct="1">
              <a:spcBef>
                <a:spcPct val="0"/>
              </a:spcBef>
            </a:pPr>
            <a:endParaRPr lang="en-US" dirty="0" smtClean="0">
              <a:latin typeface="Arial" panose="020B0604020202020204" pitchFamily="34" charset="0"/>
              <a:ea typeface="Times" charset="0"/>
              <a:cs typeface="Arial" panose="020B0604020202020204" pitchFamily="34" charset="0"/>
            </a:endParaRPr>
          </a:p>
          <a:p>
            <a:pPr eaLnBrk="1" hangingPunct="1">
              <a:spcBef>
                <a:spcPct val="0"/>
              </a:spcBef>
            </a:pPr>
            <a:r>
              <a:rPr lang="en-US" dirty="0" smtClean="0">
                <a:latin typeface="Arial" panose="020B0604020202020204" pitchFamily="34" charset="0"/>
                <a:ea typeface="Times" charset="0"/>
                <a:cs typeface="Arial" panose="020B0604020202020204" pitchFamily="34" charset="0"/>
              </a:rPr>
              <a:t>If you’re already doing that, consider saving up to your plan’s maximum of </a:t>
            </a:r>
            <a:r>
              <a:rPr lang="en-US" sz="1000" i="1" kern="1200" dirty="0" smtClean="0">
                <a:solidFill>
                  <a:schemeClr val="tx1"/>
                </a:solidFill>
                <a:latin typeface="Arial" panose="020B0604020202020204" pitchFamily="34" charset="0"/>
                <a:ea typeface="+mn-ea"/>
                <a:cs typeface="Arial" panose="020B0604020202020204" pitchFamily="34" charset="0"/>
              </a:rPr>
              <a:t>$18,000 in 2015</a:t>
            </a:r>
            <a:r>
              <a:rPr lang="en-US" i="1" dirty="0" smtClean="0">
                <a:latin typeface="Arial" panose="020B0604020202020204" pitchFamily="34" charset="0"/>
                <a:ea typeface="Times" charset="0"/>
                <a:cs typeface="Arial" panose="020B0604020202020204" pitchFamily="34" charset="0"/>
              </a:rPr>
              <a:t>. </a:t>
            </a:r>
            <a:endParaRPr lang="en-US" i="1" dirty="0">
              <a:latin typeface="Arial" panose="020B0604020202020204" pitchFamily="34" charset="0"/>
              <a:ea typeface="Times"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CFF8E56-15DF-47AB-A9E3-F44ADACDA18A}" type="slidenum">
              <a:rPr lang="en-US" smtClean="0"/>
              <a:pPr/>
              <a:t>6</a:t>
            </a:fld>
            <a:endParaRPr lang="en-US" dirty="0"/>
          </a:p>
        </p:txBody>
      </p:sp>
    </p:spTree>
    <p:extLst>
      <p:ext uri="{BB962C8B-B14F-4D97-AF65-F5344CB8AC3E}">
        <p14:creationId xmlns:p14="http://schemas.microsoft.com/office/powerpoint/2010/main" val="3563751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With retirement,</a:t>
            </a:r>
            <a:r>
              <a:rPr lang="en-US" sz="1000" baseline="0" dirty="0" smtClean="0"/>
              <a:t> w</a:t>
            </a:r>
            <a:r>
              <a:rPr lang="en-US" sz="1000" dirty="0" smtClean="0"/>
              <a:t>hile</a:t>
            </a:r>
            <a:r>
              <a:rPr lang="en-US" sz="1000" baseline="0" dirty="0" smtClean="0"/>
              <a:t> it’s generally best to </a:t>
            </a:r>
            <a:r>
              <a:rPr lang="en-US" sz="1000" dirty="0" smtClean="0"/>
              <a:t>save as much as you can as soon as</a:t>
            </a:r>
            <a:r>
              <a:rPr lang="en-US" sz="1000" baseline="0" dirty="0" smtClean="0"/>
              <a:t> you can, don’t lose hope if you didn’t start as early as </a:t>
            </a:r>
            <a:r>
              <a:rPr lang="en-US" sz="1000" kern="1200" dirty="0" smtClean="0">
                <a:solidFill>
                  <a:schemeClr val="tx1"/>
                </a:solidFill>
                <a:latin typeface="Arial" panose="020B0604020202020204" pitchFamily="34" charset="0"/>
                <a:ea typeface="+mn-ea"/>
                <a:cs typeface="Arial" panose="020B0604020202020204" pitchFamily="34" charset="0"/>
              </a:rPr>
              <a:t>you wish you would have.</a:t>
            </a:r>
            <a:r>
              <a:rPr lang="en-US" sz="1000" baseline="0" dirty="0" smtClean="0"/>
              <a:t> That’s because even if you’re behind, it’s not too late to unleash your inner Super Saver. In fact, if you’ll be at least age 50 this year, you can do </a:t>
            </a:r>
            <a:r>
              <a:rPr lang="en-US" sz="1000" i="1" baseline="0" dirty="0" smtClean="0"/>
              <a:t>even</a:t>
            </a:r>
            <a:r>
              <a:rPr lang="en-US" sz="1000" baseline="0" dirty="0" smtClean="0"/>
              <a:t> </a:t>
            </a:r>
            <a:r>
              <a:rPr lang="en-US" sz="1000" i="1" baseline="0" dirty="0" smtClean="0"/>
              <a:t>more</a:t>
            </a:r>
            <a:r>
              <a:rPr lang="en-US" sz="1000" baseline="0" dirty="0" smtClean="0"/>
              <a:t> to grow a bigger nest egg.</a:t>
            </a:r>
          </a:p>
          <a:p>
            <a:endParaRPr lang="en-US" sz="1000" baseline="0" dirty="0" smtClean="0"/>
          </a:p>
          <a:p>
            <a:r>
              <a:rPr lang="en-US" sz="1000" baseline="0" dirty="0" smtClean="0"/>
              <a:t>You might have noticed that the last goal—your plan maximum—showed two different amounts allowed each year. </a:t>
            </a:r>
          </a:p>
          <a:p>
            <a:endParaRPr lang="en-US" sz="1000" baseline="0" dirty="0" smtClean="0"/>
          </a:p>
          <a:p>
            <a:r>
              <a:rPr lang="en-US" sz="1000" baseline="0" dirty="0" smtClean="0"/>
              <a:t>That’s because there </a:t>
            </a:r>
            <a:r>
              <a:rPr lang="en-US" sz="1000" i="1" baseline="0" dirty="0" smtClean="0"/>
              <a:t>are</a:t>
            </a:r>
            <a:r>
              <a:rPr lang="en-US" sz="1000" baseline="0" dirty="0" smtClean="0"/>
              <a:t> two limits—one for regular contributions, and one to give people who’ve hit the big 5-O the chance to make up lost time. The regular contribution limit is </a:t>
            </a:r>
            <a:r>
              <a:rPr lang="en-US" sz="1000" kern="1200" dirty="0" smtClean="0">
                <a:solidFill>
                  <a:schemeClr val="tx1"/>
                </a:solidFill>
                <a:latin typeface="Arial" panose="020B0604020202020204" pitchFamily="34" charset="0"/>
                <a:ea typeface="+mn-ea"/>
                <a:cs typeface="Arial" panose="020B0604020202020204" pitchFamily="34" charset="0"/>
              </a:rPr>
              <a:t>$18,000 in 2016</a:t>
            </a:r>
            <a:r>
              <a:rPr lang="en-US" sz="1000" baseline="0" dirty="0" smtClean="0"/>
              <a:t>.  But if you’re 50 or older by the end of the calendar year, you can also make catch-up contributions</a:t>
            </a:r>
            <a:r>
              <a:rPr lang="en-US" sz="1000" dirty="0" smtClean="0">
                <a:latin typeface="Arial"/>
                <a:ea typeface="ＭＳ Ｐゴシック" pitchFamily="-109" charset="-128"/>
                <a:cs typeface="Arial"/>
              </a:rPr>
              <a:t>—</a:t>
            </a:r>
            <a:r>
              <a:rPr lang="en-US" sz="1000" baseline="0" dirty="0" smtClean="0"/>
              <a:t>an extra </a:t>
            </a:r>
            <a:r>
              <a:rPr lang="en-US" sz="1000" kern="1200" dirty="0" smtClean="0">
                <a:solidFill>
                  <a:schemeClr val="tx1"/>
                </a:solidFill>
                <a:latin typeface="Arial" panose="020B0604020202020204" pitchFamily="34" charset="0"/>
                <a:ea typeface="+mn-ea"/>
                <a:cs typeface="Arial" panose="020B0604020202020204" pitchFamily="34" charset="0"/>
              </a:rPr>
              <a:t>$6,000 for 2016</a:t>
            </a:r>
            <a:r>
              <a:rPr lang="en-US" sz="1000" baseline="0" dirty="0" smtClean="0"/>
              <a:t>.</a:t>
            </a:r>
          </a:p>
          <a:p>
            <a:endParaRPr lang="en-US" sz="1000" baseline="0" dirty="0" smtClean="0"/>
          </a:p>
          <a:p>
            <a:r>
              <a:rPr lang="en-US" sz="1000" baseline="0" dirty="0" smtClean="0"/>
              <a:t>This means that if you qualify, you can put away up to </a:t>
            </a:r>
            <a:r>
              <a:rPr lang="en-US" sz="1000" kern="1200" dirty="0" smtClean="0">
                <a:solidFill>
                  <a:schemeClr val="tx1"/>
                </a:solidFill>
                <a:latin typeface="Arial" panose="020B0604020202020204" pitchFamily="34" charset="0"/>
                <a:ea typeface="+mn-ea"/>
                <a:cs typeface="Arial" panose="020B0604020202020204" pitchFamily="34" charset="0"/>
              </a:rPr>
              <a:t>$24,000</a:t>
            </a:r>
            <a:r>
              <a:rPr lang="en-US" sz="1000" baseline="0" dirty="0" smtClean="0"/>
              <a:t> in your account this year. That’s one way to help you close your gaps and avoid saying woulda-coulda-shoulda.</a:t>
            </a:r>
          </a:p>
        </p:txBody>
      </p:sp>
      <p:sp>
        <p:nvSpPr>
          <p:cNvPr id="4" name="Slide Number Placeholder 3"/>
          <p:cNvSpPr>
            <a:spLocks noGrp="1"/>
          </p:cNvSpPr>
          <p:nvPr>
            <p:ph type="sldNum" sz="quarter" idx="10"/>
          </p:nvPr>
        </p:nvSpPr>
        <p:spPr/>
        <p:txBody>
          <a:bodyPr/>
          <a:lstStyle/>
          <a:p>
            <a:pPr>
              <a:defRPr/>
            </a:pPr>
            <a:fld id="{48989F35-6DCF-334B-B0DC-F98F761E9165}" type="slidenum">
              <a:rPr lang="en-US" smtClean="0"/>
              <a:pPr>
                <a:defRPr/>
              </a:pPr>
              <a:t>7</a:t>
            </a:fld>
            <a:endParaRPr lang="en-US" dirty="0"/>
          </a:p>
        </p:txBody>
      </p:sp>
    </p:spTree>
    <p:extLst>
      <p:ext uri="{BB962C8B-B14F-4D97-AF65-F5344CB8AC3E}">
        <p14:creationId xmlns:p14="http://schemas.microsoft.com/office/powerpoint/2010/main" val="279528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One thing I hear a lot as I talk to people in meetings like this, is that they think they can't save any more. I bet at least some of you are thinking one of these things: </a:t>
            </a:r>
            <a:endParaRPr lang="en-US" i="0" baseline="0" dirty="0" smtClean="0"/>
          </a:p>
          <a:p>
            <a:pPr marL="671321" lvl="1" indent="-183088">
              <a:buFont typeface="Arial" panose="020B0604020202020204" pitchFamily="34" charset="0"/>
              <a:buChar char="•"/>
            </a:pPr>
            <a:r>
              <a:rPr lang="en-US" i="0" baseline="0" dirty="0" smtClean="0"/>
              <a:t>I can't afford to increase my savings; I need every dollar in my paycheck! </a:t>
            </a:r>
          </a:p>
          <a:p>
            <a:pPr marL="671321" lvl="1" indent="-183088">
              <a:buFont typeface="Arial" panose="020B0604020202020204" pitchFamily="34" charset="0"/>
              <a:buChar char="•"/>
            </a:pPr>
            <a:r>
              <a:rPr lang="en-US" i="0" baseline="0" dirty="0" smtClean="0"/>
              <a:t>I'll definitely increase my savings....next year. </a:t>
            </a:r>
          </a:p>
          <a:p>
            <a:pPr marL="671321" lvl="1" indent="-183088">
              <a:buFont typeface="Arial" panose="020B0604020202020204" pitchFamily="34" charset="0"/>
              <a:buChar char="•"/>
            </a:pPr>
            <a:r>
              <a:rPr lang="en-US" i="0" baseline="0" dirty="0" smtClean="0"/>
              <a:t>It seems so complicated.</a:t>
            </a:r>
          </a:p>
          <a:p>
            <a:pPr marL="26372"/>
            <a:r>
              <a:rPr lang="en-US" i="0" baseline="0" dirty="0" smtClean="0"/>
              <a:t>In reality, all these excuses do is </a:t>
            </a:r>
            <a:r>
              <a:rPr lang="en-US" b="1" i="0" baseline="0" dirty="0" smtClean="0"/>
              <a:t>BLOCK YOUR VIEW </a:t>
            </a:r>
            <a:r>
              <a:rPr lang="en-US" i="0" baseline="0" dirty="0" smtClean="0"/>
              <a:t>of the future. So let’s tackle each one and see what we can do to </a:t>
            </a:r>
            <a:r>
              <a:rPr lang="en-US" b="1" i="0" baseline="0" dirty="0" smtClean="0"/>
              <a:t>CLEAR THE AIR</a:t>
            </a:r>
            <a:r>
              <a:rPr lang="en-US" i="0"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7CFF8E56-15DF-47AB-A9E3-F44ADACDA18A}" type="slidenum">
              <a:rPr lang="en-US" smtClean="0"/>
              <a:pPr/>
              <a:t>8</a:t>
            </a:fld>
            <a:endParaRPr lang="en-US" dirty="0"/>
          </a:p>
        </p:txBody>
      </p:sp>
    </p:spTree>
    <p:extLst>
      <p:ext uri="{BB962C8B-B14F-4D97-AF65-F5344CB8AC3E}">
        <p14:creationId xmlns:p14="http://schemas.microsoft.com/office/powerpoint/2010/main" val="2127093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latin typeface="Arial" panose="020B0604020202020204" pitchFamily="34" charset="0"/>
                <a:cs typeface="Arial" panose="020B0604020202020204" pitchFamily="34" charset="0"/>
              </a:rPr>
              <a:t>Let me show you how putting even a little away each week can add up to a lot over time, "I'll just wait until next year", and "It seems so complicated." All these excuses do is BLOCK YOUR VIEW of the future.</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It’s thanks largely to the tax advantage I mentioned earlier, where your earnings stay in the plan and keep growing year after year. We call this the snowball effect. [CLICK]</a:t>
            </a:r>
          </a:p>
          <a:p>
            <a:endParaRPr lang="en-US" baseline="0" dirty="0" smtClean="0">
              <a:latin typeface="Arial" panose="020B0604020202020204" pitchFamily="34" charset="0"/>
              <a:cs typeface="Arial" panose="020B0604020202020204" pitchFamily="34" charset="0"/>
            </a:endParaRPr>
          </a:p>
          <a:p>
            <a:pPr defTabSz="923722">
              <a:defRPr/>
            </a:pPr>
            <a:r>
              <a:rPr lang="en-US" baseline="0" dirty="0" smtClean="0">
                <a:latin typeface="Arial" panose="020B0604020202020204" pitchFamily="34" charset="0"/>
                <a:cs typeface="Arial" panose="020B0604020202020204" pitchFamily="34" charset="0"/>
              </a:rPr>
              <a:t>Here’s an example. Say you put aside $25 a week in your plan [CLICK], where it can grow tax deferred. [CLICK] Let’s also assume your money earns 6 percent a year on average. That’s less than stocks have returned over long periods in the past, but of course we can’t predict the future. So, $25 a week -- </a:t>
            </a:r>
            <a:r>
              <a:rPr lang="en-US" i="0" baseline="0" dirty="0" smtClean="0">
                <a:latin typeface="Arial" panose="020B0604020202020204" pitchFamily="34" charset="0"/>
                <a:cs typeface="Arial" panose="020B0604020202020204" pitchFamily="34" charset="0"/>
              </a:rPr>
              <a:t>the price of a cup of coffee each day. How much do you think you’ll have saved after 10 years? </a:t>
            </a:r>
            <a:r>
              <a:rPr lang="en-US" dirty="0" smtClean="0">
                <a:latin typeface="Arial" panose="020B0604020202020204" pitchFamily="34" charset="0"/>
                <a:ea typeface="Times" pitchFamily="-60" charset="0"/>
                <a:cs typeface="Arial" panose="020B0604020202020204" pitchFamily="34" charset="0"/>
              </a:rPr>
              <a:t>[</a:t>
            </a:r>
            <a:r>
              <a:rPr lang="en-US" i="1" dirty="0" smtClean="0">
                <a:latin typeface="Arial" panose="020B0604020202020204" pitchFamily="34" charset="0"/>
                <a:ea typeface="Times" pitchFamily="-60" charset="0"/>
                <a:cs typeface="Arial" panose="020B0604020202020204" pitchFamily="34" charset="0"/>
              </a:rPr>
              <a:t>Solicit guesses from audience. Comment on them.] </a:t>
            </a:r>
          </a:p>
          <a:p>
            <a:pPr defTabSz="996582">
              <a:defRPr/>
            </a:pPr>
            <a:endParaRPr lang="en-US" i="0" baseline="0" dirty="0" smtClean="0">
              <a:latin typeface="Arial" panose="020B0604020202020204" pitchFamily="34" charset="0"/>
              <a:cs typeface="Arial" panose="020B0604020202020204" pitchFamily="34" charset="0"/>
            </a:endParaRPr>
          </a:p>
          <a:p>
            <a:pPr defTabSz="996582">
              <a:defRPr/>
            </a:pPr>
            <a:r>
              <a:rPr lang="en-US" baseline="0" dirty="0" smtClean="0">
                <a:latin typeface="Arial" panose="020B0604020202020204" pitchFamily="34" charset="0"/>
                <a:cs typeface="Arial" panose="020B0604020202020204" pitchFamily="34" charset="0"/>
              </a:rPr>
              <a:t>[CLICK] </a:t>
            </a:r>
            <a:r>
              <a:rPr lang="en-US" i="0" baseline="0" dirty="0" smtClean="0">
                <a:latin typeface="Arial" panose="020B0604020202020204" pitchFamily="34" charset="0"/>
                <a:cs typeface="Arial" panose="020B0604020202020204" pitchFamily="34" charset="0"/>
              </a:rPr>
              <a:t>In 10 years, that $25 a week will have grown to almost $18,000. What do you think it would be in 25 years? </a:t>
            </a:r>
            <a:r>
              <a:rPr lang="en-US" dirty="0" smtClean="0">
                <a:latin typeface="Arial" panose="020B0604020202020204" pitchFamily="34" charset="0"/>
                <a:ea typeface="Times" pitchFamily="-60" charset="0"/>
                <a:cs typeface="Arial" panose="020B0604020202020204" pitchFamily="34" charset="0"/>
              </a:rPr>
              <a:t>[</a:t>
            </a:r>
            <a:r>
              <a:rPr lang="en-US" i="1" dirty="0" smtClean="0">
                <a:latin typeface="Arial" panose="020B0604020202020204" pitchFamily="34" charset="0"/>
                <a:ea typeface="Times" pitchFamily="-60" charset="0"/>
                <a:cs typeface="Arial" panose="020B0604020202020204" pitchFamily="34" charset="0"/>
              </a:rPr>
              <a:t>Solicit guesses from audience. Comment on them.] </a:t>
            </a:r>
            <a:r>
              <a:rPr lang="en-US" baseline="0" dirty="0" smtClean="0">
                <a:latin typeface="Arial" panose="020B0604020202020204" pitchFamily="34" charset="0"/>
                <a:cs typeface="Arial" panose="020B0604020202020204" pitchFamily="34" charset="0"/>
              </a:rPr>
              <a:t>[CLICK] </a:t>
            </a:r>
            <a:r>
              <a:rPr lang="en-US" i="0" baseline="0" dirty="0" smtClean="0">
                <a:latin typeface="Arial" panose="020B0604020202020204" pitchFamily="34" charset="0"/>
                <a:cs typeface="Arial" panose="020B0604020202020204" pitchFamily="34" charset="0"/>
              </a:rPr>
              <a:t>In just a little over double the time, you would have more than tripled your savings to over $73,000. But wait, by saving for only 10 more years </a:t>
            </a:r>
            <a:r>
              <a:rPr lang="en-US" baseline="0" dirty="0" smtClean="0">
                <a:latin typeface="Arial" panose="020B0604020202020204" pitchFamily="34" charset="0"/>
                <a:cs typeface="Arial" panose="020B0604020202020204" pitchFamily="34" charset="0"/>
              </a:rPr>
              <a:t>[CLICK] </a:t>
            </a:r>
            <a:r>
              <a:rPr lang="en-US" i="0" baseline="0" dirty="0" smtClean="0">
                <a:latin typeface="Arial" panose="020B0604020202020204" pitchFamily="34" charset="0"/>
                <a:cs typeface="Arial" panose="020B0604020202020204" pitchFamily="34" charset="0"/>
              </a:rPr>
              <a:t>you could pile up almost $150,000. That’s the power of tax-deferred compounding. </a:t>
            </a:r>
            <a:r>
              <a:rPr lang="en-US" baseline="0" dirty="0" smtClean="0">
                <a:latin typeface="Arial" panose="020B0604020202020204" pitchFamily="34" charset="0"/>
                <a:cs typeface="Arial" panose="020B0604020202020204" pitchFamily="34" charset="0"/>
              </a:rPr>
              <a:t>[CLICK]</a:t>
            </a:r>
          </a:p>
          <a:p>
            <a:pPr defTabSz="996582">
              <a:defRPr/>
            </a:pPr>
            <a:endParaRPr lang="en-US" b="1" i="1" dirty="0" smtClean="0">
              <a:latin typeface="Arial" panose="020B0604020202020204" pitchFamily="34" charset="0"/>
              <a:ea typeface="Times" pitchFamily="-60" charset="0"/>
              <a:cs typeface="Arial" panose="020B0604020202020204" pitchFamily="34" charset="0"/>
            </a:endParaRPr>
          </a:p>
          <a:p>
            <a:pPr defTabSz="996582">
              <a:defRPr/>
            </a:pPr>
            <a:r>
              <a:rPr lang="en-US" b="1" i="1" dirty="0" smtClean="0">
                <a:latin typeface="Arial" panose="020B0604020202020204" pitchFamily="34" charset="0"/>
                <a:ea typeface="Times" pitchFamily="-60" charset="0"/>
                <a:cs typeface="Arial" panose="020B0604020202020204" pitchFamily="34" charset="0"/>
              </a:rPr>
              <a:t>Assumptions: </a:t>
            </a:r>
            <a:r>
              <a:rPr lang="en-US" i="1" dirty="0" smtClean="0">
                <a:latin typeface="Arial" panose="020B0604020202020204" pitchFamily="34" charset="0"/>
                <a:ea typeface="Times" pitchFamily="-60" charset="0"/>
                <a:cs typeface="Arial" panose="020B0604020202020204" pitchFamily="34" charset="0"/>
              </a:rPr>
              <a:t>$25 per week contribution, 6% rate of return. </a:t>
            </a:r>
            <a:br>
              <a:rPr lang="en-US" i="1" dirty="0" smtClean="0">
                <a:latin typeface="Arial" panose="020B0604020202020204" pitchFamily="34" charset="0"/>
                <a:ea typeface="Times" pitchFamily="-60" charset="0"/>
                <a:cs typeface="Arial" panose="020B0604020202020204" pitchFamily="34" charset="0"/>
              </a:rPr>
            </a:br>
            <a:r>
              <a:rPr lang="en-US" b="1" i="1" dirty="0" smtClean="0">
                <a:latin typeface="Arial" panose="020B0604020202020204" pitchFamily="34" charset="0"/>
                <a:ea typeface="Times" pitchFamily="-60" charset="0"/>
                <a:cs typeface="Arial" panose="020B0604020202020204" pitchFamily="34" charset="0"/>
              </a:rPr>
              <a:t>Source: </a:t>
            </a:r>
            <a:r>
              <a:rPr lang="en-US" i="1" dirty="0" smtClean="0">
                <a:latin typeface="Arial" panose="020B0604020202020204" pitchFamily="34" charset="0"/>
                <a:ea typeface="Times" pitchFamily="-60" charset="0"/>
                <a:cs typeface="Arial" panose="020B0604020202020204" pitchFamily="34" charset="0"/>
              </a:rPr>
              <a:t>Dinky Town 401(k) Savings Calculator, dinkytown.net</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CFF8E56-15DF-47AB-A9E3-F44ADACDA18A}" type="slidenum">
              <a:rPr lang="en-US" smtClean="0"/>
              <a:pPr/>
              <a:t>9</a:t>
            </a:fld>
            <a:endParaRPr lang="en-US" dirty="0"/>
          </a:p>
        </p:txBody>
      </p:sp>
    </p:spTree>
    <p:extLst>
      <p:ext uri="{BB962C8B-B14F-4D97-AF65-F5344CB8AC3E}">
        <p14:creationId xmlns:p14="http://schemas.microsoft.com/office/powerpoint/2010/main" val="3857870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712750"/>
      </p:ext>
    </p:extLst>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Rectangle 1"/>
          <p:cNvSpPr/>
          <p:nvPr userDrawn="1"/>
        </p:nvSpPr>
        <p:spPr>
          <a:xfrm>
            <a:off x="0" y="0"/>
            <a:ext cx="9144000" cy="622776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132813055"/>
      </p:ext>
    </p:extLst>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348093"/>
      </p:ext>
    </p:extLst>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7010400" y="6629400"/>
            <a:ext cx="2133600" cy="2127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7FDC568-FA9F-3345-A111-3A556D179D9A}" type="slidenum">
              <a:rPr lang="en-US"/>
              <a:pPr>
                <a:defRPr/>
              </a:pPr>
              <a:t>‹#›</a:t>
            </a:fld>
            <a:endParaRPr lang="en-US" dirty="0"/>
          </a:p>
        </p:txBody>
      </p:sp>
    </p:spTree>
  </p:cSld>
  <p:clrMapOvr>
    <a:masterClrMapping/>
  </p:clrMapOvr>
  <p:transition spd="slow" advClick="0" advTm="0">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15257" y="1709383"/>
            <a:ext cx="7859485" cy="4081109"/>
          </a:xfrm>
          <a:prstGeom prst="rect">
            <a:avLst/>
          </a:prstGeom>
        </p:spPr>
        <p:txBody>
          <a:bodyPr/>
          <a:lstStyle>
            <a:lvl1pPr marL="231775" indent="-231775">
              <a:buFont typeface="Arial" panose="020B0604020202020204" pitchFamily="34" charset="0"/>
              <a:buChar char="•"/>
              <a:defRPr sz="1600" b="0" i="0">
                <a:solidFill>
                  <a:srgbClr val="414141"/>
                </a:solidFill>
                <a:latin typeface="Arial" panose="020B0604020202020204" pitchFamily="34" charset="0"/>
                <a:cs typeface="Arial" panose="020B0604020202020204" pitchFamily="34" charset="0"/>
              </a:defRPr>
            </a:lvl1pPr>
            <a:lvl2pPr marL="461963" indent="-230188">
              <a:defRPr sz="1600" b="0" i="0">
                <a:solidFill>
                  <a:srgbClr val="414141"/>
                </a:solidFill>
                <a:latin typeface="Arial" panose="020B0604020202020204" pitchFamily="34" charset="0"/>
                <a:cs typeface="Arial" panose="020B0604020202020204" pitchFamily="34" charset="0"/>
              </a:defRPr>
            </a:lvl2pPr>
            <a:lvl3pPr marL="682625" indent="-220663">
              <a:defRPr sz="1600" b="0" i="0">
                <a:solidFill>
                  <a:srgbClr val="414141"/>
                </a:solidFill>
                <a:latin typeface="Arial" panose="020B0604020202020204" pitchFamily="34" charset="0"/>
                <a:cs typeface="Arial" panose="020B0604020202020204" pitchFamily="34" charset="0"/>
              </a:defRPr>
            </a:lvl3pPr>
            <a:lvl4pPr marL="914400" indent="-231775">
              <a:defRPr sz="1600" b="0" i="0">
                <a:solidFill>
                  <a:srgbClr val="414141"/>
                </a:solidFill>
                <a:latin typeface="Arial" panose="020B0604020202020204" pitchFamily="34" charset="0"/>
                <a:cs typeface="Arial" panose="020B0604020202020204" pitchFamily="34" charset="0"/>
              </a:defRPr>
            </a:lvl4pPr>
            <a:lvl5pPr marL="1146175" indent="-231775">
              <a:defRPr sz="1600" b="0" i="0">
                <a:solidFill>
                  <a:srgbClr val="41414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0" hasCustomPrompt="1"/>
          </p:nvPr>
        </p:nvSpPr>
        <p:spPr>
          <a:xfrm>
            <a:off x="529918" y="381000"/>
            <a:ext cx="7888366" cy="746525"/>
          </a:xfrm>
          <a:prstGeom prst="rect">
            <a:avLst/>
          </a:prstGeom>
        </p:spPr>
        <p:txBody>
          <a:bodyPr/>
          <a:lstStyle>
            <a:lvl1pPr algn="l">
              <a:lnSpc>
                <a:spcPts val="2800"/>
              </a:lnSpc>
              <a:spcBef>
                <a:spcPts val="0"/>
              </a:spcBef>
              <a:defRPr sz="2400" b="1" baseline="0">
                <a:solidFill>
                  <a:srgbClr val="144586"/>
                </a:solidFill>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Title of slide</a:t>
            </a:r>
          </a:p>
        </p:txBody>
      </p:sp>
    </p:spTree>
    <p:extLst>
      <p:ext uri="{BB962C8B-B14F-4D97-AF65-F5344CB8AC3E}">
        <p14:creationId xmlns:p14="http://schemas.microsoft.com/office/powerpoint/2010/main" val="4019712750"/>
      </p:ext>
    </p:extLst>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9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15257" y="1709383"/>
            <a:ext cx="7859485" cy="4081109"/>
          </a:xfrm>
          <a:prstGeom prst="rect">
            <a:avLst/>
          </a:prstGeom>
        </p:spPr>
        <p:txBody>
          <a:bodyPr/>
          <a:lstStyle>
            <a:lvl1pPr marL="231775" indent="-231775">
              <a:buFont typeface="Arial" panose="020B0604020202020204" pitchFamily="34" charset="0"/>
              <a:buChar char="•"/>
              <a:defRPr sz="2800" b="0" i="0">
                <a:solidFill>
                  <a:srgbClr val="414141"/>
                </a:solidFill>
                <a:latin typeface="Arial" panose="020B0604020202020204" pitchFamily="34" charset="0"/>
                <a:cs typeface="Arial" panose="020B0604020202020204" pitchFamily="34" charset="0"/>
              </a:defRPr>
            </a:lvl1pPr>
            <a:lvl2pPr marL="461963" indent="-230188">
              <a:defRPr sz="2600" b="0" i="0">
                <a:solidFill>
                  <a:srgbClr val="414141"/>
                </a:solidFill>
                <a:latin typeface="Arial" panose="020B0604020202020204" pitchFamily="34" charset="0"/>
                <a:cs typeface="Arial" panose="020B0604020202020204" pitchFamily="34" charset="0"/>
              </a:defRPr>
            </a:lvl2pPr>
            <a:lvl3pPr marL="682625" indent="-220663">
              <a:defRPr sz="2400" b="0" i="0">
                <a:solidFill>
                  <a:srgbClr val="414141"/>
                </a:solidFill>
                <a:latin typeface="Arial" panose="020B0604020202020204" pitchFamily="34" charset="0"/>
                <a:cs typeface="Arial" panose="020B0604020202020204" pitchFamily="34" charset="0"/>
              </a:defRPr>
            </a:lvl3pPr>
            <a:lvl4pPr marL="914400" indent="-231775">
              <a:defRPr sz="2200" b="0" i="0">
                <a:solidFill>
                  <a:srgbClr val="414141"/>
                </a:solidFill>
                <a:latin typeface="Arial" panose="020B0604020202020204" pitchFamily="34" charset="0"/>
                <a:cs typeface="Arial" panose="020B0604020202020204" pitchFamily="34" charset="0"/>
              </a:defRPr>
            </a:lvl4pPr>
            <a:lvl5pPr marL="1146175" indent="-231775">
              <a:defRPr sz="2000" b="0" i="0">
                <a:solidFill>
                  <a:srgbClr val="41414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0" hasCustomPrompt="1"/>
          </p:nvPr>
        </p:nvSpPr>
        <p:spPr>
          <a:xfrm>
            <a:off x="529918" y="633674"/>
            <a:ext cx="7888366" cy="746525"/>
          </a:xfrm>
          <a:prstGeom prst="rect">
            <a:avLst/>
          </a:prstGeom>
        </p:spPr>
        <p:txBody>
          <a:bodyPr/>
          <a:lstStyle>
            <a:lvl1pPr algn="l">
              <a:lnSpc>
                <a:spcPts val="2800"/>
              </a:lnSpc>
              <a:spcBef>
                <a:spcPts val="0"/>
              </a:spcBef>
              <a:defRPr sz="3600" b="0" baseline="0">
                <a:solidFill>
                  <a:srgbClr val="144586"/>
                </a:solidFill>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Title of slide</a:t>
            </a:r>
          </a:p>
        </p:txBody>
      </p:sp>
    </p:spTree>
    <p:extLst>
      <p:ext uri="{BB962C8B-B14F-4D97-AF65-F5344CB8AC3E}">
        <p14:creationId xmlns:p14="http://schemas.microsoft.com/office/powerpoint/2010/main" val="4019712750"/>
      </p:ext>
    </p:extLst>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Rectangle 2"/>
          <p:cNvSpPr/>
          <p:nvPr userDrawn="1"/>
        </p:nvSpPr>
        <p:spPr>
          <a:xfrm>
            <a:off x="0" y="0"/>
            <a:ext cx="9144000" cy="621792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Connector 4"/>
          <p:cNvCxnSpPr/>
          <p:nvPr userDrawn="1"/>
        </p:nvCxnSpPr>
        <p:spPr>
          <a:xfrm>
            <a:off x="0" y="6217920"/>
            <a:ext cx="9144000"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9875296"/>
      </p:ext>
    </p:extLst>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3" name="Rectangle 2"/>
          <p:cNvSpPr/>
          <p:nvPr userDrawn="1"/>
        </p:nvSpPr>
        <p:spPr>
          <a:xfrm>
            <a:off x="0" y="0"/>
            <a:ext cx="9144000" cy="621792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Connector 4"/>
          <p:cNvCxnSpPr/>
          <p:nvPr userDrawn="1"/>
        </p:nvCxnSpPr>
        <p:spPr>
          <a:xfrm>
            <a:off x="0" y="6217920"/>
            <a:ext cx="9144000"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userDrawn="1"/>
        </p:nvSpPr>
        <p:spPr>
          <a:xfrm>
            <a:off x="507691" y="264801"/>
            <a:ext cx="6561164" cy="497200"/>
          </a:xfrm>
          <a:prstGeom prst="rect">
            <a:avLst/>
          </a:prstGeom>
        </p:spPr>
        <p:txBody>
          <a:bodyPr/>
          <a:lstStyle>
            <a:lvl1pPr marL="0" indent="0" algn="l" defTabSz="457200" rtl="0" eaLnBrk="1" latinLnBrk="0" hangingPunct="1">
              <a:spcBef>
                <a:spcPct val="20000"/>
              </a:spcBef>
              <a:buFont typeface="Arial"/>
              <a:buNone/>
              <a:defRPr sz="3200" kern="1200" baseline="0">
                <a:solidFill>
                  <a:srgbClr val="F2F2F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2F2F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2F2F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2F2F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2F2F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a:solidFill>
                  <a:srgbClr val="144586"/>
                </a:solidFill>
                <a:latin typeface="Arial "/>
              </a:rPr>
              <a:t>DISCLOSURES</a:t>
            </a:r>
          </a:p>
        </p:txBody>
      </p:sp>
      <p:sp>
        <p:nvSpPr>
          <p:cNvPr id="6" name="Content Placeholder 3"/>
          <p:cNvSpPr>
            <a:spLocks noGrp="1"/>
          </p:cNvSpPr>
          <p:nvPr>
            <p:ph sz="half" idx="2"/>
          </p:nvPr>
        </p:nvSpPr>
        <p:spPr>
          <a:xfrm>
            <a:off x="515257" y="860870"/>
            <a:ext cx="7859485" cy="4701730"/>
          </a:xfrm>
          <a:prstGeom prst="rect">
            <a:avLst/>
          </a:prstGeom>
        </p:spPr>
        <p:txBody>
          <a:bodyPr/>
          <a:lstStyle>
            <a:lvl1pPr marL="0" indent="0">
              <a:buFontTx/>
              <a:buNone/>
              <a:defRPr lang="en-US" sz="1200" i="1" kern="1200" dirty="0">
                <a:solidFill>
                  <a:srgbClr val="282828"/>
                </a:solidFill>
                <a:latin typeface="Arial "/>
                <a:ea typeface="+mn-ea"/>
                <a:cs typeface="+mn-cs"/>
              </a:defRPr>
            </a:lvl1pPr>
            <a:lvl2pPr marL="461963" indent="-230188">
              <a:defRPr sz="1800" b="0" i="0">
                <a:latin typeface="HelveticaNeueLT Std Lt Cn" pitchFamily="34" charset="0"/>
              </a:defRPr>
            </a:lvl2pPr>
            <a:lvl3pPr marL="682625" indent="-220663">
              <a:defRPr sz="1800" b="0" i="0">
                <a:latin typeface="HelveticaNeueLT Std Lt Cn" pitchFamily="34" charset="0"/>
              </a:defRPr>
            </a:lvl3pPr>
            <a:lvl4pPr marL="914400" indent="-231775">
              <a:defRPr sz="1800" b="0" i="0">
                <a:latin typeface="HelveticaNeueLT Std Lt Cn" pitchFamily="34" charset="0"/>
              </a:defRPr>
            </a:lvl4pPr>
            <a:lvl5pPr marL="1146175" indent="-231775">
              <a:defRPr sz="1800" b="0" i="0">
                <a:latin typeface="HelveticaNeueLT Std Lt Cn" pitchFamily="34" charset="0"/>
              </a:defRPr>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Tree>
    <p:extLst>
      <p:ext uri="{BB962C8B-B14F-4D97-AF65-F5344CB8AC3E}">
        <p14:creationId xmlns:p14="http://schemas.microsoft.com/office/powerpoint/2010/main" val="770504527"/>
      </p:ext>
    </p:extLst>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CLOSURE w copyright date">
    <p:spTree>
      <p:nvGrpSpPr>
        <p:cNvPr id="1" name=""/>
        <p:cNvGrpSpPr/>
        <p:nvPr/>
      </p:nvGrpSpPr>
      <p:grpSpPr>
        <a:xfrm>
          <a:off x="0" y="0"/>
          <a:ext cx="0" cy="0"/>
          <a:chOff x="0" y="0"/>
          <a:chExt cx="0" cy="0"/>
        </a:xfrm>
      </p:grpSpPr>
      <p:sp>
        <p:nvSpPr>
          <p:cNvPr id="3" name="Rectangle 2"/>
          <p:cNvSpPr/>
          <p:nvPr userDrawn="1"/>
        </p:nvSpPr>
        <p:spPr>
          <a:xfrm>
            <a:off x="0" y="0"/>
            <a:ext cx="9144000" cy="621792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Connector 4"/>
          <p:cNvCxnSpPr/>
          <p:nvPr userDrawn="1"/>
        </p:nvCxnSpPr>
        <p:spPr>
          <a:xfrm>
            <a:off x="0" y="6217920"/>
            <a:ext cx="9144000"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2"/>
          <p:cNvSpPr txBox="1">
            <a:spLocks/>
          </p:cNvSpPr>
          <p:nvPr userDrawn="1"/>
        </p:nvSpPr>
        <p:spPr>
          <a:xfrm>
            <a:off x="507691" y="264801"/>
            <a:ext cx="6561164" cy="497200"/>
          </a:xfrm>
          <a:prstGeom prst="rect">
            <a:avLst/>
          </a:prstGeom>
        </p:spPr>
        <p:txBody>
          <a:bodyPr/>
          <a:lstStyle>
            <a:lvl1pPr marL="0" indent="0" algn="l" defTabSz="457200" rtl="0" eaLnBrk="1" latinLnBrk="0" hangingPunct="1">
              <a:spcBef>
                <a:spcPct val="20000"/>
              </a:spcBef>
              <a:buFont typeface="Arial"/>
              <a:buNone/>
              <a:defRPr sz="3200" kern="1200" baseline="0">
                <a:solidFill>
                  <a:srgbClr val="F2F2F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2F2F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2F2F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2F2F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2F2F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a:solidFill>
                  <a:srgbClr val="144586"/>
                </a:solidFill>
                <a:latin typeface="Arial "/>
              </a:rPr>
              <a:t>DISCLOSURES</a:t>
            </a:r>
          </a:p>
        </p:txBody>
      </p:sp>
      <p:sp>
        <p:nvSpPr>
          <p:cNvPr id="6" name="Content Placeholder 3"/>
          <p:cNvSpPr>
            <a:spLocks noGrp="1"/>
          </p:cNvSpPr>
          <p:nvPr>
            <p:ph sz="half" idx="2"/>
          </p:nvPr>
        </p:nvSpPr>
        <p:spPr>
          <a:xfrm>
            <a:off x="515257" y="860870"/>
            <a:ext cx="7859485" cy="4701730"/>
          </a:xfrm>
          <a:prstGeom prst="rect">
            <a:avLst/>
          </a:prstGeom>
        </p:spPr>
        <p:txBody>
          <a:bodyPr/>
          <a:lstStyle>
            <a:lvl1pPr marL="0" indent="0">
              <a:buFontTx/>
              <a:buNone/>
              <a:defRPr lang="en-US" sz="1200" i="1" kern="1200" dirty="0">
                <a:solidFill>
                  <a:srgbClr val="282828"/>
                </a:solidFill>
                <a:latin typeface="Arial "/>
                <a:ea typeface="+mn-ea"/>
                <a:cs typeface="+mn-cs"/>
              </a:defRPr>
            </a:lvl1pPr>
            <a:lvl2pPr marL="461963" indent="-230188">
              <a:defRPr sz="1800" b="0" i="0">
                <a:latin typeface="HelveticaNeueLT Std Lt Cn" pitchFamily="34" charset="0"/>
              </a:defRPr>
            </a:lvl2pPr>
            <a:lvl3pPr marL="682625" indent="-220663">
              <a:defRPr sz="1800" b="0" i="0">
                <a:latin typeface="HelveticaNeueLT Std Lt Cn" pitchFamily="34" charset="0"/>
              </a:defRPr>
            </a:lvl3pPr>
            <a:lvl4pPr marL="914400" indent="-231775">
              <a:defRPr sz="1800" b="0" i="0">
                <a:latin typeface="HelveticaNeueLT Std Lt Cn" pitchFamily="34" charset="0"/>
              </a:defRPr>
            </a:lvl4pPr>
            <a:lvl5pPr marL="1146175" indent="-231775">
              <a:defRPr sz="1800" b="0" i="0">
                <a:latin typeface="HelveticaNeueLT Std Lt Cn" pitchFamily="34" charset="0"/>
              </a:defRPr>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7" name="Rectangle 6"/>
          <p:cNvSpPr/>
          <p:nvPr userDrawn="1"/>
        </p:nvSpPr>
        <p:spPr>
          <a:xfrm>
            <a:off x="517574" y="5975874"/>
            <a:ext cx="4572000" cy="230832"/>
          </a:xfrm>
          <a:prstGeom prst="rect">
            <a:avLst/>
          </a:prstGeom>
        </p:spPr>
        <p:txBody>
          <a:bodyPr>
            <a:spAutoFit/>
          </a:bodyPr>
          <a:lstStyle/>
          <a:p>
            <a:r>
              <a:rPr lang="en-GB" sz="900" dirty="0">
                <a:solidFill>
                  <a:srgbClr val="282828"/>
                </a:solidFill>
                <a:latin typeface="Arial" panose="020B0604020202020204" pitchFamily="34" charset="0"/>
                <a:cs typeface="Arial" panose="020B0604020202020204" pitchFamily="34" charset="0"/>
              </a:rPr>
              <a:t>© </a:t>
            </a:r>
            <a:r>
              <a:rPr lang="en-GB" sz="900" dirty="0" smtClean="0">
                <a:solidFill>
                  <a:srgbClr val="282828"/>
                </a:solidFill>
                <a:latin typeface="Arial" panose="020B0604020202020204" pitchFamily="34" charset="0"/>
                <a:cs typeface="Arial" panose="020B0604020202020204" pitchFamily="34" charset="0"/>
              </a:rPr>
              <a:t>2016 </a:t>
            </a:r>
            <a:r>
              <a:rPr lang="en-GB" sz="900" dirty="0">
                <a:solidFill>
                  <a:srgbClr val="282828"/>
                </a:solidFill>
                <a:latin typeface="Arial" panose="020B0604020202020204" pitchFamily="34" charset="0"/>
                <a:cs typeface="Arial" panose="020B0604020202020204" pitchFamily="34" charset="0"/>
              </a:rPr>
              <a:t>Transamerica Retirement </a:t>
            </a:r>
            <a:r>
              <a:rPr lang="en-GB" sz="900" dirty="0" smtClean="0">
                <a:solidFill>
                  <a:srgbClr val="282828"/>
                </a:solidFill>
                <a:latin typeface="Arial" panose="020B0604020202020204" pitchFamily="34" charset="0"/>
                <a:cs typeface="Arial" panose="020B0604020202020204" pitchFamily="34" charset="0"/>
              </a:rPr>
              <a:t>Solutions, LLC</a:t>
            </a:r>
            <a:endParaRPr lang="en-GB" sz="900" dirty="0">
              <a:solidFill>
                <a:srgbClr val="28282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9886372"/>
      </p:ext>
    </p:extLst>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Red 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2130"/>
          <a:stretch/>
        </p:blipFill>
        <p:spPr>
          <a:xfrm>
            <a:off x="0" y="0"/>
            <a:ext cx="9144000" cy="6227763"/>
          </a:xfrm>
          <a:prstGeom prst="rect">
            <a:avLst/>
          </a:prstGeom>
        </p:spPr>
      </p:pic>
    </p:spTree>
    <p:extLst>
      <p:ext uri="{BB962C8B-B14F-4D97-AF65-F5344CB8AC3E}">
        <p14:creationId xmlns:p14="http://schemas.microsoft.com/office/powerpoint/2010/main" val="349644719"/>
      </p:ext>
    </p:extLst>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ue Blank">
    <p:spTree>
      <p:nvGrpSpPr>
        <p:cNvPr id="1" name=""/>
        <p:cNvGrpSpPr/>
        <p:nvPr/>
      </p:nvGrpSpPr>
      <p:grpSpPr>
        <a:xfrm>
          <a:off x="0" y="0"/>
          <a:ext cx="0" cy="0"/>
          <a:chOff x="0" y="0"/>
          <a:chExt cx="0" cy="0"/>
        </a:xfrm>
      </p:grpSpPr>
      <p:sp>
        <p:nvSpPr>
          <p:cNvPr id="3" name="Rectangle 2"/>
          <p:cNvSpPr/>
          <p:nvPr userDrawn="1"/>
        </p:nvSpPr>
        <p:spPr>
          <a:xfrm>
            <a:off x="0" y="0"/>
            <a:ext cx="9144000" cy="622776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cxnSp>
        <p:nvCxnSpPr>
          <p:cNvPr id="5" name="Straight Connector 4"/>
          <p:cNvCxnSpPr/>
          <p:nvPr userDrawn="1"/>
        </p:nvCxnSpPr>
        <p:spPr>
          <a:xfrm>
            <a:off x="613817" y="6438502"/>
            <a:ext cx="0" cy="249237"/>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863394"/>
      </p:ext>
    </p:extLst>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p:cNvCxnSpPr/>
          <p:nvPr/>
        </p:nvCxnSpPr>
        <p:spPr>
          <a:xfrm>
            <a:off x="613817" y="6438502"/>
            <a:ext cx="0" cy="249237"/>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52678" y="6423436"/>
            <a:ext cx="360380" cy="246221"/>
          </a:xfrm>
          <a:prstGeom prst="rect">
            <a:avLst/>
          </a:prstGeom>
          <a:noFill/>
        </p:spPr>
        <p:txBody>
          <a:bodyPr wrap="square" rtlCol="0">
            <a:spAutoFit/>
          </a:bodyPr>
          <a:lstStyle/>
          <a:p>
            <a:fld id="{0E73DF72-1093-FB4A-B45D-51D22F5C0F63}" type="slidenum">
              <a:rPr lang="en-US" sz="1000" b="0" i="0" smtClean="0">
                <a:solidFill>
                  <a:srgbClr val="A6A698"/>
                </a:solidFill>
                <a:latin typeface="Arial" panose="020B0604020202020204" pitchFamily="34" charset="0"/>
                <a:cs typeface="Arial" panose="020B0604020202020204" pitchFamily="34" charset="0"/>
              </a:rPr>
              <a:pPr/>
              <a:t>‹#›</a:t>
            </a:fld>
            <a:endParaRPr lang="en-US" b="0" i="0" dirty="0">
              <a:solidFill>
                <a:srgbClr val="A6A698"/>
              </a:solidFill>
              <a:latin typeface="Arial" panose="020B0604020202020204" pitchFamily="34" charset="0"/>
              <a:cs typeface="Arial" panose="020B0604020202020204" pitchFamily="34" charset="0"/>
            </a:endParaRPr>
          </a:p>
        </p:txBody>
      </p:sp>
      <p:sp>
        <p:nvSpPr>
          <p:cNvPr id="11" name="TextBox 10"/>
          <p:cNvSpPr txBox="1"/>
          <p:nvPr/>
        </p:nvSpPr>
        <p:spPr>
          <a:xfrm>
            <a:off x="651405" y="6434667"/>
            <a:ext cx="3879496" cy="246221"/>
          </a:xfrm>
          <a:prstGeom prst="rect">
            <a:avLst/>
          </a:prstGeom>
          <a:noFill/>
        </p:spPr>
        <p:txBody>
          <a:bodyPr wrap="square" rtlCol="0">
            <a:spAutoFit/>
          </a:bodyPr>
          <a:lstStyle/>
          <a:p>
            <a:r>
              <a:rPr lang="en-US" sz="1000" b="0" i="0" dirty="0" smtClean="0">
                <a:solidFill>
                  <a:srgbClr val="A6A698"/>
                </a:solidFill>
                <a:latin typeface="Arial" panose="020B0604020202020204" pitchFamily="34" charset="0"/>
                <a:cs typeface="Arial" panose="020B0604020202020204" pitchFamily="34" charset="0"/>
              </a:rPr>
              <a:t>Be a Super Saver!</a:t>
            </a:r>
            <a:endParaRPr lang="en-US" sz="800" b="0" i="0" baseline="30000" dirty="0">
              <a:solidFill>
                <a:srgbClr val="A6A698"/>
              </a:solidFill>
              <a:latin typeface="Arial" panose="020B0604020202020204" pitchFamily="34" charset="0"/>
              <a:cs typeface="Arial" panose="020B0604020202020204" pitchFamily="34" charset="0"/>
            </a:endParaRPr>
          </a:p>
        </p:txBody>
      </p:sp>
      <p:pic>
        <p:nvPicPr>
          <p:cNvPr id="2" name="Picture 1" descr="TA_Lockup_2c.png"/>
          <p:cNvPicPr>
            <a:picLocks noChangeAspect="1"/>
          </p:cNvPicPr>
          <p:nvPr userDrawn="1"/>
        </p:nvPicPr>
        <p:blipFill rotWithShape="1">
          <a:blip r:embed="rId13">
            <a:extLst>
              <a:ext uri="{28A0092B-C50C-407E-A947-70E740481C1C}">
                <a14:useLocalDpi xmlns:a14="http://schemas.microsoft.com/office/drawing/2010/main" val="0"/>
              </a:ext>
            </a:extLst>
          </a:blip>
          <a:srcRect l="16933" t="23189" r="18712" b="41211"/>
          <a:stretch/>
        </p:blipFill>
        <p:spPr>
          <a:xfrm>
            <a:off x="7696200" y="6324600"/>
            <a:ext cx="1219200" cy="429184"/>
          </a:xfrm>
          <a:prstGeom prst="rect">
            <a:avLst/>
          </a:prstGeom>
        </p:spPr>
      </p:pic>
    </p:spTree>
    <p:extLst>
      <p:ext uri="{BB962C8B-B14F-4D97-AF65-F5344CB8AC3E}">
        <p14:creationId xmlns:p14="http://schemas.microsoft.com/office/powerpoint/2010/main" val="1988087478"/>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673" r:id="rId3"/>
    <p:sldLayoutId id="2147483690" r:id="rId4"/>
    <p:sldLayoutId id="2147483711" r:id="rId5"/>
    <p:sldLayoutId id="2147483712" r:id="rId6"/>
    <p:sldLayoutId id="2147483721" r:id="rId7"/>
    <p:sldLayoutId id="2147483716" r:id="rId8"/>
    <p:sldLayoutId id="2147483720" r:id="rId9"/>
    <p:sldLayoutId id="2147483722" r:id="rId10"/>
    <p:sldLayoutId id="2147483723" r:id="rId11"/>
  </p:sldLayoutIdLst>
  <p:transition spd="slow">
    <p:fade/>
  </p:transition>
  <p:timing>
    <p:tnLst>
      <p:par>
        <p:cTn id="1" dur="indefinite" restart="never" nodeType="tmRoot"/>
      </p:par>
    </p:tnLst>
  </p:timing>
  <p:txStyles>
    <p:titleStyle>
      <a:lvl1pPr algn="l" defTabSz="457200" rtl="0" eaLnBrk="1" latinLnBrk="0" hangingPunct="1">
        <a:spcBef>
          <a:spcPct val="0"/>
        </a:spcBef>
        <a:buNone/>
        <a:defRPr sz="4000" b="1" kern="1200">
          <a:solidFill>
            <a:schemeClr val="bg1">
              <a:lumMod val="95000"/>
            </a:schemeClr>
          </a:solidFill>
          <a:effectLst>
            <a:outerShdw blurRad="50800" dist="38100" dir="2700000" algn="tl" rotWithShape="0">
              <a:schemeClr val="accent5">
                <a:lumMod val="75000"/>
                <a:alpha val="43000"/>
              </a:schemeClr>
            </a:outerShdw>
          </a:effectLst>
          <a:latin typeface="Calibri"/>
          <a:ea typeface="+mj-ea"/>
          <a:cs typeface="Calibri"/>
        </a:defRPr>
      </a:lvl1pPr>
    </p:titleStyle>
    <p:bodyStyle>
      <a:lvl1pPr marL="0" indent="0" algn="l" defTabSz="457200" rtl="0" eaLnBrk="1" latinLnBrk="0" hangingPunct="1">
        <a:spcBef>
          <a:spcPct val="20000"/>
        </a:spcBef>
        <a:buFont typeface="Arial"/>
        <a:buNone/>
        <a:defRPr sz="3200" kern="1200" baseline="0">
          <a:solidFill>
            <a:srgbClr val="F2F2F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2F2F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2F2F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2F2F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2F2F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jpe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34.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jpe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jpe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4.JP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2.jpg"/><Relationship Id="rId5" Type="http://schemas.openxmlformats.org/officeDocument/2006/relationships/image" Target="../media/image58.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227763"/>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dirty="0">
              <a:solidFill>
                <a:srgbClr val="FFFFFF"/>
              </a:solidFill>
              <a:ea typeface="ＭＳ Ｐゴシック" charset="-128"/>
              <a:cs typeface="ＭＳ Ｐゴシック" charset="-128"/>
            </a:endParaRPr>
          </a:p>
        </p:txBody>
      </p:sp>
      <p:sp>
        <p:nvSpPr>
          <p:cNvPr id="6" name="Rectangle 5"/>
          <p:cNvSpPr/>
          <p:nvPr/>
        </p:nvSpPr>
        <p:spPr>
          <a:xfrm>
            <a:off x="0" y="4267200"/>
            <a:ext cx="9144000" cy="1960563"/>
          </a:xfrm>
          <a:prstGeom prst="rect">
            <a:avLst/>
          </a:prstGeom>
          <a:solidFill>
            <a:srgbClr val="6794CA"/>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dirty="0">
              <a:solidFill>
                <a:srgbClr val="FFFFFF"/>
              </a:solidFill>
              <a:ea typeface="ＭＳ Ｐゴシック" charset="-128"/>
              <a:cs typeface="ＭＳ Ｐゴシック" charset="-128"/>
            </a:endParaRPr>
          </a:p>
        </p:txBody>
      </p:sp>
      <p:sp>
        <p:nvSpPr>
          <p:cNvPr id="9" name="Rectangle 8"/>
          <p:cNvSpPr/>
          <p:nvPr/>
        </p:nvSpPr>
        <p:spPr>
          <a:xfrm>
            <a:off x="0" y="0"/>
            <a:ext cx="9144000" cy="2099733"/>
          </a:xfrm>
          <a:prstGeom prst="rect">
            <a:avLst/>
          </a:prstGeom>
          <a:solidFill>
            <a:srgbClr val="C60B2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dirty="0">
              <a:solidFill>
                <a:srgbClr val="FFFFFF"/>
              </a:solidFill>
              <a:ea typeface="ＭＳ Ｐゴシック" charset="-128"/>
              <a:cs typeface="ＭＳ Ｐゴシック" charset="-128"/>
            </a:endParaRPr>
          </a:p>
        </p:txBody>
      </p:sp>
      <p:sp>
        <p:nvSpPr>
          <p:cNvPr id="8" name="Text Box 7"/>
          <p:cNvSpPr txBox="1">
            <a:spLocks noChangeArrowheads="1"/>
          </p:cNvSpPr>
          <p:nvPr/>
        </p:nvSpPr>
        <p:spPr bwMode="auto">
          <a:xfrm>
            <a:off x="398463" y="152400"/>
            <a:ext cx="1987919" cy="1785104"/>
          </a:xfrm>
          <a:prstGeom prst="rect">
            <a:avLst/>
          </a:prstGeom>
          <a:noFill/>
          <a:ln w="9525">
            <a:noFill/>
            <a:miter lim="800000"/>
            <a:headEnd/>
            <a:tailEnd/>
          </a:ln>
          <a:effectLst>
            <a:outerShdw blurRad="127000" dist="88900" dir="2700000">
              <a:srgbClr val="000000">
                <a:alpha val="43000"/>
              </a:srgbClr>
            </a:outerShdw>
          </a:effectLst>
        </p:spPr>
        <p:txBody>
          <a:bodyPr wrap="none">
            <a:prstTxWarp prst="textNoShape">
              <a:avLst/>
            </a:prstTxWarp>
            <a:spAutoFit/>
          </a:bodyPr>
          <a:lstStyle/>
          <a:p>
            <a:r>
              <a:rPr lang="en-US" sz="11000" b="1" dirty="0" smtClean="0">
                <a:solidFill>
                  <a:srgbClr val="FFFFFF"/>
                </a:solidFill>
                <a:latin typeface="Arial"/>
                <a:cs typeface="Arial"/>
              </a:rPr>
              <a:t>Be</a:t>
            </a:r>
            <a:endParaRPr lang="en-US" sz="11000" b="1" dirty="0">
              <a:solidFill>
                <a:srgbClr val="FFFFFF"/>
              </a:solidFill>
              <a:latin typeface="Arial"/>
              <a:cs typeface="Arial"/>
            </a:endParaRPr>
          </a:p>
        </p:txBody>
      </p:sp>
      <p:sp>
        <p:nvSpPr>
          <p:cNvPr id="7" name="Text Box 7"/>
          <p:cNvSpPr txBox="1">
            <a:spLocks noChangeArrowheads="1"/>
          </p:cNvSpPr>
          <p:nvPr/>
        </p:nvSpPr>
        <p:spPr bwMode="auto">
          <a:xfrm>
            <a:off x="2743200" y="152400"/>
            <a:ext cx="969198" cy="1785104"/>
          </a:xfrm>
          <a:prstGeom prst="rect">
            <a:avLst/>
          </a:prstGeom>
          <a:noFill/>
          <a:ln w="9525">
            <a:noFill/>
            <a:miter lim="800000"/>
            <a:headEnd/>
            <a:tailEnd/>
          </a:ln>
          <a:effectLst>
            <a:outerShdw blurRad="127000" dist="88900" dir="2700000">
              <a:srgbClr val="000000">
                <a:alpha val="43000"/>
              </a:srgbClr>
            </a:outerShdw>
          </a:effectLst>
        </p:spPr>
        <p:txBody>
          <a:bodyPr wrap="none">
            <a:prstTxWarp prst="textNoShape">
              <a:avLst/>
            </a:prstTxWarp>
            <a:spAutoFit/>
          </a:bodyPr>
          <a:lstStyle/>
          <a:p>
            <a:r>
              <a:rPr lang="en-US" sz="11000" b="1" dirty="0" smtClean="0">
                <a:solidFill>
                  <a:schemeClr val="bg1"/>
                </a:solidFill>
                <a:latin typeface="Arial"/>
                <a:cs typeface="Arial"/>
              </a:rPr>
              <a:t>a</a:t>
            </a:r>
            <a:endParaRPr lang="en-US" sz="11000" b="1" dirty="0">
              <a:solidFill>
                <a:schemeClr val="bg1"/>
              </a:solidFill>
              <a:latin typeface="Arial"/>
              <a:cs typeface="Arial"/>
            </a:endParaRPr>
          </a:p>
        </p:txBody>
      </p:sp>
      <p:sp>
        <p:nvSpPr>
          <p:cNvPr id="12" name="TextBox 11"/>
          <p:cNvSpPr txBox="1"/>
          <p:nvPr/>
        </p:nvSpPr>
        <p:spPr>
          <a:xfrm>
            <a:off x="457200" y="5115580"/>
            <a:ext cx="3788228" cy="523220"/>
          </a:xfrm>
          <a:prstGeom prst="rect">
            <a:avLst/>
          </a:prstGeom>
          <a:noFill/>
        </p:spPr>
        <p:txBody>
          <a:bodyPr wrap="square" rtlCol="0">
            <a:spAutoFit/>
          </a:bodyPr>
          <a:lstStyle/>
          <a:p>
            <a:r>
              <a:rPr lang="en-US" sz="1400" b="1" cap="all" dirty="0" smtClean="0">
                <a:solidFill>
                  <a:srgbClr val="13277B"/>
                </a:solidFill>
                <a:latin typeface="Arial" panose="020B0604020202020204" pitchFamily="34" charset="0"/>
                <a:cs typeface="Arial" panose="020B0604020202020204" pitchFamily="34" charset="0"/>
              </a:rPr>
              <a:t>Presenter’s Name  </a:t>
            </a:r>
            <a:r>
              <a:rPr lang="en-US" sz="1400" cap="all" dirty="0" smtClean="0">
                <a:solidFill>
                  <a:srgbClr val="13277B"/>
                </a:solidFill>
                <a:latin typeface="Arial" panose="020B0604020202020204" pitchFamily="34" charset="0"/>
                <a:cs typeface="Arial" panose="020B0604020202020204" pitchFamily="34" charset="0"/>
              </a:rPr>
              <a:t/>
            </a:r>
            <a:br>
              <a:rPr lang="en-US" sz="1400" cap="all" dirty="0" smtClean="0">
                <a:solidFill>
                  <a:srgbClr val="13277B"/>
                </a:solidFill>
                <a:latin typeface="Arial" panose="020B0604020202020204" pitchFamily="34" charset="0"/>
                <a:cs typeface="Arial" panose="020B0604020202020204" pitchFamily="34" charset="0"/>
              </a:rPr>
            </a:br>
            <a:r>
              <a:rPr lang="en-US" sz="1400" cap="all" dirty="0" smtClean="0">
                <a:solidFill>
                  <a:srgbClr val="13277B"/>
                </a:solidFill>
                <a:latin typeface="Arial" panose="020B0604020202020204" pitchFamily="34" charset="0"/>
                <a:cs typeface="Arial" panose="020B0604020202020204" pitchFamily="34" charset="0"/>
              </a:rPr>
              <a:t>TITLE</a:t>
            </a:r>
            <a:endParaRPr lang="en-US" sz="1400" cap="all" dirty="0">
              <a:solidFill>
                <a:srgbClr val="13277B"/>
              </a:solidFill>
              <a:latin typeface="Arial" panose="020B0604020202020204" pitchFamily="34" charset="0"/>
              <a:cs typeface="Arial" panose="020B0604020202020204" pitchFamily="34" charset="0"/>
            </a:endParaRPr>
          </a:p>
        </p:txBody>
      </p:sp>
      <p:pic>
        <p:nvPicPr>
          <p:cNvPr id="13" name="Picture 12" descr="BYPO_RedBar.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953968"/>
            <a:ext cx="9144000" cy="273795"/>
          </a:xfrm>
          <a:prstGeom prst="rect">
            <a:avLst/>
          </a:prstGeom>
          <a:solidFill>
            <a:scrgbClr r="0" g="0" b="0"/>
          </a:solidFill>
        </p:spPr>
      </p:pic>
      <p:sp>
        <p:nvSpPr>
          <p:cNvPr id="18" name="TextBox 17"/>
          <p:cNvSpPr txBox="1"/>
          <p:nvPr/>
        </p:nvSpPr>
        <p:spPr>
          <a:xfrm>
            <a:off x="3581400" y="4419600"/>
            <a:ext cx="4953000" cy="461665"/>
          </a:xfrm>
          <a:prstGeom prst="rect">
            <a:avLst/>
          </a:prstGeom>
          <a:noFill/>
        </p:spPr>
        <p:txBody>
          <a:bodyPr wrap="square" rtlCol="0">
            <a:spAutoFit/>
          </a:bodyPr>
          <a:lstStyle/>
          <a:p>
            <a:pPr algn="r"/>
            <a:r>
              <a:rPr lang="en-US" sz="2400" i="1" dirty="0" smtClean="0">
                <a:solidFill>
                  <a:srgbClr val="FFFFFF"/>
                </a:solidFill>
                <a:latin typeface="Arial"/>
                <a:cs typeface="Arial"/>
              </a:rPr>
              <a:t>Plan name here</a:t>
            </a:r>
            <a:endParaRPr lang="en-US" sz="2400" i="1" kern="1200" dirty="0">
              <a:solidFill>
                <a:srgbClr val="FFFFFF"/>
              </a:solidFill>
              <a:latin typeface="Arial"/>
              <a:cs typeface="Arial"/>
            </a:endParaRPr>
          </a:p>
        </p:txBody>
      </p:sp>
      <p:sp>
        <p:nvSpPr>
          <p:cNvPr id="10" name="Text Box 7"/>
          <p:cNvSpPr txBox="1">
            <a:spLocks noChangeArrowheads="1"/>
          </p:cNvSpPr>
          <p:nvPr/>
        </p:nvSpPr>
        <p:spPr bwMode="auto">
          <a:xfrm>
            <a:off x="228600" y="2175808"/>
            <a:ext cx="8425867" cy="1785104"/>
          </a:xfrm>
          <a:prstGeom prst="rect">
            <a:avLst/>
          </a:prstGeom>
          <a:noFill/>
          <a:ln w="9525">
            <a:noFill/>
            <a:miter lim="800000"/>
            <a:headEnd/>
            <a:tailEnd/>
          </a:ln>
          <a:effectLst>
            <a:outerShdw blurRad="127000" dist="88900" dir="2700000">
              <a:srgbClr val="000000">
                <a:alpha val="43000"/>
              </a:srgbClr>
            </a:outerShdw>
          </a:effectLst>
        </p:spPr>
        <p:txBody>
          <a:bodyPr wrap="none">
            <a:prstTxWarp prst="textNoShape">
              <a:avLst/>
            </a:prstTxWarp>
            <a:spAutoFit/>
          </a:bodyPr>
          <a:lstStyle/>
          <a:p>
            <a:r>
              <a:rPr lang="en-US" sz="11000" b="1" spc="-300" dirty="0" smtClean="0">
                <a:solidFill>
                  <a:srgbClr val="FFFFFF"/>
                </a:solidFill>
                <a:latin typeface="Arial"/>
                <a:cs typeface="Arial"/>
              </a:rPr>
              <a:t>Super Saver!</a:t>
            </a:r>
            <a:endParaRPr lang="en-US" sz="11000" b="1" spc="-300" dirty="0">
              <a:solidFill>
                <a:srgbClr val="FFFFFF"/>
              </a:solidFill>
              <a:latin typeface="Arial"/>
              <a:cs typeface="Arial"/>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8025" y="5687067"/>
            <a:ext cx="2201047" cy="542925"/>
          </a:xfrm>
          <a:prstGeom prst="rect">
            <a:avLst/>
          </a:prstGeom>
        </p:spPr>
      </p:pic>
      <p:sp>
        <p:nvSpPr>
          <p:cNvPr id="2" name="Rectangle 1"/>
          <p:cNvSpPr/>
          <p:nvPr/>
        </p:nvSpPr>
        <p:spPr>
          <a:xfrm>
            <a:off x="152400" y="6400800"/>
            <a:ext cx="246063"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227763"/>
          </a:xfrm>
          <a:prstGeom prst="rect">
            <a:avLst/>
          </a:prstGeom>
          <a:solidFill>
            <a:srgbClr val="6794CA"/>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dirty="0">
              <a:solidFill>
                <a:srgbClr val="FFFFFF"/>
              </a:solidFill>
              <a:ea typeface="ＭＳ Ｐゴシック" charset="-128"/>
              <a:cs typeface="ＭＳ Ｐゴシック" charset="-128"/>
            </a:endParaRPr>
          </a:p>
        </p:txBody>
      </p:sp>
      <p:sp>
        <p:nvSpPr>
          <p:cNvPr id="21" name="Oval 20"/>
          <p:cNvSpPr/>
          <p:nvPr/>
        </p:nvSpPr>
        <p:spPr bwMode="auto">
          <a:xfrm>
            <a:off x="4047067" y="2997200"/>
            <a:ext cx="528838" cy="528827"/>
          </a:xfrm>
          <a:prstGeom prst="ellipse">
            <a:avLst/>
          </a:prstGeom>
          <a:solidFill>
            <a:srgbClr val="C72127"/>
          </a:solidFill>
          <a:ln w="73025" cap="flat" cmpd="sng" algn="ctr">
            <a:noFill/>
            <a:prstDash val="solid"/>
            <a:round/>
            <a:headEnd type="none" w="med" len="med"/>
            <a:tailEnd type="none" w="med" len="med"/>
          </a:ln>
          <a:effectLst>
            <a:outerShdw blurRad="114300" dist="63500" dir="2700000">
              <a:srgbClr val="000000">
                <a:alpha val="28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solidFill>
                <a:srgbClr val="FFFFFF"/>
              </a:solidFill>
              <a:latin typeface="Arial"/>
              <a:cs typeface="Arial"/>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09600" y="1219200"/>
            <a:ext cx="2893325" cy="4094328"/>
          </a:xfrm>
          <a:prstGeom prst="roundRect">
            <a:avLst>
              <a:gd name="adj" fmla="val 0"/>
            </a:avLst>
          </a:prstGeom>
          <a:solidFill>
            <a:srgbClr val="FFFFFF">
              <a:shade val="85000"/>
            </a:srgbClr>
          </a:solidFill>
          <a:ln>
            <a:noFill/>
          </a:ln>
          <a:effectLst>
            <a:outerShdw blurRad="127000" dist="101600" dir="2700000">
              <a:srgbClr val="000000">
                <a:alpha val="43000"/>
              </a:srgbClr>
            </a:outerShdw>
            <a:reflection blurRad="12700" stA="38000" endPos="15000" dist="5000" dir="5400000" sy="-100000" algn="bl" rotWithShape="0"/>
          </a:effectLst>
        </p:spPr>
      </p:pic>
      <p:sp>
        <p:nvSpPr>
          <p:cNvPr id="5" name="TextBox 8"/>
          <p:cNvSpPr txBox="1">
            <a:spLocks noChangeArrowheads="1"/>
          </p:cNvSpPr>
          <p:nvPr/>
        </p:nvSpPr>
        <p:spPr bwMode="auto">
          <a:xfrm>
            <a:off x="4042327" y="3657600"/>
            <a:ext cx="2690813" cy="646317"/>
          </a:xfrm>
          <a:prstGeom prst="rect">
            <a:avLst/>
          </a:prstGeom>
          <a:noFill/>
          <a:ln w="9525">
            <a:noFill/>
            <a:miter lim="800000"/>
            <a:headEnd/>
            <a:tailEnd/>
          </a:ln>
          <a:effectLst>
            <a:outerShdw blurRad="63500" dist="50800" dir="2700000">
              <a:srgbClr val="000000">
                <a:alpha val="43000"/>
              </a:srgbClr>
            </a:outerShdw>
          </a:effectLst>
        </p:spPr>
        <p:txBody>
          <a:bodyPr lIns="91427" tIns="45713" rIns="91427" bIns="45713">
            <a:prstTxWarp prst="textNoShape">
              <a:avLst/>
            </a:prstTxWarp>
            <a:spAutoFit/>
          </a:bodyPr>
          <a:lstStyle/>
          <a:p>
            <a:pPr>
              <a:defRPr/>
            </a:pPr>
            <a:r>
              <a:rPr lang="en-US" sz="3600" dirty="0">
                <a:solidFill>
                  <a:srgbClr val="FFFFFF"/>
                </a:solidFill>
                <a:latin typeface="Arial" panose="020B0604020202020204" pitchFamily="34" charset="0"/>
                <a:ea typeface="Calibri" pitchFamily="-123" charset="0"/>
                <a:cs typeface="Arial" panose="020B0604020202020204" pitchFamily="34" charset="0"/>
              </a:rPr>
              <a:t>$149,527</a:t>
            </a:r>
            <a:endParaRPr lang="en-US" dirty="0">
              <a:solidFill>
                <a:srgbClr val="FFFFFF"/>
              </a:solidFill>
              <a:latin typeface="Arial" panose="020B0604020202020204" pitchFamily="34" charset="0"/>
              <a:ea typeface="Calibri" pitchFamily="-123" charset="0"/>
              <a:cs typeface="Arial" panose="020B0604020202020204" pitchFamily="34" charset="0"/>
            </a:endParaRPr>
          </a:p>
        </p:txBody>
      </p:sp>
      <p:sp>
        <p:nvSpPr>
          <p:cNvPr id="6" name="Text Box 9"/>
          <p:cNvSpPr txBox="1">
            <a:spLocks noChangeArrowheads="1"/>
          </p:cNvSpPr>
          <p:nvPr/>
        </p:nvSpPr>
        <p:spPr bwMode="auto">
          <a:xfrm>
            <a:off x="4023611" y="2788352"/>
            <a:ext cx="762000" cy="884238"/>
          </a:xfrm>
          <a:prstGeom prst="rect">
            <a:avLst/>
          </a:prstGeom>
          <a:noFill/>
          <a:ln w="9525">
            <a:noFill/>
            <a:miter lim="800000"/>
            <a:headEnd/>
            <a:tailEnd/>
          </a:ln>
          <a:effectLst>
            <a:outerShdw blurRad="63500" dist="50800" dir="2700000">
              <a:srgbClr val="000000">
                <a:alpha val="43000"/>
              </a:srgbClr>
            </a:outerShdw>
          </a:effectLst>
        </p:spPr>
        <p:txBody>
          <a:bodyPr wrap="square" lIns="91427" tIns="45713" rIns="91427" bIns="45713">
            <a:prstTxWarp prst="textNoShape">
              <a:avLst/>
            </a:prstTxWarp>
            <a:spAutoFit/>
          </a:bodyPr>
          <a:lstStyle/>
          <a:p>
            <a:pPr>
              <a:spcBef>
                <a:spcPct val="50000"/>
              </a:spcBef>
            </a:pPr>
            <a:r>
              <a:rPr lang="en-US" sz="5200" dirty="0">
                <a:solidFill>
                  <a:srgbClr val="FFFFFF"/>
                </a:solidFill>
                <a:latin typeface="Arial" panose="020B0604020202020204" pitchFamily="34" charset="0"/>
                <a:ea typeface="Calibri" pitchFamily="-60" charset="0"/>
                <a:cs typeface="Arial" panose="020B0604020202020204" pitchFamily="34" charset="0"/>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492" y="3114840"/>
            <a:ext cx="2028825" cy="2198688"/>
          </a:xfrm>
          <a:prstGeom prst="rect">
            <a:avLst/>
          </a:prstGeom>
          <a:effectLst>
            <a:outerShdw blurRad="228600" dist="114300" dir="5400000" algn="t" rotWithShape="0">
              <a:srgbClr val="0440B8">
                <a:alpha val="30000"/>
              </a:srgb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4968" y="1913104"/>
            <a:ext cx="1536700" cy="1666875"/>
          </a:xfrm>
          <a:prstGeom prst="rect">
            <a:avLst/>
          </a:prstGeom>
          <a:effectLst>
            <a:outerShdw blurRad="228600" dist="114300" dir="5400000" algn="t" rotWithShape="0">
              <a:srgbClr val="0440B8">
                <a:alpha val="30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6367" y="1540041"/>
            <a:ext cx="2305050" cy="4144963"/>
          </a:xfrm>
          <a:prstGeom prst="rect">
            <a:avLst/>
          </a:prstGeom>
          <a:noFill/>
          <a:ln w="9525">
            <a:noFill/>
            <a:miter lim="800000"/>
            <a:headEnd/>
            <a:tailEnd/>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6367" y="1540041"/>
            <a:ext cx="2305050" cy="4144963"/>
          </a:xfrm>
          <a:prstGeom prst="rect">
            <a:avLst/>
          </a:prstGeom>
          <a:noFill/>
          <a:ln w="9525">
            <a:noFill/>
            <a:miter lim="800000"/>
            <a:headEnd/>
            <a:tailEnd/>
          </a:ln>
        </p:spPr>
      </p:pic>
      <p:sp>
        <p:nvSpPr>
          <p:cNvPr id="11" name="TextBox 10"/>
          <p:cNvSpPr txBox="1">
            <a:spLocks noChangeArrowheads="1"/>
          </p:cNvSpPr>
          <p:nvPr/>
        </p:nvSpPr>
        <p:spPr bwMode="auto">
          <a:xfrm>
            <a:off x="4038939" y="1916885"/>
            <a:ext cx="4665674" cy="978715"/>
          </a:xfrm>
          <a:prstGeom prst="rect">
            <a:avLst/>
          </a:prstGeom>
          <a:noFill/>
          <a:ln w="9525">
            <a:noFill/>
            <a:miter lim="800000"/>
            <a:headEnd/>
            <a:tailEnd/>
          </a:ln>
          <a:effectLst>
            <a:outerShdw blurRad="63500" dist="50800" dir="2700000">
              <a:srgbClr val="000000">
                <a:alpha val="43000"/>
              </a:srgbClr>
            </a:outerShdw>
          </a:effectLst>
        </p:spPr>
        <p:txBody>
          <a:bodyPr wrap="square" lIns="91427" tIns="45713" rIns="91427" bIns="45713">
            <a:prstTxWarp prst="textNoShape">
              <a:avLst/>
            </a:prstTxWarp>
            <a:spAutoFit/>
          </a:bodyPr>
          <a:lstStyle/>
          <a:p>
            <a:pPr>
              <a:lnSpc>
                <a:spcPct val="90000"/>
              </a:lnSpc>
              <a:defRPr/>
            </a:pPr>
            <a:r>
              <a:rPr lang="en-US" sz="3200" dirty="0" smtClean="0">
                <a:solidFill>
                  <a:srgbClr val="FFFFFF"/>
                </a:solidFill>
                <a:latin typeface="Arial" panose="020B0604020202020204" pitchFamily="34" charset="0"/>
                <a:ea typeface="Calibri" charset="0"/>
                <a:cs typeface="Arial" panose="020B0604020202020204" pitchFamily="34" charset="0"/>
              </a:rPr>
              <a:t>Employer match </a:t>
            </a:r>
            <a:br>
              <a:rPr lang="en-US" sz="3200" dirty="0" smtClean="0">
                <a:solidFill>
                  <a:srgbClr val="FFFFFF"/>
                </a:solidFill>
                <a:latin typeface="Arial" panose="020B0604020202020204" pitchFamily="34" charset="0"/>
                <a:ea typeface="Calibri" charset="0"/>
                <a:cs typeface="Arial" panose="020B0604020202020204" pitchFamily="34" charset="0"/>
              </a:rPr>
            </a:br>
            <a:r>
              <a:rPr lang="en-US" sz="3200" dirty="0" smtClean="0">
                <a:solidFill>
                  <a:srgbClr val="FFFFFF"/>
                </a:solidFill>
                <a:latin typeface="Arial" panose="020B0604020202020204" pitchFamily="34" charset="0"/>
                <a:ea typeface="Calibri" charset="0"/>
                <a:cs typeface="Arial" panose="020B0604020202020204" pitchFamily="34" charset="0"/>
              </a:rPr>
              <a:t>and earnings</a:t>
            </a:r>
            <a:endParaRPr lang="en-US" sz="3200" dirty="0">
              <a:solidFill>
                <a:srgbClr val="FFFFFF"/>
              </a:solidFill>
              <a:latin typeface="Arial" panose="020B0604020202020204" pitchFamily="34" charset="0"/>
              <a:ea typeface="ＭＳ Ｐゴシック" pitchFamily="-123" charset="-128"/>
              <a:cs typeface="Arial" panose="020B0604020202020204" pitchFamily="34" charset="0"/>
            </a:endParaRPr>
          </a:p>
        </p:txBody>
      </p:sp>
      <p:sp>
        <p:nvSpPr>
          <p:cNvPr id="12" name="TextBox 11"/>
          <p:cNvSpPr txBox="1">
            <a:spLocks noChangeArrowheads="1"/>
          </p:cNvSpPr>
          <p:nvPr/>
        </p:nvSpPr>
        <p:spPr bwMode="auto">
          <a:xfrm>
            <a:off x="4038600" y="4279960"/>
            <a:ext cx="4064207" cy="400095"/>
          </a:xfrm>
          <a:prstGeom prst="rect">
            <a:avLst/>
          </a:prstGeom>
          <a:noFill/>
          <a:ln w="9525">
            <a:noFill/>
            <a:miter lim="800000"/>
            <a:headEnd/>
            <a:tailEnd/>
          </a:ln>
          <a:effectLst>
            <a:outerShdw blurRad="63500" dist="50800" dir="2700000">
              <a:srgbClr val="000000">
                <a:alpha val="43000"/>
              </a:srgbClr>
            </a:outerShdw>
          </a:effectLst>
        </p:spPr>
        <p:txBody>
          <a:bodyPr wrap="square" lIns="91427" tIns="45713" rIns="91427" bIns="45713">
            <a:prstTxWarp prst="textNoShape">
              <a:avLst/>
            </a:prstTxWarp>
            <a:spAutoFit/>
          </a:bodyPr>
          <a:lstStyle/>
          <a:p>
            <a:r>
              <a:rPr lang="en-US" sz="2000" dirty="0" smtClean="0">
                <a:solidFill>
                  <a:srgbClr val="FFFFFF"/>
                </a:solidFill>
                <a:latin typeface="Arial" panose="020B0604020202020204" pitchFamily="34" charset="0"/>
                <a:ea typeface="Calibri" pitchFamily="-60" charset="0"/>
                <a:cs typeface="Arial" panose="020B0604020202020204" pitchFamily="34" charset="0"/>
              </a:rPr>
              <a:t>(your own savings/earnings)</a:t>
            </a:r>
            <a:endParaRPr lang="en-US" sz="2000" dirty="0">
              <a:solidFill>
                <a:srgbClr val="FFFFFF"/>
              </a:solidFill>
              <a:latin typeface="Arial" panose="020B0604020202020204" pitchFamily="34" charset="0"/>
              <a:cs typeface="Arial" panose="020B0604020202020204" pitchFamily="34" charset="0"/>
            </a:endParaRPr>
          </a:p>
        </p:txBody>
      </p:sp>
      <p:sp>
        <p:nvSpPr>
          <p:cNvPr id="18" name="TextBox 17"/>
          <p:cNvSpPr txBox="1"/>
          <p:nvPr/>
        </p:nvSpPr>
        <p:spPr>
          <a:xfrm>
            <a:off x="838200" y="76200"/>
            <a:ext cx="7162800" cy="1569660"/>
          </a:xfrm>
          <a:prstGeom prst="rect">
            <a:avLst/>
          </a:prstGeom>
          <a:noFill/>
          <a:effectLst>
            <a:outerShdw blurRad="101600" dist="63500" dir="2700000">
              <a:srgbClr val="000000">
                <a:alpha val="43000"/>
              </a:srgbClr>
            </a:outerShdw>
          </a:effectLst>
        </p:spPr>
        <p:txBody>
          <a:bodyPr wrap="square" rtlCol="0">
            <a:spAutoFit/>
          </a:bodyPr>
          <a:lstStyle/>
          <a:p>
            <a:r>
              <a:rPr lang="en-US" sz="9600" kern="1200" dirty="0" smtClean="0">
                <a:solidFill>
                  <a:srgbClr val="FFFFFF"/>
                </a:solidFill>
                <a:latin typeface="Arial Black"/>
                <a:cs typeface="Arial Black"/>
              </a:rPr>
              <a:t>piling</a:t>
            </a:r>
          </a:p>
        </p:txBody>
      </p:sp>
      <p:sp>
        <p:nvSpPr>
          <p:cNvPr id="20" name="TextBox 19"/>
          <p:cNvSpPr txBox="1"/>
          <p:nvPr/>
        </p:nvSpPr>
        <p:spPr>
          <a:xfrm>
            <a:off x="4648200" y="762000"/>
            <a:ext cx="4114800" cy="461665"/>
          </a:xfrm>
          <a:prstGeom prst="rect">
            <a:avLst/>
          </a:prstGeom>
          <a:noFill/>
        </p:spPr>
        <p:txBody>
          <a:bodyPr wrap="square" rtlCol="0">
            <a:spAutoFit/>
          </a:bodyPr>
          <a:lstStyle/>
          <a:p>
            <a:r>
              <a:rPr lang="en-US" sz="2400" dirty="0" smtClean="0">
                <a:solidFill>
                  <a:srgbClr val="FFFFFF"/>
                </a:solidFill>
                <a:latin typeface="Arial"/>
                <a:cs typeface="Arial"/>
              </a:rPr>
              <a:t>on to the snowball effect</a:t>
            </a:r>
            <a:endParaRPr lang="en-US" sz="2400" kern="1200" dirty="0">
              <a:solidFill>
                <a:srgbClr val="FFFFFF"/>
              </a:solidFill>
              <a:latin typeface="Arial"/>
              <a:cs typeface="Arial"/>
            </a:endParaRPr>
          </a:p>
        </p:txBody>
      </p:sp>
      <p:sp>
        <p:nvSpPr>
          <p:cNvPr id="13" name="TextBox 12"/>
          <p:cNvSpPr txBox="1"/>
          <p:nvPr/>
        </p:nvSpPr>
        <p:spPr>
          <a:xfrm>
            <a:off x="156357" y="5829255"/>
            <a:ext cx="8839200" cy="400095"/>
          </a:xfrm>
          <a:prstGeom prst="rect">
            <a:avLst/>
          </a:prstGeom>
          <a:noFill/>
        </p:spPr>
        <p:txBody>
          <a:bodyPr wrap="square" lIns="91427" tIns="45713" rIns="91427" bIns="45713" rtlCol="0">
            <a:spAutoFit/>
          </a:bodyPr>
          <a:lstStyle/>
          <a:p>
            <a:pPr>
              <a:lnSpc>
                <a:spcPts val="1200"/>
              </a:lnSpc>
            </a:pPr>
            <a:r>
              <a:rPr lang="en-US" sz="1200" i="1" dirty="0">
                <a:solidFill>
                  <a:schemeClr val="bg1"/>
                </a:solidFill>
                <a:latin typeface="Arial "/>
                <a:ea typeface="ＭＳ Ｐゴシック" charset="-128"/>
                <a:cs typeface="Arial Narrow"/>
              </a:rPr>
              <a:t>Matching contributions are subject to plan vesting requirements. Descriptions of plan features and benefits are subject to the plan </a:t>
            </a:r>
            <a:r>
              <a:rPr lang="en-US" sz="1200" i="1" dirty="0" smtClean="0">
                <a:solidFill>
                  <a:schemeClr val="bg1"/>
                </a:solidFill>
                <a:latin typeface="Arial "/>
                <a:ea typeface="ＭＳ Ｐゴシック" charset="-128"/>
                <a:cs typeface="Arial Narrow"/>
              </a:rPr>
              <a:t>document, which </a:t>
            </a:r>
            <a:r>
              <a:rPr lang="en-US" sz="1200" i="1" dirty="0">
                <a:solidFill>
                  <a:schemeClr val="bg1"/>
                </a:solidFill>
                <a:latin typeface="Arial "/>
                <a:ea typeface="ＭＳ Ｐゴシック" charset="-128"/>
                <a:cs typeface="Arial Narrow"/>
              </a:rPr>
              <a:t>will govern in case of inconsistencies.</a:t>
            </a:r>
          </a:p>
        </p:txBody>
      </p:sp>
    </p:spTree>
    <p:extLst>
      <p:ext uri="{BB962C8B-B14F-4D97-AF65-F5344CB8AC3E}">
        <p14:creationId xmlns:p14="http://schemas.microsoft.com/office/powerpoint/2010/main" val="40780016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22" presetClass="entr" presetSubtype="8" fill="hold" nodeType="withEffect">
                                  <p:stCondLst>
                                    <p:cond delay="150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2000"/>
                                        <p:tgtEl>
                                          <p:spTgt spid="10"/>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P spid="6"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3" cstate="print">
            <a:extLst>
              <a:ext uri="{28A0092B-C50C-407E-A947-70E740481C1C}">
                <a14:useLocalDpi xmlns:a14="http://schemas.microsoft.com/office/drawing/2010/main" val="0"/>
              </a:ext>
            </a:extLst>
          </a:blip>
          <a:srcRect b="12130"/>
          <a:stretch/>
        </p:blipFill>
        <p:spPr>
          <a:xfrm>
            <a:off x="0" y="0"/>
            <a:ext cx="9144000" cy="6227763"/>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8426" y="3009900"/>
            <a:ext cx="2517775" cy="2357437"/>
          </a:xfrm>
          <a:prstGeom prst="rect">
            <a:avLst/>
          </a:prstGeom>
          <a:noFill/>
          <a:ln w="9525">
            <a:noFill/>
            <a:miter lim="800000"/>
            <a:headEnd/>
            <a:tailEnd/>
          </a:ln>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4886" y="609682"/>
            <a:ext cx="8360985" cy="2356794"/>
          </a:xfrm>
          <a:prstGeom prst="rect">
            <a:avLst/>
          </a:prstGeom>
          <a:effectLst>
            <a:reflection blurRad="6350" stA="52000" endA="300" endPos="15000" dir="5400000" sy="-100000" algn="bl" rotWithShape="0"/>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5026" y="609600"/>
            <a:ext cx="298450" cy="2357437"/>
          </a:xfrm>
          <a:prstGeom prst="rect">
            <a:avLst/>
          </a:prstGeom>
          <a:noFill/>
          <a:ln w="9525">
            <a:noFill/>
            <a:miter lim="800000"/>
            <a:headEnd/>
            <a:tailEnd/>
          </a:ln>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98725" y="609600"/>
            <a:ext cx="354013" cy="2357437"/>
          </a:xfrm>
          <a:prstGeom prst="rect">
            <a:avLst/>
          </a:prstGeom>
          <a:noFill/>
          <a:ln w="9525">
            <a:noFill/>
            <a:miter lim="800000"/>
            <a:headEnd/>
            <a:tailEnd/>
          </a:ln>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87775" y="609600"/>
            <a:ext cx="766763" cy="2357437"/>
          </a:xfrm>
          <a:prstGeom prst="rect">
            <a:avLst/>
          </a:prstGeom>
          <a:noFill/>
          <a:ln w="9525">
            <a:noFill/>
            <a:miter lim="800000"/>
            <a:headEnd/>
            <a:tailEnd/>
          </a:ln>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48263" y="609600"/>
            <a:ext cx="1484312" cy="2357437"/>
          </a:xfrm>
          <a:prstGeom prst="rect">
            <a:avLst/>
          </a:prstGeom>
          <a:noFill/>
          <a:ln w="9525">
            <a:noFill/>
            <a:miter lim="800000"/>
            <a:headEnd/>
            <a:tailEnd/>
          </a:ln>
        </p:spPr>
      </p:pic>
      <p:sp>
        <p:nvSpPr>
          <p:cNvPr id="9" name="TextBox 8"/>
          <p:cNvSpPr txBox="1">
            <a:spLocks noChangeArrowheads="1"/>
          </p:cNvSpPr>
          <p:nvPr/>
        </p:nvSpPr>
        <p:spPr bwMode="auto">
          <a:xfrm>
            <a:off x="533400" y="1393145"/>
            <a:ext cx="3217864" cy="1015649"/>
          </a:xfrm>
          <a:prstGeom prst="rect">
            <a:avLst/>
          </a:prstGeom>
          <a:noFill/>
          <a:ln w="9525">
            <a:noFill/>
            <a:miter lim="800000"/>
            <a:headEnd/>
            <a:tailEnd/>
          </a:ln>
        </p:spPr>
        <p:txBody>
          <a:bodyPr wrap="square" lIns="91427" tIns="45713" rIns="91427" bIns="45713">
            <a:prstTxWarp prst="textNoShape">
              <a:avLst/>
            </a:prstTxWarp>
            <a:spAutoFit/>
          </a:bodyPr>
          <a:lstStyle/>
          <a:p>
            <a:pPr>
              <a:lnSpc>
                <a:spcPts val="1800"/>
              </a:lnSpc>
            </a:pPr>
            <a:r>
              <a:rPr lang="en-US" dirty="0">
                <a:solidFill>
                  <a:srgbClr val="FFFFFF"/>
                </a:solidFill>
                <a:latin typeface="Arial" panose="020B0604020202020204" pitchFamily="34" charset="0"/>
                <a:ea typeface="Calibri" pitchFamily="-60" charset="0"/>
                <a:cs typeface="Arial" panose="020B0604020202020204" pitchFamily="34" charset="0"/>
              </a:rPr>
              <a:t>Jill stops contributing </a:t>
            </a:r>
            <a:r>
              <a:rPr lang="en-US" dirty="0" smtClean="0">
                <a:solidFill>
                  <a:srgbClr val="FFFFFF"/>
                </a:solidFill>
                <a:latin typeface="Arial" panose="020B0604020202020204" pitchFamily="34" charset="0"/>
                <a:ea typeface="Calibri" pitchFamily="-60" charset="0"/>
                <a:cs typeface="Arial" panose="020B0604020202020204" pitchFamily="34" charset="0"/>
              </a:rPr>
              <a:t>at age </a:t>
            </a:r>
            <a:r>
              <a:rPr lang="en-US" dirty="0">
                <a:solidFill>
                  <a:srgbClr val="FFFFFF"/>
                </a:solidFill>
                <a:latin typeface="Arial" panose="020B0604020202020204" pitchFamily="34" charset="0"/>
                <a:ea typeface="Calibri" pitchFamily="-60" charset="0"/>
                <a:cs typeface="Arial" panose="020B0604020202020204" pitchFamily="34" charset="0"/>
              </a:rPr>
              <a:t>35, but the money in her plan continues to </a:t>
            </a:r>
            <a:r>
              <a:rPr lang="en-US" dirty="0" smtClean="0">
                <a:solidFill>
                  <a:srgbClr val="FFFFFF"/>
                </a:solidFill>
                <a:latin typeface="Arial" panose="020B0604020202020204" pitchFamily="34" charset="0"/>
                <a:ea typeface="Calibri" pitchFamily="-60" charset="0"/>
                <a:cs typeface="Arial" panose="020B0604020202020204" pitchFamily="34" charset="0"/>
              </a:rPr>
              <a:t>grow. </a:t>
            </a:r>
            <a:r>
              <a:rPr lang="en-US" dirty="0">
                <a:solidFill>
                  <a:srgbClr val="FFFFFF"/>
                </a:solidFill>
                <a:latin typeface="Arial" panose="020B0604020202020204" pitchFamily="34" charset="0"/>
                <a:ea typeface="Calibri" pitchFamily="-60" charset="0"/>
                <a:cs typeface="Arial" panose="020B0604020202020204" pitchFamily="34" charset="0"/>
              </a:rPr>
              <a:t/>
            </a:r>
            <a:br>
              <a:rPr lang="en-US" dirty="0">
                <a:solidFill>
                  <a:srgbClr val="FFFFFF"/>
                </a:solidFill>
                <a:latin typeface="Arial" panose="020B0604020202020204" pitchFamily="34" charset="0"/>
                <a:ea typeface="Calibri" pitchFamily="-60" charset="0"/>
                <a:cs typeface="Arial" panose="020B0604020202020204" pitchFamily="34" charset="0"/>
              </a:rPr>
            </a:br>
            <a:endParaRPr lang="en-US" dirty="0">
              <a:solidFill>
                <a:srgbClr val="FFFFFF"/>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611442" y="3010231"/>
            <a:ext cx="8354429" cy="2356794"/>
          </a:xfrm>
          <a:prstGeom prst="rect">
            <a:avLst/>
          </a:prstGeom>
          <a:effectLst>
            <a:reflection blurRad="6350" stA="52000" endA="300" endPos="15000" dir="5400000" sy="-100000" algn="bl" rotWithShape="0"/>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25714" y="3009900"/>
            <a:ext cx="300037" cy="2357437"/>
          </a:xfrm>
          <a:prstGeom prst="rect">
            <a:avLst/>
          </a:prstGeom>
          <a:noFill/>
          <a:ln w="9525">
            <a:noFill/>
            <a:miter lim="800000"/>
            <a:headEnd/>
            <a:tailEnd/>
          </a:ln>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00513" y="3009900"/>
            <a:ext cx="354012" cy="2357437"/>
          </a:xfrm>
          <a:prstGeom prst="rect">
            <a:avLst/>
          </a:prstGeom>
          <a:noFill/>
          <a:ln w="9525">
            <a:noFill/>
            <a:miter lim="800000"/>
            <a:headEnd/>
            <a:tailEnd/>
          </a:ln>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53063" y="3009900"/>
            <a:ext cx="766762" cy="2357437"/>
          </a:xfrm>
          <a:prstGeom prst="rect">
            <a:avLst/>
          </a:prstGeom>
          <a:noFill/>
          <a:ln w="9525">
            <a:noFill/>
            <a:miter lim="800000"/>
            <a:headEnd/>
            <a:tailEnd/>
          </a:ln>
        </p:spPr>
      </p:pic>
      <p:sp>
        <p:nvSpPr>
          <p:cNvPr id="14" name="TextBox 13"/>
          <p:cNvSpPr txBox="1">
            <a:spLocks noChangeArrowheads="1"/>
          </p:cNvSpPr>
          <p:nvPr/>
        </p:nvSpPr>
        <p:spPr bwMode="auto">
          <a:xfrm>
            <a:off x="509588" y="5777978"/>
            <a:ext cx="7846036" cy="341618"/>
          </a:xfrm>
          <a:prstGeom prst="rect">
            <a:avLst/>
          </a:prstGeom>
          <a:noFill/>
          <a:ln w="9525">
            <a:noFill/>
            <a:miter lim="800000"/>
            <a:headEnd/>
            <a:tailEnd/>
          </a:ln>
        </p:spPr>
        <p:txBody>
          <a:bodyPr wrap="square" lIns="91427" tIns="45713" rIns="91427" bIns="45713">
            <a:prstTxWarp prst="textNoShape">
              <a:avLst/>
            </a:prstTxWarp>
            <a:spAutoFit/>
          </a:bodyPr>
          <a:lstStyle/>
          <a:p>
            <a:pPr>
              <a:lnSpc>
                <a:spcPct val="90000"/>
              </a:lnSpc>
            </a:pPr>
            <a:r>
              <a:rPr lang="en-US" dirty="0">
                <a:solidFill>
                  <a:srgbClr val="FFFFFF"/>
                </a:solidFill>
                <a:latin typeface="Arial" panose="020B0604020202020204" pitchFamily="34" charset="0"/>
                <a:ea typeface="Calibri" pitchFamily="-60" charset="0"/>
                <a:cs typeface="Arial" panose="020B0604020202020204" pitchFamily="34" charset="0"/>
              </a:rPr>
              <a:t>Jack </a:t>
            </a:r>
            <a:r>
              <a:rPr lang="en-US" b="1" dirty="0">
                <a:solidFill>
                  <a:srgbClr val="FFFFFF"/>
                </a:solidFill>
                <a:latin typeface="Arial" panose="020B0604020202020204" pitchFamily="34" charset="0"/>
                <a:ea typeface="Calibri" pitchFamily="-60" charset="0"/>
                <a:cs typeface="Arial" panose="020B0604020202020204" pitchFamily="34" charset="0"/>
              </a:rPr>
              <a:t>waits until age 35 </a:t>
            </a:r>
            <a:r>
              <a:rPr lang="en-US" dirty="0">
                <a:solidFill>
                  <a:srgbClr val="FFFFFF"/>
                </a:solidFill>
                <a:latin typeface="Arial" panose="020B0604020202020204" pitchFamily="34" charset="0"/>
                <a:ea typeface="Calibri" pitchFamily="-60" charset="0"/>
                <a:cs typeface="Arial" panose="020B0604020202020204" pitchFamily="34" charset="0"/>
              </a:rPr>
              <a:t>before he starts saving $30 a week.</a:t>
            </a:r>
            <a:endParaRPr lang="en-US" dirty="0">
              <a:solidFill>
                <a:srgbClr val="FFFFFF"/>
              </a:solidFill>
              <a:latin typeface="Arial" panose="020B0604020202020204" pitchFamily="34" charset="0"/>
              <a:cs typeface="Arial" panose="020B0604020202020204" pitchFamily="34" charset="0"/>
            </a:endParaRPr>
          </a:p>
        </p:txBody>
      </p:sp>
      <p:sp>
        <p:nvSpPr>
          <p:cNvPr id="15" name="TextBox 14"/>
          <p:cNvSpPr txBox="1">
            <a:spLocks noChangeArrowheads="1"/>
          </p:cNvSpPr>
          <p:nvPr/>
        </p:nvSpPr>
        <p:spPr bwMode="auto">
          <a:xfrm>
            <a:off x="509589" y="3415778"/>
            <a:ext cx="6122986" cy="341618"/>
          </a:xfrm>
          <a:prstGeom prst="rect">
            <a:avLst/>
          </a:prstGeom>
          <a:noFill/>
          <a:ln w="9525">
            <a:noFill/>
            <a:miter lim="800000"/>
            <a:headEnd/>
            <a:tailEnd/>
          </a:ln>
        </p:spPr>
        <p:txBody>
          <a:bodyPr wrap="square" lIns="91427" tIns="45713" rIns="91427" bIns="45713">
            <a:prstTxWarp prst="textNoShape">
              <a:avLst/>
            </a:prstTxWarp>
            <a:spAutoFit/>
          </a:bodyPr>
          <a:lstStyle/>
          <a:p>
            <a:pPr>
              <a:lnSpc>
                <a:spcPct val="90000"/>
              </a:lnSpc>
              <a:defRPr/>
            </a:pPr>
            <a:r>
              <a:rPr lang="en-US" dirty="0">
                <a:solidFill>
                  <a:srgbClr val="FFFFFF"/>
                </a:solidFill>
                <a:latin typeface="Arial" panose="020B0604020202020204" pitchFamily="34" charset="0"/>
                <a:ea typeface="Calibri" charset="0"/>
                <a:cs typeface="Arial" panose="020B0604020202020204" pitchFamily="34" charset="0"/>
              </a:rPr>
              <a:t>Jill </a:t>
            </a:r>
            <a:r>
              <a:rPr lang="en-US" b="1" dirty="0">
                <a:solidFill>
                  <a:srgbClr val="FFFFFF"/>
                </a:solidFill>
                <a:latin typeface="Arial" panose="020B0604020202020204" pitchFamily="34" charset="0"/>
                <a:ea typeface="Calibri" charset="0"/>
                <a:cs typeface="Arial" panose="020B0604020202020204" pitchFamily="34" charset="0"/>
              </a:rPr>
              <a:t>starts early at age 21</a:t>
            </a:r>
            <a:r>
              <a:rPr lang="en-US" dirty="0">
                <a:solidFill>
                  <a:srgbClr val="FFFFFF"/>
                </a:solidFill>
                <a:latin typeface="Arial" panose="020B0604020202020204" pitchFamily="34" charset="0"/>
                <a:ea typeface="Calibri" charset="0"/>
                <a:cs typeface="Arial" panose="020B0604020202020204" pitchFamily="34" charset="0"/>
              </a:rPr>
              <a:t>, saving $30 a week.</a:t>
            </a:r>
            <a:endParaRPr lang="en-US"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16" name="Text Box 17"/>
          <p:cNvSpPr txBox="1">
            <a:spLocks noChangeArrowheads="1"/>
          </p:cNvSpPr>
          <p:nvPr/>
        </p:nvSpPr>
        <p:spPr bwMode="auto">
          <a:xfrm>
            <a:off x="611188" y="3081337"/>
            <a:ext cx="773112" cy="338540"/>
          </a:xfrm>
          <a:prstGeom prst="rect">
            <a:avLst/>
          </a:prstGeom>
          <a:noFill/>
          <a:ln w="9525">
            <a:noFill/>
            <a:miter lim="800000"/>
            <a:headEnd/>
            <a:tailEnd/>
          </a:ln>
        </p:spPr>
        <p:txBody>
          <a:bodyPr lIns="91427" tIns="45713" rIns="91427" bIns="45713">
            <a:prstTxWarp prst="textNoShape">
              <a:avLst/>
            </a:prstTxWarp>
            <a:spAutoFit/>
          </a:bodyPr>
          <a:lstStyle/>
          <a:p>
            <a:pPr algn="ctr" eaLnBrk="0" hangingPunct="0">
              <a:defRPr/>
            </a:pPr>
            <a:r>
              <a:rPr lang="en-US" sz="1600" b="1" kern="0" dirty="0">
                <a:solidFill>
                  <a:srgbClr val="FFFFFF"/>
                </a:solidFill>
                <a:latin typeface="Arial" panose="020B0604020202020204" pitchFamily="34" charset="0"/>
                <a:ea typeface="ＭＳ Ｐゴシック" charset="-128"/>
                <a:cs typeface="Arial" panose="020B0604020202020204" pitchFamily="34" charset="0"/>
              </a:rPr>
              <a:t>21</a:t>
            </a:r>
          </a:p>
        </p:txBody>
      </p:sp>
      <p:sp>
        <p:nvSpPr>
          <p:cNvPr id="17" name="Text Box 17"/>
          <p:cNvSpPr txBox="1">
            <a:spLocks noChangeArrowheads="1"/>
          </p:cNvSpPr>
          <p:nvPr/>
        </p:nvSpPr>
        <p:spPr bwMode="auto">
          <a:xfrm>
            <a:off x="2270126" y="3081337"/>
            <a:ext cx="774700" cy="338540"/>
          </a:xfrm>
          <a:prstGeom prst="rect">
            <a:avLst/>
          </a:prstGeom>
          <a:noFill/>
          <a:ln w="9525">
            <a:noFill/>
            <a:miter lim="800000"/>
            <a:headEnd/>
            <a:tailEnd/>
          </a:ln>
        </p:spPr>
        <p:txBody>
          <a:bodyPr lIns="91427" tIns="45713" rIns="91427" bIns="45713">
            <a:prstTxWarp prst="textNoShape">
              <a:avLst/>
            </a:prstTxWarp>
            <a:spAutoFit/>
          </a:bodyPr>
          <a:lstStyle/>
          <a:p>
            <a:pPr algn="ctr" eaLnBrk="0" hangingPunct="0">
              <a:defRPr/>
            </a:pPr>
            <a:r>
              <a:rPr lang="en-US" sz="1600" b="1" kern="0" dirty="0">
                <a:solidFill>
                  <a:srgbClr val="FFFFFF"/>
                </a:solidFill>
                <a:latin typeface="Arial" panose="020B0604020202020204" pitchFamily="34" charset="0"/>
                <a:ea typeface="ＭＳ Ｐゴシック" charset="-128"/>
                <a:cs typeface="Arial" panose="020B0604020202020204" pitchFamily="34" charset="0"/>
              </a:rPr>
              <a:t>35</a:t>
            </a:r>
          </a:p>
        </p:txBody>
      </p:sp>
      <p:sp>
        <p:nvSpPr>
          <p:cNvPr id="18" name="Text Box 17"/>
          <p:cNvSpPr txBox="1">
            <a:spLocks noChangeArrowheads="1"/>
          </p:cNvSpPr>
          <p:nvPr/>
        </p:nvSpPr>
        <p:spPr bwMode="auto">
          <a:xfrm>
            <a:off x="3895726" y="3081337"/>
            <a:ext cx="773113" cy="338540"/>
          </a:xfrm>
          <a:prstGeom prst="rect">
            <a:avLst/>
          </a:prstGeom>
          <a:noFill/>
          <a:ln w="9525">
            <a:noFill/>
            <a:miter lim="800000"/>
            <a:headEnd/>
            <a:tailEnd/>
          </a:ln>
        </p:spPr>
        <p:txBody>
          <a:bodyPr lIns="91427" tIns="45713" rIns="91427" bIns="45713">
            <a:prstTxWarp prst="textNoShape">
              <a:avLst/>
            </a:prstTxWarp>
            <a:spAutoFit/>
          </a:bodyPr>
          <a:lstStyle/>
          <a:p>
            <a:pPr algn="ctr" eaLnBrk="0" hangingPunct="0">
              <a:defRPr/>
            </a:pPr>
            <a:r>
              <a:rPr lang="en-US" sz="1600" b="1" kern="0" dirty="0">
                <a:solidFill>
                  <a:srgbClr val="FFFFFF"/>
                </a:solidFill>
                <a:latin typeface="Arial" panose="020B0604020202020204" pitchFamily="34" charset="0"/>
                <a:ea typeface="ＭＳ Ｐゴシック" charset="-128"/>
                <a:cs typeface="Arial" panose="020B0604020202020204" pitchFamily="34" charset="0"/>
              </a:rPr>
              <a:t>45</a:t>
            </a:r>
          </a:p>
        </p:txBody>
      </p:sp>
      <p:sp>
        <p:nvSpPr>
          <p:cNvPr id="19" name="Text Box 17"/>
          <p:cNvSpPr txBox="1">
            <a:spLocks noChangeArrowheads="1"/>
          </p:cNvSpPr>
          <p:nvPr/>
        </p:nvSpPr>
        <p:spPr bwMode="auto">
          <a:xfrm>
            <a:off x="5521326" y="3081337"/>
            <a:ext cx="773113" cy="338540"/>
          </a:xfrm>
          <a:prstGeom prst="rect">
            <a:avLst/>
          </a:prstGeom>
          <a:noFill/>
          <a:ln w="9525">
            <a:noFill/>
            <a:miter lim="800000"/>
            <a:headEnd/>
            <a:tailEnd/>
          </a:ln>
        </p:spPr>
        <p:txBody>
          <a:bodyPr lIns="91427" tIns="45713" rIns="91427" bIns="45713">
            <a:prstTxWarp prst="textNoShape">
              <a:avLst/>
            </a:prstTxWarp>
            <a:spAutoFit/>
          </a:bodyPr>
          <a:lstStyle/>
          <a:p>
            <a:pPr algn="ctr" eaLnBrk="0" hangingPunct="0">
              <a:defRPr/>
            </a:pPr>
            <a:r>
              <a:rPr lang="en-US" sz="1600" b="1" kern="0" dirty="0">
                <a:solidFill>
                  <a:srgbClr val="FFFFFF"/>
                </a:solidFill>
                <a:latin typeface="Arial" panose="020B0604020202020204" pitchFamily="34" charset="0"/>
                <a:ea typeface="ＭＳ Ｐゴシック" charset="-128"/>
                <a:cs typeface="Arial" panose="020B0604020202020204" pitchFamily="34" charset="0"/>
              </a:rPr>
              <a:t>55</a:t>
            </a:r>
          </a:p>
        </p:txBody>
      </p:sp>
      <p:sp>
        <p:nvSpPr>
          <p:cNvPr id="20" name="Isosceles Triangle 19"/>
          <p:cNvSpPr/>
          <p:nvPr/>
        </p:nvSpPr>
        <p:spPr bwMode="auto">
          <a:xfrm>
            <a:off x="860809" y="2890275"/>
            <a:ext cx="267708" cy="236980"/>
          </a:xfrm>
          <a:prstGeom prst="triangle">
            <a:avLst/>
          </a:prstGeom>
          <a:solidFill>
            <a:schemeClr val="accent3"/>
          </a:solidFill>
          <a:ln w="9525" cap="flat" cmpd="sng" algn="ctr">
            <a:noFill/>
            <a:prstDash val="solid"/>
            <a:round/>
            <a:headEnd type="none" w="med" len="med"/>
            <a:tailEnd type="none" w="med" len="med"/>
          </a:ln>
          <a:effectLst>
            <a:reflection blurRad="6350" stA="52000" endA="300" endPos="15000" dir="5400000" sy="-100000" algn="bl" rotWithShape="0"/>
          </a:effectLst>
          <a:scene3d>
            <a:camera prst="orthographicFront"/>
            <a:lightRig rig="threePt" dir="t"/>
          </a:scene3d>
          <a:sp3d>
            <a:bevelT/>
          </a:sp3d>
        </p:spPr>
        <p:txBody>
          <a:bodyPr lIns="91427" tIns="45713" rIns="91427" bIns="45713">
            <a:prstTxWarp prst="textNoShape">
              <a:avLst/>
            </a:prstTxWarp>
          </a:bodyPr>
          <a:lstStyle/>
          <a:p>
            <a:pPr eaLnBrk="0" hangingPunct="0">
              <a:defRPr/>
            </a:pPr>
            <a:endParaRPr lang="en-US" sz="1600" b="1" dirty="0">
              <a:latin typeface="Arial" panose="020B0604020202020204" pitchFamily="34" charset="0"/>
              <a:ea typeface="ＭＳ Ｐゴシック" charset="-128"/>
              <a:cs typeface="Arial" panose="020B0604020202020204" pitchFamily="34" charset="0"/>
            </a:endParaRPr>
          </a:p>
        </p:txBody>
      </p:sp>
      <p:sp>
        <p:nvSpPr>
          <p:cNvPr id="21" name="Text Box 17"/>
          <p:cNvSpPr txBox="1">
            <a:spLocks noChangeArrowheads="1"/>
          </p:cNvSpPr>
          <p:nvPr/>
        </p:nvSpPr>
        <p:spPr bwMode="auto">
          <a:xfrm>
            <a:off x="7243763" y="3081337"/>
            <a:ext cx="774700" cy="338540"/>
          </a:xfrm>
          <a:prstGeom prst="rect">
            <a:avLst/>
          </a:prstGeom>
          <a:noFill/>
          <a:ln w="9525">
            <a:noFill/>
            <a:miter lim="800000"/>
            <a:headEnd/>
            <a:tailEnd/>
          </a:ln>
        </p:spPr>
        <p:txBody>
          <a:bodyPr lIns="91427" tIns="45713" rIns="91427" bIns="45713">
            <a:prstTxWarp prst="textNoShape">
              <a:avLst/>
            </a:prstTxWarp>
            <a:spAutoFit/>
          </a:bodyPr>
          <a:lstStyle/>
          <a:p>
            <a:pPr algn="ctr" eaLnBrk="0" hangingPunct="0">
              <a:defRPr/>
            </a:pPr>
            <a:r>
              <a:rPr lang="en-US" sz="1600" b="1" kern="0" dirty="0">
                <a:solidFill>
                  <a:srgbClr val="FFFFFF"/>
                </a:solidFill>
                <a:latin typeface="Arial" panose="020B0604020202020204" pitchFamily="34" charset="0"/>
                <a:ea typeface="ＭＳ Ｐゴシック" charset="-128"/>
                <a:cs typeface="Arial" panose="020B0604020202020204" pitchFamily="34" charset="0"/>
              </a:rPr>
              <a:t>65</a:t>
            </a:r>
          </a:p>
        </p:txBody>
      </p:sp>
      <p:sp>
        <p:nvSpPr>
          <p:cNvPr id="22" name="Text Box 17"/>
          <p:cNvSpPr txBox="1">
            <a:spLocks noChangeArrowheads="1"/>
          </p:cNvSpPr>
          <p:nvPr/>
        </p:nvSpPr>
        <p:spPr bwMode="auto">
          <a:xfrm>
            <a:off x="2265363" y="5441949"/>
            <a:ext cx="773112" cy="338540"/>
          </a:xfrm>
          <a:prstGeom prst="rect">
            <a:avLst/>
          </a:prstGeom>
          <a:noFill/>
          <a:ln w="9525">
            <a:noFill/>
            <a:miter lim="800000"/>
            <a:headEnd/>
            <a:tailEnd/>
          </a:ln>
        </p:spPr>
        <p:txBody>
          <a:bodyPr lIns="91427" tIns="45713" rIns="91427" bIns="45713">
            <a:prstTxWarp prst="textNoShape">
              <a:avLst/>
            </a:prstTxWarp>
            <a:spAutoFit/>
          </a:bodyPr>
          <a:lstStyle/>
          <a:p>
            <a:pPr algn="ctr" eaLnBrk="0" hangingPunct="0">
              <a:defRPr/>
            </a:pPr>
            <a:r>
              <a:rPr lang="en-US" sz="1600" b="1" kern="0" dirty="0">
                <a:solidFill>
                  <a:srgbClr val="FFFFFF"/>
                </a:solidFill>
                <a:latin typeface="Arial" panose="020B0604020202020204" pitchFamily="34" charset="0"/>
                <a:ea typeface="ＭＳ Ｐゴシック" charset="-128"/>
                <a:cs typeface="Arial" panose="020B0604020202020204" pitchFamily="34" charset="0"/>
              </a:rPr>
              <a:t>35</a:t>
            </a:r>
          </a:p>
        </p:txBody>
      </p:sp>
      <p:sp>
        <p:nvSpPr>
          <p:cNvPr id="23" name="Text Box 17"/>
          <p:cNvSpPr txBox="1">
            <a:spLocks noChangeArrowheads="1"/>
          </p:cNvSpPr>
          <p:nvPr/>
        </p:nvSpPr>
        <p:spPr bwMode="auto">
          <a:xfrm>
            <a:off x="3890963" y="5441949"/>
            <a:ext cx="773112" cy="338540"/>
          </a:xfrm>
          <a:prstGeom prst="rect">
            <a:avLst/>
          </a:prstGeom>
          <a:noFill/>
          <a:ln w="9525">
            <a:noFill/>
            <a:miter lim="800000"/>
            <a:headEnd/>
            <a:tailEnd/>
          </a:ln>
        </p:spPr>
        <p:txBody>
          <a:bodyPr lIns="91427" tIns="45713" rIns="91427" bIns="45713">
            <a:prstTxWarp prst="textNoShape">
              <a:avLst/>
            </a:prstTxWarp>
            <a:spAutoFit/>
          </a:bodyPr>
          <a:lstStyle/>
          <a:p>
            <a:pPr algn="ctr" eaLnBrk="0" hangingPunct="0">
              <a:defRPr/>
            </a:pPr>
            <a:r>
              <a:rPr lang="en-US" sz="1600" b="1" kern="0" dirty="0">
                <a:solidFill>
                  <a:srgbClr val="FFFFFF"/>
                </a:solidFill>
                <a:latin typeface="Arial" panose="020B0604020202020204" pitchFamily="34" charset="0"/>
                <a:ea typeface="ＭＳ Ｐゴシック" charset="-128"/>
                <a:cs typeface="Arial" panose="020B0604020202020204" pitchFamily="34" charset="0"/>
              </a:rPr>
              <a:t>45</a:t>
            </a:r>
          </a:p>
        </p:txBody>
      </p:sp>
      <p:sp>
        <p:nvSpPr>
          <p:cNvPr id="24" name="Text Box 17"/>
          <p:cNvSpPr txBox="1">
            <a:spLocks noChangeArrowheads="1"/>
          </p:cNvSpPr>
          <p:nvPr/>
        </p:nvSpPr>
        <p:spPr bwMode="auto">
          <a:xfrm>
            <a:off x="5521326" y="5441949"/>
            <a:ext cx="773113" cy="338540"/>
          </a:xfrm>
          <a:prstGeom prst="rect">
            <a:avLst/>
          </a:prstGeom>
          <a:noFill/>
          <a:ln w="9525">
            <a:noFill/>
            <a:miter lim="800000"/>
            <a:headEnd/>
            <a:tailEnd/>
          </a:ln>
        </p:spPr>
        <p:txBody>
          <a:bodyPr lIns="91427" tIns="45713" rIns="91427" bIns="45713">
            <a:prstTxWarp prst="textNoShape">
              <a:avLst/>
            </a:prstTxWarp>
            <a:spAutoFit/>
          </a:bodyPr>
          <a:lstStyle/>
          <a:p>
            <a:pPr algn="ctr" eaLnBrk="0" hangingPunct="0">
              <a:defRPr/>
            </a:pPr>
            <a:r>
              <a:rPr lang="en-US" sz="1600" b="1" kern="0" dirty="0">
                <a:solidFill>
                  <a:srgbClr val="FFFFFF"/>
                </a:solidFill>
                <a:latin typeface="Arial" panose="020B0604020202020204" pitchFamily="34" charset="0"/>
                <a:ea typeface="ＭＳ Ｐゴシック" charset="-128"/>
                <a:cs typeface="Arial" panose="020B0604020202020204" pitchFamily="34" charset="0"/>
              </a:rPr>
              <a:t>55</a:t>
            </a:r>
          </a:p>
        </p:txBody>
      </p:sp>
      <p:sp>
        <p:nvSpPr>
          <p:cNvPr id="25" name="Text Box 17"/>
          <p:cNvSpPr txBox="1">
            <a:spLocks noChangeArrowheads="1"/>
          </p:cNvSpPr>
          <p:nvPr/>
        </p:nvSpPr>
        <p:spPr bwMode="auto">
          <a:xfrm>
            <a:off x="7243763" y="5441949"/>
            <a:ext cx="774700" cy="338540"/>
          </a:xfrm>
          <a:prstGeom prst="rect">
            <a:avLst/>
          </a:prstGeom>
          <a:noFill/>
          <a:ln w="9525">
            <a:noFill/>
            <a:miter lim="800000"/>
            <a:headEnd/>
            <a:tailEnd/>
          </a:ln>
        </p:spPr>
        <p:txBody>
          <a:bodyPr lIns="91427" tIns="45713" rIns="91427" bIns="45713">
            <a:prstTxWarp prst="textNoShape">
              <a:avLst/>
            </a:prstTxWarp>
            <a:spAutoFit/>
          </a:bodyPr>
          <a:lstStyle/>
          <a:p>
            <a:pPr algn="ctr" eaLnBrk="0" hangingPunct="0">
              <a:defRPr/>
            </a:pPr>
            <a:r>
              <a:rPr lang="en-US" sz="1600" b="1" kern="0" dirty="0">
                <a:solidFill>
                  <a:srgbClr val="FFFFFF"/>
                </a:solidFill>
                <a:latin typeface="Arial" panose="020B0604020202020204" pitchFamily="34" charset="0"/>
                <a:ea typeface="ＭＳ Ｐゴシック" charset="-128"/>
                <a:cs typeface="Arial" panose="020B0604020202020204" pitchFamily="34" charset="0"/>
              </a:rPr>
              <a:t>65</a:t>
            </a:r>
          </a:p>
        </p:txBody>
      </p:sp>
      <p:sp>
        <p:nvSpPr>
          <p:cNvPr id="26" name="Isosceles Triangle 25"/>
          <p:cNvSpPr/>
          <p:nvPr/>
        </p:nvSpPr>
        <p:spPr bwMode="auto">
          <a:xfrm>
            <a:off x="2518212" y="5251165"/>
            <a:ext cx="267708" cy="236980"/>
          </a:xfrm>
          <a:prstGeom prst="triangle">
            <a:avLst/>
          </a:prstGeom>
          <a:solidFill>
            <a:schemeClr val="accent1"/>
          </a:solidFill>
          <a:ln w="9525" cap="flat" cmpd="sng" algn="ctr">
            <a:noFill/>
            <a:prstDash val="solid"/>
            <a:round/>
            <a:headEnd type="none" w="med" len="med"/>
            <a:tailEnd type="none" w="med" len="med"/>
          </a:ln>
          <a:effectLst>
            <a:reflection blurRad="6350" stA="52000" endA="300" endPos="15000" dir="5400000" sy="-100000" algn="bl" rotWithShape="0"/>
          </a:effectLst>
          <a:scene3d>
            <a:camera prst="orthographicFront"/>
            <a:lightRig rig="threePt" dir="t"/>
          </a:scene3d>
          <a:sp3d>
            <a:bevelT/>
          </a:sp3d>
        </p:spPr>
        <p:txBody>
          <a:bodyPr lIns="91427" tIns="45713" rIns="91427" bIns="45713">
            <a:prstTxWarp prst="textNoShape">
              <a:avLst/>
            </a:prstTxWarp>
          </a:bodyPr>
          <a:lstStyle/>
          <a:p>
            <a:pPr eaLnBrk="0" hangingPunct="0">
              <a:defRPr/>
            </a:pPr>
            <a:endParaRPr lang="en-US" sz="1600" b="1" dirty="0">
              <a:latin typeface="Arial" panose="020B0604020202020204" pitchFamily="34" charset="0"/>
              <a:ea typeface="ＭＳ Ｐゴシック" charset="-128"/>
              <a:cs typeface="Arial" panose="020B0604020202020204" pitchFamily="34" charset="0"/>
            </a:endParaRPr>
          </a:p>
        </p:txBody>
      </p:sp>
      <p:sp>
        <p:nvSpPr>
          <p:cNvPr id="27" name="Isosceles Triangle 26"/>
          <p:cNvSpPr/>
          <p:nvPr/>
        </p:nvSpPr>
        <p:spPr bwMode="auto">
          <a:xfrm>
            <a:off x="2518212" y="2890275"/>
            <a:ext cx="267708" cy="236980"/>
          </a:xfrm>
          <a:prstGeom prst="triangle">
            <a:avLst/>
          </a:prstGeom>
          <a:solidFill>
            <a:schemeClr val="accent3"/>
          </a:solidFill>
          <a:ln w="9525" cap="flat" cmpd="sng" algn="ctr">
            <a:noFill/>
            <a:prstDash val="solid"/>
            <a:round/>
            <a:headEnd type="none" w="med" len="med"/>
            <a:tailEnd type="none" w="med" len="med"/>
          </a:ln>
          <a:effectLst>
            <a:reflection blurRad="6350" stA="52000" endA="300" endPos="15000" dir="5400000" sy="-100000" algn="bl" rotWithShape="0"/>
          </a:effectLst>
          <a:scene3d>
            <a:camera prst="orthographicFront"/>
            <a:lightRig rig="threePt" dir="t"/>
          </a:scene3d>
          <a:sp3d>
            <a:bevelT/>
          </a:sp3d>
        </p:spPr>
        <p:txBody>
          <a:bodyPr lIns="91427" tIns="45713" rIns="91427" bIns="45713">
            <a:prstTxWarp prst="textNoShape">
              <a:avLst/>
            </a:prstTxWarp>
          </a:bodyPr>
          <a:lstStyle/>
          <a:p>
            <a:pPr eaLnBrk="0" hangingPunct="0">
              <a:defRPr/>
            </a:pPr>
            <a:endParaRPr lang="en-US" sz="1600" b="1" dirty="0">
              <a:latin typeface="Arial" panose="020B0604020202020204" pitchFamily="34" charset="0"/>
              <a:ea typeface="ＭＳ Ｐゴシック" charset="-128"/>
              <a:cs typeface="Arial" panose="020B0604020202020204" pitchFamily="34" charset="0"/>
            </a:endParaRPr>
          </a:p>
        </p:txBody>
      </p:sp>
      <p:sp>
        <p:nvSpPr>
          <p:cNvPr id="28" name="Isosceles Triangle 27"/>
          <p:cNvSpPr/>
          <p:nvPr/>
        </p:nvSpPr>
        <p:spPr bwMode="auto">
          <a:xfrm>
            <a:off x="4143733" y="5251165"/>
            <a:ext cx="267708" cy="236980"/>
          </a:xfrm>
          <a:prstGeom prst="triangle">
            <a:avLst/>
          </a:prstGeom>
          <a:solidFill>
            <a:schemeClr val="accent1"/>
          </a:solidFill>
          <a:ln w="9525" cap="flat" cmpd="sng" algn="ctr">
            <a:noFill/>
            <a:prstDash val="solid"/>
            <a:round/>
            <a:headEnd type="none" w="med" len="med"/>
            <a:tailEnd type="none" w="med" len="med"/>
          </a:ln>
          <a:effectLst>
            <a:reflection blurRad="6350" stA="52000" endA="300" endPos="15000" dir="5400000" sy="-100000" algn="bl" rotWithShape="0"/>
          </a:effectLst>
          <a:scene3d>
            <a:camera prst="orthographicFront"/>
            <a:lightRig rig="threePt" dir="t"/>
          </a:scene3d>
          <a:sp3d>
            <a:bevelT/>
          </a:sp3d>
        </p:spPr>
        <p:txBody>
          <a:bodyPr lIns="91427" tIns="45713" rIns="91427" bIns="45713">
            <a:prstTxWarp prst="textNoShape">
              <a:avLst/>
            </a:prstTxWarp>
          </a:bodyPr>
          <a:lstStyle/>
          <a:p>
            <a:pPr eaLnBrk="0" hangingPunct="0">
              <a:defRPr/>
            </a:pPr>
            <a:endParaRPr lang="en-US" sz="1600" b="1" dirty="0">
              <a:latin typeface="Arial" panose="020B0604020202020204" pitchFamily="34" charset="0"/>
              <a:ea typeface="ＭＳ Ｐゴシック" charset="-128"/>
              <a:cs typeface="Arial" panose="020B0604020202020204" pitchFamily="34" charset="0"/>
            </a:endParaRPr>
          </a:p>
        </p:txBody>
      </p:sp>
      <p:sp>
        <p:nvSpPr>
          <p:cNvPr id="29" name="Isosceles Triangle 28"/>
          <p:cNvSpPr/>
          <p:nvPr/>
        </p:nvSpPr>
        <p:spPr bwMode="auto">
          <a:xfrm>
            <a:off x="4143733" y="2890275"/>
            <a:ext cx="267708" cy="236980"/>
          </a:xfrm>
          <a:prstGeom prst="triangle">
            <a:avLst/>
          </a:prstGeom>
          <a:solidFill>
            <a:schemeClr val="accent3"/>
          </a:solidFill>
          <a:ln w="9525" cap="flat" cmpd="sng" algn="ctr">
            <a:noFill/>
            <a:prstDash val="solid"/>
            <a:round/>
            <a:headEnd type="none" w="med" len="med"/>
            <a:tailEnd type="none" w="med" len="med"/>
          </a:ln>
          <a:effectLst>
            <a:reflection blurRad="6350" stA="52000" endA="300" endPos="15000" dir="5400000" sy="-100000" algn="bl" rotWithShape="0"/>
          </a:effectLst>
          <a:scene3d>
            <a:camera prst="orthographicFront"/>
            <a:lightRig rig="threePt" dir="t"/>
          </a:scene3d>
          <a:sp3d>
            <a:bevelT/>
          </a:sp3d>
        </p:spPr>
        <p:txBody>
          <a:bodyPr lIns="91427" tIns="45713" rIns="91427" bIns="45713">
            <a:prstTxWarp prst="textNoShape">
              <a:avLst/>
            </a:prstTxWarp>
          </a:bodyPr>
          <a:lstStyle/>
          <a:p>
            <a:pPr eaLnBrk="0" hangingPunct="0">
              <a:defRPr/>
            </a:pPr>
            <a:endParaRPr lang="en-US" sz="1600" b="1" dirty="0">
              <a:latin typeface="Arial" panose="020B0604020202020204" pitchFamily="34" charset="0"/>
              <a:ea typeface="ＭＳ Ｐゴシック" charset="-128"/>
              <a:cs typeface="Arial" panose="020B0604020202020204" pitchFamily="34" charset="0"/>
            </a:endParaRPr>
          </a:p>
        </p:txBody>
      </p:sp>
      <p:pic>
        <p:nvPicPr>
          <p:cNvPr id="31" name="Picture 3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448426" y="609600"/>
            <a:ext cx="2517775" cy="2357437"/>
          </a:xfrm>
          <a:prstGeom prst="rect">
            <a:avLst/>
          </a:prstGeom>
          <a:noFill/>
          <a:ln w="9525">
            <a:noFill/>
            <a:miter lim="800000"/>
            <a:headEnd/>
            <a:tailEnd/>
          </a:ln>
        </p:spPr>
      </p:pic>
      <p:sp>
        <p:nvSpPr>
          <p:cNvPr id="32" name="Isosceles Triangle 31"/>
          <p:cNvSpPr/>
          <p:nvPr/>
        </p:nvSpPr>
        <p:spPr bwMode="auto">
          <a:xfrm>
            <a:off x="5768489" y="5251165"/>
            <a:ext cx="267708" cy="236980"/>
          </a:xfrm>
          <a:prstGeom prst="triangle">
            <a:avLst/>
          </a:prstGeom>
          <a:solidFill>
            <a:schemeClr val="accent1"/>
          </a:solidFill>
          <a:ln w="9525" cap="flat" cmpd="sng" algn="ctr">
            <a:noFill/>
            <a:prstDash val="solid"/>
            <a:round/>
            <a:headEnd type="none" w="med" len="med"/>
            <a:tailEnd type="none" w="med" len="med"/>
          </a:ln>
          <a:effectLst>
            <a:reflection blurRad="6350" stA="52000" endA="300" endPos="15000" dir="5400000" sy="-100000" algn="bl" rotWithShape="0"/>
          </a:effectLst>
          <a:scene3d>
            <a:camera prst="orthographicFront"/>
            <a:lightRig rig="threePt" dir="t"/>
          </a:scene3d>
          <a:sp3d>
            <a:bevelT/>
          </a:sp3d>
        </p:spPr>
        <p:txBody>
          <a:bodyPr lIns="91427" tIns="45713" rIns="91427" bIns="45713">
            <a:prstTxWarp prst="textNoShape">
              <a:avLst/>
            </a:prstTxWarp>
          </a:bodyPr>
          <a:lstStyle/>
          <a:p>
            <a:pPr eaLnBrk="0" hangingPunct="0">
              <a:defRPr/>
            </a:pPr>
            <a:endParaRPr lang="en-US" sz="1600" b="1" dirty="0">
              <a:latin typeface="Arial" panose="020B0604020202020204" pitchFamily="34" charset="0"/>
              <a:ea typeface="ＭＳ Ｐゴシック" charset="-128"/>
              <a:cs typeface="Arial" panose="020B0604020202020204" pitchFamily="34" charset="0"/>
            </a:endParaRPr>
          </a:p>
        </p:txBody>
      </p:sp>
      <p:sp>
        <p:nvSpPr>
          <p:cNvPr id="33" name="Isosceles Triangle 32"/>
          <p:cNvSpPr/>
          <p:nvPr/>
        </p:nvSpPr>
        <p:spPr bwMode="auto">
          <a:xfrm>
            <a:off x="5768489" y="2890275"/>
            <a:ext cx="267708" cy="236980"/>
          </a:xfrm>
          <a:prstGeom prst="triangle">
            <a:avLst/>
          </a:prstGeom>
          <a:solidFill>
            <a:schemeClr val="accent3"/>
          </a:solidFill>
          <a:ln w="9525" cap="flat" cmpd="sng" algn="ctr">
            <a:noFill/>
            <a:prstDash val="solid"/>
            <a:round/>
            <a:headEnd type="none" w="med" len="med"/>
            <a:tailEnd type="none" w="med" len="med"/>
          </a:ln>
          <a:effectLst>
            <a:reflection blurRad="6350" stA="52000" endA="300" endPos="15000" dir="5400000" sy="-100000" algn="bl" rotWithShape="0"/>
          </a:effectLst>
          <a:scene3d>
            <a:camera prst="orthographicFront"/>
            <a:lightRig rig="threePt" dir="t"/>
          </a:scene3d>
          <a:sp3d>
            <a:bevelT/>
          </a:sp3d>
        </p:spPr>
        <p:txBody>
          <a:bodyPr lIns="91427" tIns="45713" rIns="91427" bIns="45713">
            <a:prstTxWarp prst="textNoShape">
              <a:avLst/>
            </a:prstTxWarp>
          </a:bodyPr>
          <a:lstStyle/>
          <a:p>
            <a:pPr eaLnBrk="0" hangingPunct="0">
              <a:defRPr/>
            </a:pPr>
            <a:endParaRPr lang="en-US" sz="1600" b="1" dirty="0">
              <a:latin typeface="Arial" panose="020B0604020202020204" pitchFamily="34" charset="0"/>
              <a:ea typeface="ＭＳ Ｐゴシック" charset="-128"/>
              <a:cs typeface="Arial" panose="020B0604020202020204" pitchFamily="34" charset="0"/>
            </a:endParaRPr>
          </a:p>
        </p:txBody>
      </p:sp>
      <p:sp>
        <p:nvSpPr>
          <p:cNvPr id="39" name="Content Placeholder 38"/>
          <p:cNvSpPr>
            <a:spLocks noGrp="1"/>
          </p:cNvSpPr>
          <p:nvPr>
            <p:ph sz="half" idx="10"/>
          </p:nvPr>
        </p:nvSpPr>
        <p:spPr>
          <a:xfrm>
            <a:off x="3886200" y="228600"/>
            <a:ext cx="3629628" cy="1407318"/>
          </a:xfrm>
        </p:spPr>
        <p:txBody>
          <a:bodyPr/>
          <a:lstStyle/>
          <a:p>
            <a:r>
              <a:rPr lang="en-US" sz="2000" dirty="0" smtClean="0">
                <a:solidFill>
                  <a:srgbClr val="FFFFFF"/>
                </a:solidFill>
              </a:rPr>
              <a:t>…it doesn’t pay to delay.</a:t>
            </a:r>
            <a:endParaRPr lang="en-US" sz="2000" dirty="0">
              <a:solidFill>
                <a:srgbClr val="FFFFFF"/>
              </a:solidFill>
            </a:endParaRPr>
          </a:p>
        </p:txBody>
      </p:sp>
      <p:sp>
        <p:nvSpPr>
          <p:cNvPr id="35" name="TextBox 34"/>
          <p:cNvSpPr txBox="1"/>
          <p:nvPr/>
        </p:nvSpPr>
        <p:spPr>
          <a:xfrm>
            <a:off x="131709" y="257175"/>
            <a:ext cx="2335266" cy="461665"/>
          </a:xfrm>
          <a:prstGeom prst="rect">
            <a:avLst/>
          </a:prstGeom>
          <a:noFill/>
        </p:spPr>
        <p:txBody>
          <a:bodyPr wrap="square" rtlCol="0">
            <a:spAutoFit/>
          </a:bodyPr>
          <a:lstStyle/>
          <a:p>
            <a:r>
              <a:rPr lang="en-US" sz="2400" b="1" dirty="0" smtClean="0">
                <a:solidFill>
                  <a:srgbClr val="FFFFFF"/>
                </a:solidFill>
                <a:latin typeface="Arial"/>
                <a:cs typeface="Arial"/>
              </a:rPr>
              <a:t>EXCUSE 2</a:t>
            </a:r>
            <a:endParaRPr lang="en-US" sz="2400" b="1" i="1" dirty="0"/>
          </a:p>
        </p:txBody>
      </p:sp>
      <p:sp>
        <p:nvSpPr>
          <p:cNvPr id="36" name="Rectangle 35"/>
          <p:cNvSpPr/>
          <p:nvPr/>
        </p:nvSpPr>
        <p:spPr>
          <a:xfrm>
            <a:off x="0" y="685800"/>
            <a:ext cx="3895726" cy="457200"/>
          </a:xfrm>
          <a:prstGeom prst="rect">
            <a:avLst/>
          </a:prstGeom>
          <a:solidFill>
            <a:srgbClr val="FF0000"/>
          </a:solidFill>
          <a:ln>
            <a:noFill/>
          </a:ln>
          <a:effectLst>
            <a:outerShdw blurRad="90805" dist="483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  </a:t>
            </a:r>
            <a:r>
              <a:rPr lang="en-US" sz="2400" dirty="0">
                <a:latin typeface="Arial"/>
                <a:cs typeface="Arial"/>
              </a:rPr>
              <a:t>I’ll just wait until next </a:t>
            </a:r>
            <a:r>
              <a:rPr lang="en-US" sz="2400" dirty="0" smtClean="0">
                <a:latin typeface="Arial"/>
                <a:cs typeface="Arial"/>
              </a:rPr>
              <a:t>year.</a:t>
            </a:r>
            <a:endParaRPr lang="en-US" sz="2400" dirty="0">
              <a:latin typeface="Arial"/>
              <a:cs typeface="Arial"/>
            </a:endParaRPr>
          </a:p>
        </p:txBody>
      </p:sp>
    </p:spTree>
    <p:extLst>
      <p:ext uri="{BB962C8B-B14F-4D97-AF65-F5344CB8AC3E}">
        <p14:creationId xmlns:p14="http://schemas.microsoft.com/office/powerpoint/2010/main" val="3195086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00122 4.44444E-6 L 0.18125 4.44444E-6 " pathEditMode="relative" rAng="0" ptsTypes="AA">
                                      <p:cBhvr>
                                        <p:cTn id="27" dur="1250" fill="hold"/>
                                        <p:tgtEl>
                                          <p:spTgt spid="20"/>
                                        </p:tgtEl>
                                        <p:attrNameLst>
                                          <p:attrName>ppt_x</p:attrName>
                                          <p:attrName>ppt_y</p:attrName>
                                        </p:attrNameLst>
                                      </p:cBhvr>
                                      <p:rCtr x="9115" y="0"/>
                                    </p:animMotion>
                                  </p:childTnLst>
                                  <p:subTnLst>
                                    <p:set>
                                      <p:cBhvr override="childStyle">
                                        <p:cTn dur="1" fill="hold" display="0" masterRel="sameClick" afterEffect="1">
                                          <p:stCondLst>
                                            <p:cond evt="end" delay="0">
                                              <p:tn val="26"/>
                                            </p:cond>
                                          </p:stCondLst>
                                        </p:cTn>
                                        <p:tgtEl>
                                          <p:spTgt spid="20"/>
                                        </p:tgtEl>
                                        <p:attrNameLst>
                                          <p:attrName>style.visibility</p:attrName>
                                        </p:attrNameLst>
                                      </p:cBhvr>
                                      <p:to>
                                        <p:strVal val="hidden"/>
                                      </p:to>
                                    </p:set>
                                  </p:subTnLst>
                                </p:cTn>
                              </p:par>
                              <p:par>
                                <p:cTn id="28" presetID="10" presetClass="exit" presetSubtype="0" fill="hold" grpId="1" nodeType="withEffect">
                                  <p:stCondLst>
                                    <p:cond delay="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par>
                          <p:cTn id="34" fill="hold">
                            <p:stCondLst>
                              <p:cond delay="1250"/>
                            </p:stCondLst>
                            <p:childTnLst>
                              <p:par>
                                <p:cTn id="35" presetID="10"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63" presetClass="path" presetSubtype="0" accel="50000" decel="50000" fill="hold" nodeType="clickEffect">
                                  <p:stCondLst>
                                    <p:cond delay="0"/>
                                  </p:stCondLst>
                                  <p:childTnLst>
                                    <p:animMotion origin="layout" path="M 1.11111E-6 4.44444E-6 L 0.17847 4.44444E-6 " pathEditMode="relative" rAng="0" ptsTypes="AA">
                                      <p:cBhvr>
                                        <p:cTn id="61" dur="1250" fill="hold"/>
                                        <p:tgtEl>
                                          <p:spTgt spid="27"/>
                                        </p:tgtEl>
                                        <p:attrNameLst>
                                          <p:attrName>ppt_x</p:attrName>
                                          <p:attrName>ppt_y</p:attrName>
                                        </p:attrNameLst>
                                      </p:cBhvr>
                                      <p:rCtr x="8924" y="0"/>
                                    </p:animMotion>
                                  </p:childTnLst>
                                  <p:subTnLst>
                                    <p:set>
                                      <p:cBhvr override="childStyle">
                                        <p:cTn dur="1" fill="hold" display="0" masterRel="sameClick" afterEffect="1">
                                          <p:stCondLst>
                                            <p:cond evt="end" delay="0">
                                              <p:tn val="60"/>
                                            </p:cond>
                                          </p:stCondLst>
                                        </p:cTn>
                                        <p:tgtEl>
                                          <p:spTgt spid="27"/>
                                        </p:tgtEl>
                                        <p:attrNameLst>
                                          <p:attrName>style.visibility</p:attrName>
                                        </p:attrNameLst>
                                      </p:cBhvr>
                                      <p:to>
                                        <p:strVal val="hidden"/>
                                      </p:to>
                                    </p:set>
                                  </p:subTnLst>
                                </p:cTn>
                              </p:par>
                              <p:par>
                                <p:cTn id="62" presetID="63" presetClass="path" presetSubtype="0" accel="50000" decel="50000" fill="hold" nodeType="withEffect">
                                  <p:stCondLst>
                                    <p:cond delay="0"/>
                                  </p:stCondLst>
                                  <p:childTnLst>
                                    <p:animMotion origin="layout" path="M -5.55556E-7 1.48148E-6 L 0.17969 1.48148E-6 " pathEditMode="relative" rAng="0" ptsTypes="AA">
                                      <p:cBhvr>
                                        <p:cTn id="63" dur="1250" fill="hold"/>
                                        <p:tgtEl>
                                          <p:spTgt spid="26"/>
                                        </p:tgtEl>
                                        <p:attrNameLst>
                                          <p:attrName>ppt_x</p:attrName>
                                          <p:attrName>ppt_y</p:attrName>
                                        </p:attrNameLst>
                                      </p:cBhvr>
                                      <p:rCtr x="8976" y="0"/>
                                    </p:animMotion>
                                  </p:childTnLst>
                                  <p:subTnLst>
                                    <p:set>
                                      <p:cBhvr override="childStyle">
                                        <p:cTn dur="1" fill="hold" display="0" masterRel="sameClick" afterEffect="1">
                                          <p:stCondLst>
                                            <p:cond evt="end" delay="0">
                                              <p:tn val="62"/>
                                            </p:cond>
                                          </p:stCondLst>
                                        </p:cTn>
                                        <p:tgtEl>
                                          <p:spTgt spid="26"/>
                                        </p:tgtEl>
                                        <p:attrNameLst>
                                          <p:attrName>style.visibility</p:attrName>
                                        </p:attrNameLst>
                                      </p:cBhvr>
                                      <p:to>
                                        <p:strVal val="hidden"/>
                                      </p:to>
                                    </p:set>
                                  </p:subTnLst>
                                </p:cTn>
                              </p:par>
                              <p:par>
                                <p:cTn id="64" presetID="10" presetClass="exit" presetSubtype="0" fill="hold" nodeType="withEffect">
                                  <p:stCondLst>
                                    <p:cond delay="0"/>
                                  </p:stCondLst>
                                  <p:childTnLst>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par>
                          <p:cTn id="76" fill="hold">
                            <p:stCondLst>
                              <p:cond delay="1250"/>
                            </p:stCondLst>
                            <p:childTnLst>
                              <p:par>
                                <p:cTn id="77" presetID="10" presetClass="entr" presetSubtype="0" fill="hold" nodeType="after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par>
                                <p:cTn id="80" presetID="1" presetClass="entr" presetSubtype="0" fill="hold" nodeType="withEffect">
                                  <p:stCondLst>
                                    <p:cond delay="0"/>
                                  </p:stCondLst>
                                  <p:childTnLst>
                                    <p:set>
                                      <p:cBhvr>
                                        <p:cTn id="81" dur="1" fill="hold">
                                          <p:stCondLst>
                                            <p:cond delay="0"/>
                                          </p:stCondLst>
                                        </p:cTn>
                                        <p:tgtEl>
                                          <p:spTgt spid="29"/>
                                        </p:tgtEl>
                                        <p:attrNameLst>
                                          <p:attrName>style.visibility</p:attrName>
                                        </p:attrNameLst>
                                      </p:cBhvr>
                                      <p:to>
                                        <p:strVal val="visible"/>
                                      </p:to>
                                    </p:set>
                                  </p:childTnLst>
                                </p:cTn>
                              </p:par>
                              <p:par>
                                <p:cTn id="82" presetID="10" presetClass="entr" presetSubtype="0" fill="hold" grpId="0"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par>
                                <p:cTn id="85" presetID="10" presetClass="entr" presetSubtype="0" fill="hold"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par>
                                <p:cTn id="88" presetID="1" presetClass="entr" presetSubtype="0" fill="hold" nodeType="withEffect">
                                  <p:stCondLst>
                                    <p:cond delay="0"/>
                                  </p:stCondLst>
                                  <p:childTnLst>
                                    <p:set>
                                      <p:cBhvr>
                                        <p:cTn id="89" dur="1" fill="hold">
                                          <p:stCondLst>
                                            <p:cond delay="0"/>
                                          </p:stCondLst>
                                        </p:cTn>
                                        <p:tgtEl>
                                          <p:spTgt spid="28"/>
                                        </p:tgtEl>
                                        <p:attrNameLst>
                                          <p:attrName>style.visibility</p:attrName>
                                        </p:attrNameLst>
                                      </p:cBhvr>
                                      <p:to>
                                        <p:strVal val="visible"/>
                                      </p:to>
                                    </p:set>
                                  </p:childTnLst>
                                </p:cTn>
                              </p:par>
                              <p:par>
                                <p:cTn id="90" presetID="10" presetClass="entr" presetSubtype="0"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500"/>
                                        <p:tgtEl>
                                          <p:spTgt spid="23"/>
                                        </p:tgtEl>
                                      </p:cBhvr>
                                    </p:animEffect>
                                  </p:childTnLst>
                                </p:cTn>
                              </p:par>
                            </p:childTnLst>
                          </p:cTn>
                        </p:par>
                        <p:par>
                          <p:cTn id="93" fill="hold">
                            <p:stCondLst>
                              <p:cond delay="1750"/>
                            </p:stCondLst>
                            <p:childTnLst>
                              <p:par>
                                <p:cTn id="94" presetID="63" presetClass="path" presetSubtype="0" accel="50000" decel="50000" fill="hold" nodeType="afterEffect">
                                  <p:stCondLst>
                                    <p:cond delay="0"/>
                                  </p:stCondLst>
                                  <p:childTnLst>
                                    <p:animMotion origin="layout" path="M 0.00069 4.44444E-6 L 0.17986 4.44444E-6 " pathEditMode="relative" rAng="0" ptsTypes="AA">
                                      <p:cBhvr>
                                        <p:cTn id="95" dur="1250" fill="hold"/>
                                        <p:tgtEl>
                                          <p:spTgt spid="29"/>
                                        </p:tgtEl>
                                        <p:attrNameLst>
                                          <p:attrName>ppt_x</p:attrName>
                                          <p:attrName>ppt_y</p:attrName>
                                        </p:attrNameLst>
                                      </p:cBhvr>
                                      <p:rCtr x="8958" y="0"/>
                                    </p:animMotion>
                                  </p:childTnLst>
                                  <p:subTnLst>
                                    <p:set>
                                      <p:cBhvr override="childStyle">
                                        <p:cTn dur="1" fill="hold" display="0" masterRel="sameClick" afterEffect="1">
                                          <p:stCondLst>
                                            <p:cond evt="end" delay="0">
                                              <p:tn val="94"/>
                                            </p:cond>
                                          </p:stCondLst>
                                        </p:cTn>
                                        <p:tgtEl>
                                          <p:spTgt spid="29"/>
                                        </p:tgtEl>
                                        <p:attrNameLst>
                                          <p:attrName>style.visibility</p:attrName>
                                        </p:attrNameLst>
                                      </p:cBhvr>
                                      <p:to>
                                        <p:strVal val="hidden"/>
                                      </p:to>
                                    </p:set>
                                  </p:subTnLst>
                                </p:cTn>
                              </p:par>
                              <p:par>
                                <p:cTn id="96" presetID="63" presetClass="path" presetSubtype="0" accel="50000" decel="50000" fill="hold" nodeType="withEffect">
                                  <p:stCondLst>
                                    <p:cond delay="0"/>
                                  </p:stCondLst>
                                  <p:childTnLst>
                                    <p:animMotion origin="layout" path="M 0.00191 1.48148E-6 L 0.17986 1.48148E-6 " pathEditMode="relative" rAng="0" ptsTypes="AA">
                                      <p:cBhvr>
                                        <p:cTn id="97" dur="1250" fill="hold"/>
                                        <p:tgtEl>
                                          <p:spTgt spid="28"/>
                                        </p:tgtEl>
                                        <p:attrNameLst>
                                          <p:attrName>ppt_x</p:attrName>
                                          <p:attrName>ppt_y</p:attrName>
                                        </p:attrNameLst>
                                      </p:cBhvr>
                                      <p:rCtr x="8889" y="0"/>
                                    </p:animMotion>
                                  </p:childTnLst>
                                  <p:subTnLst>
                                    <p:set>
                                      <p:cBhvr override="childStyle">
                                        <p:cTn dur="1" fill="hold" display="0" masterRel="sameClick" afterEffect="1">
                                          <p:stCondLst>
                                            <p:cond evt="end" delay="0">
                                              <p:tn val="96"/>
                                            </p:cond>
                                          </p:stCondLst>
                                        </p:cTn>
                                        <p:tgtEl>
                                          <p:spTgt spid="28"/>
                                        </p:tgtEl>
                                        <p:attrNameLst>
                                          <p:attrName>style.visibility</p:attrName>
                                        </p:attrNameLst>
                                      </p:cBhvr>
                                      <p:to>
                                        <p:strVal val="hidden"/>
                                      </p:to>
                                    </p:set>
                                  </p:subTnLst>
                                </p:cTn>
                              </p:par>
                              <p:par>
                                <p:cTn id="98" presetID="10" presetClass="exit" presetSubtype="0" fill="hold" nodeType="withEffect">
                                  <p:stCondLst>
                                    <p:cond delay="0"/>
                                  </p:stCondLst>
                                  <p:childTnLst>
                                    <p:animEffect transition="out" filter="fade">
                                      <p:cBhvr>
                                        <p:cTn id="99" dur="500"/>
                                        <p:tgtEl>
                                          <p:spTgt spid="7"/>
                                        </p:tgtEl>
                                      </p:cBhvr>
                                    </p:animEffect>
                                    <p:set>
                                      <p:cBhvr>
                                        <p:cTn id="100" dur="1" fill="hold">
                                          <p:stCondLst>
                                            <p:cond delay="499"/>
                                          </p:stCondLst>
                                        </p:cTn>
                                        <p:tgtEl>
                                          <p:spTgt spid="7"/>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8"/>
                                        </p:tgtEl>
                                      </p:cBhvr>
                                    </p:animEffect>
                                    <p:set>
                                      <p:cBhvr>
                                        <p:cTn id="103" dur="1" fill="hold">
                                          <p:stCondLst>
                                            <p:cond delay="499"/>
                                          </p:stCondLst>
                                        </p:cTn>
                                        <p:tgtEl>
                                          <p:spTgt spid="18"/>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2"/>
                                        </p:tgtEl>
                                      </p:cBhvr>
                                    </p:animEffect>
                                    <p:set>
                                      <p:cBhvr>
                                        <p:cTn id="106" dur="1" fill="hold">
                                          <p:stCondLst>
                                            <p:cond delay="499"/>
                                          </p:stCondLst>
                                        </p:cTn>
                                        <p:tgtEl>
                                          <p:spTgt spid="12"/>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3"/>
                                        </p:tgtEl>
                                      </p:cBhvr>
                                    </p:animEffect>
                                    <p:set>
                                      <p:cBhvr>
                                        <p:cTn id="109" dur="1" fill="hold">
                                          <p:stCondLst>
                                            <p:cond delay="499"/>
                                          </p:stCondLst>
                                        </p:cTn>
                                        <p:tgtEl>
                                          <p:spTgt spid="23"/>
                                        </p:tgtEl>
                                        <p:attrNameLst>
                                          <p:attrName>style.visibility</p:attrName>
                                        </p:attrNameLst>
                                      </p:cBhvr>
                                      <p:to>
                                        <p:strVal val="hidden"/>
                                      </p:to>
                                    </p:set>
                                  </p:childTnLst>
                                </p:cTn>
                              </p:par>
                            </p:childTnLst>
                          </p:cTn>
                        </p:par>
                        <p:par>
                          <p:cTn id="110" fill="hold">
                            <p:stCondLst>
                              <p:cond delay="3000"/>
                            </p:stCondLst>
                            <p:childTnLst>
                              <p:par>
                                <p:cTn id="111" presetID="10" presetClass="entr" presetSubtype="0" fill="hold" nodeType="after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fade">
                                      <p:cBhvr>
                                        <p:cTn id="113" dur="500"/>
                                        <p:tgtEl>
                                          <p:spTgt spid="13"/>
                                        </p:tgtEl>
                                      </p:cBhvr>
                                    </p:animEffect>
                                  </p:childTnLst>
                                </p:cTn>
                              </p:par>
                              <p:par>
                                <p:cTn id="114" presetID="1" presetClass="entr" presetSubtype="0" fill="hold" nodeType="withEffect">
                                  <p:stCondLst>
                                    <p:cond delay="0"/>
                                  </p:stCondLst>
                                  <p:childTnLst>
                                    <p:set>
                                      <p:cBhvr>
                                        <p:cTn id="115" dur="1" fill="hold">
                                          <p:stCondLst>
                                            <p:cond delay="0"/>
                                          </p:stCondLst>
                                        </p:cTn>
                                        <p:tgtEl>
                                          <p:spTgt spid="33"/>
                                        </p:tgtEl>
                                        <p:attrNameLst>
                                          <p:attrName>style.visibility</p:attrName>
                                        </p:attrNameLst>
                                      </p:cBhvr>
                                      <p:to>
                                        <p:strVal val="visible"/>
                                      </p:to>
                                    </p:set>
                                  </p:childTnLst>
                                </p:cTn>
                              </p:par>
                              <p:par>
                                <p:cTn id="116" presetID="10" presetClass="entr" presetSubtype="0" fill="hold" nodeType="withEffect">
                                  <p:stCondLst>
                                    <p:cond delay="0"/>
                                  </p:stCondLst>
                                  <p:childTnLst>
                                    <p:set>
                                      <p:cBhvr>
                                        <p:cTn id="117" dur="1" fill="hold">
                                          <p:stCondLst>
                                            <p:cond delay="0"/>
                                          </p:stCondLst>
                                        </p:cTn>
                                        <p:tgtEl>
                                          <p:spTgt spid="8"/>
                                        </p:tgtEl>
                                        <p:attrNameLst>
                                          <p:attrName>style.visibility</p:attrName>
                                        </p:attrNameLst>
                                      </p:cBhvr>
                                      <p:to>
                                        <p:strVal val="visible"/>
                                      </p:to>
                                    </p:set>
                                    <p:animEffect transition="in" filter="fade">
                                      <p:cBhvr>
                                        <p:cTn id="118" dur="500"/>
                                        <p:tgtEl>
                                          <p:spTgt spid="8"/>
                                        </p:tgtEl>
                                      </p:cBhvr>
                                    </p:animEffect>
                                  </p:childTnLst>
                                </p:cTn>
                              </p:par>
                              <p:par>
                                <p:cTn id="119" presetID="1" presetClass="entr" presetSubtype="0" fill="hold" nodeType="withEffect">
                                  <p:stCondLst>
                                    <p:cond delay="0"/>
                                  </p:stCondLst>
                                  <p:childTnLst>
                                    <p:set>
                                      <p:cBhvr>
                                        <p:cTn id="120" dur="1" fill="hold">
                                          <p:stCondLst>
                                            <p:cond delay="0"/>
                                          </p:stCondLst>
                                        </p:cTn>
                                        <p:tgtEl>
                                          <p:spTgt spid="32"/>
                                        </p:tgtEl>
                                        <p:attrNameLst>
                                          <p:attrName>style.visibility</p:attrName>
                                        </p:attrNameLst>
                                      </p:cBhvr>
                                      <p:to>
                                        <p:strVal val="visible"/>
                                      </p:to>
                                    </p:set>
                                  </p:childTnLst>
                                </p:cTn>
                              </p:par>
                              <p:par>
                                <p:cTn id="121" presetID="10" presetClass="entr" presetSubtype="0" fill="hold" grpId="0" nodeType="withEffect">
                                  <p:stCondLst>
                                    <p:cond delay="0"/>
                                  </p:stCondLst>
                                  <p:childTnLst>
                                    <p:set>
                                      <p:cBhvr>
                                        <p:cTn id="122" dur="1" fill="hold">
                                          <p:stCondLst>
                                            <p:cond delay="0"/>
                                          </p:stCondLst>
                                        </p:cTn>
                                        <p:tgtEl>
                                          <p:spTgt spid="24"/>
                                        </p:tgtEl>
                                        <p:attrNameLst>
                                          <p:attrName>style.visibility</p:attrName>
                                        </p:attrNameLst>
                                      </p:cBhvr>
                                      <p:to>
                                        <p:strVal val="visible"/>
                                      </p:to>
                                    </p:set>
                                    <p:animEffect transition="in" filter="fade">
                                      <p:cBhvr>
                                        <p:cTn id="123" dur="500"/>
                                        <p:tgtEl>
                                          <p:spTgt spid="24"/>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fade">
                                      <p:cBhvr>
                                        <p:cTn id="126" dur="500"/>
                                        <p:tgtEl>
                                          <p:spTgt spid="19"/>
                                        </p:tgtEl>
                                      </p:cBhvr>
                                    </p:animEffect>
                                  </p:childTnLst>
                                </p:cTn>
                              </p:par>
                            </p:childTnLst>
                          </p:cTn>
                        </p:par>
                        <p:par>
                          <p:cTn id="127" fill="hold">
                            <p:stCondLst>
                              <p:cond delay="3500"/>
                            </p:stCondLst>
                            <p:childTnLst>
                              <p:par>
                                <p:cTn id="128" presetID="63" presetClass="path" presetSubtype="0" accel="50000" decel="50000" fill="hold" nodeType="afterEffect">
                                  <p:stCondLst>
                                    <p:cond delay="0"/>
                                  </p:stCondLst>
                                  <p:childTnLst>
                                    <p:animMotion origin="layout" path="M 0.00209 4.44444E-6 L 0.19045 4.44444E-6 " pathEditMode="relative" rAng="0" ptsTypes="AA">
                                      <p:cBhvr>
                                        <p:cTn id="129" dur="1250" fill="hold"/>
                                        <p:tgtEl>
                                          <p:spTgt spid="33"/>
                                        </p:tgtEl>
                                        <p:attrNameLst>
                                          <p:attrName>ppt_x</p:attrName>
                                          <p:attrName>ppt_y</p:attrName>
                                        </p:attrNameLst>
                                      </p:cBhvr>
                                      <p:rCtr x="9410" y="0"/>
                                    </p:animMotion>
                                  </p:childTnLst>
                                </p:cTn>
                              </p:par>
                              <p:par>
                                <p:cTn id="130" presetID="63" presetClass="path" presetSubtype="0" accel="50000" decel="50000" fill="hold" nodeType="withEffect">
                                  <p:stCondLst>
                                    <p:cond delay="0"/>
                                  </p:stCondLst>
                                  <p:childTnLst>
                                    <p:animMotion origin="layout" path="M 0.00209 1.48148E-6 L 0.18924 1.48148E-6 " pathEditMode="relative" rAng="0" ptsTypes="AA">
                                      <p:cBhvr>
                                        <p:cTn id="131" dur="1250" fill="hold"/>
                                        <p:tgtEl>
                                          <p:spTgt spid="32"/>
                                        </p:tgtEl>
                                        <p:attrNameLst>
                                          <p:attrName>ppt_x</p:attrName>
                                          <p:attrName>ppt_y</p:attrName>
                                        </p:attrNameLst>
                                      </p:cBhvr>
                                      <p:rCtr x="9358" y="0"/>
                                    </p:animMotion>
                                  </p:childTnLst>
                                </p:cTn>
                              </p:par>
                              <p:par>
                                <p:cTn id="132" presetID="10" presetClass="exit" presetSubtype="0" fill="hold" nodeType="withEffect">
                                  <p:stCondLst>
                                    <p:cond delay="0"/>
                                  </p:stCondLst>
                                  <p:childTnLst>
                                    <p:animEffect transition="out" filter="fade">
                                      <p:cBhvr>
                                        <p:cTn id="133" dur="500"/>
                                        <p:tgtEl>
                                          <p:spTgt spid="13"/>
                                        </p:tgtEl>
                                      </p:cBhvr>
                                    </p:animEffect>
                                    <p:set>
                                      <p:cBhvr>
                                        <p:cTn id="134" dur="1" fill="hold">
                                          <p:stCondLst>
                                            <p:cond delay="499"/>
                                          </p:stCondLst>
                                        </p:cTn>
                                        <p:tgtEl>
                                          <p:spTgt spid="13"/>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500"/>
                                        <p:tgtEl>
                                          <p:spTgt spid="8"/>
                                        </p:tgtEl>
                                      </p:cBhvr>
                                    </p:animEffect>
                                    <p:set>
                                      <p:cBhvr>
                                        <p:cTn id="137" dur="1" fill="hold">
                                          <p:stCondLst>
                                            <p:cond delay="499"/>
                                          </p:stCondLst>
                                        </p:cTn>
                                        <p:tgtEl>
                                          <p:spTgt spid="8"/>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24"/>
                                        </p:tgtEl>
                                      </p:cBhvr>
                                    </p:animEffect>
                                    <p:set>
                                      <p:cBhvr>
                                        <p:cTn id="140" dur="1" fill="hold">
                                          <p:stCondLst>
                                            <p:cond delay="499"/>
                                          </p:stCondLst>
                                        </p:cTn>
                                        <p:tgtEl>
                                          <p:spTgt spid="24"/>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9"/>
                                        </p:tgtEl>
                                      </p:cBhvr>
                                    </p:animEffect>
                                    <p:set>
                                      <p:cBhvr>
                                        <p:cTn id="143" dur="1" fill="hold">
                                          <p:stCondLst>
                                            <p:cond delay="499"/>
                                          </p:stCondLst>
                                        </p:cTn>
                                        <p:tgtEl>
                                          <p:spTgt spid="19"/>
                                        </p:tgtEl>
                                        <p:attrNameLst>
                                          <p:attrName>style.visibility</p:attrName>
                                        </p:attrNameLst>
                                      </p:cBhvr>
                                      <p:to>
                                        <p:strVal val="hidden"/>
                                      </p:to>
                                    </p:set>
                                  </p:childTnLst>
                                </p:cTn>
                              </p:par>
                            </p:childTnLst>
                          </p:cTn>
                        </p:par>
                        <p:par>
                          <p:cTn id="144" fill="hold">
                            <p:stCondLst>
                              <p:cond delay="4750"/>
                            </p:stCondLst>
                            <p:childTnLst>
                              <p:par>
                                <p:cTn id="145" presetID="10" presetClass="entr" presetSubtype="0" fill="hold" nodeType="afterEffect">
                                  <p:stCondLst>
                                    <p:cond delay="0"/>
                                  </p:stCondLst>
                                  <p:childTnLst>
                                    <p:set>
                                      <p:cBhvr>
                                        <p:cTn id="146" dur="1" fill="hold">
                                          <p:stCondLst>
                                            <p:cond delay="0"/>
                                          </p:stCondLst>
                                        </p:cTn>
                                        <p:tgtEl>
                                          <p:spTgt spid="30"/>
                                        </p:tgtEl>
                                        <p:attrNameLst>
                                          <p:attrName>style.visibility</p:attrName>
                                        </p:attrNameLst>
                                      </p:cBhvr>
                                      <p:to>
                                        <p:strVal val="visible"/>
                                      </p:to>
                                    </p:set>
                                    <p:animEffect transition="in" filter="fade">
                                      <p:cBhvr>
                                        <p:cTn id="147" dur="500"/>
                                        <p:tgtEl>
                                          <p:spTgt spid="30"/>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21"/>
                                        </p:tgtEl>
                                        <p:attrNameLst>
                                          <p:attrName>style.visibility</p:attrName>
                                        </p:attrNameLst>
                                      </p:cBhvr>
                                      <p:to>
                                        <p:strVal val="visible"/>
                                      </p:to>
                                    </p:set>
                                    <p:animEffect transition="in" filter="fade">
                                      <p:cBhvr>
                                        <p:cTn id="150" dur="500"/>
                                        <p:tgtEl>
                                          <p:spTgt spid="21"/>
                                        </p:tgtEl>
                                      </p:cBhvr>
                                    </p:animEffect>
                                  </p:childTnLst>
                                </p:cTn>
                              </p:par>
                              <p:par>
                                <p:cTn id="151" presetID="10" presetClass="entr" presetSubtype="0" fill="hold" nodeType="withEffect">
                                  <p:stCondLst>
                                    <p:cond delay="0"/>
                                  </p:stCondLst>
                                  <p:childTnLst>
                                    <p:set>
                                      <p:cBhvr>
                                        <p:cTn id="152" dur="1" fill="hold">
                                          <p:stCondLst>
                                            <p:cond delay="0"/>
                                          </p:stCondLst>
                                        </p:cTn>
                                        <p:tgtEl>
                                          <p:spTgt spid="31"/>
                                        </p:tgtEl>
                                        <p:attrNameLst>
                                          <p:attrName>style.visibility</p:attrName>
                                        </p:attrNameLst>
                                      </p:cBhvr>
                                      <p:to>
                                        <p:strVal val="visible"/>
                                      </p:to>
                                    </p:set>
                                    <p:animEffect transition="in" filter="fade">
                                      <p:cBhvr>
                                        <p:cTn id="153" dur="500"/>
                                        <p:tgtEl>
                                          <p:spTgt spid="31"/>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25"/>
                                        </p:tgtEl>
                                        <p:attrNameLst>
                                          <p:attrName>style.visibility</p:attrName>
                                        </p:attrNameLst>
                                      </p:cBhvr>
                                      <p:to>
                                        <p:strVal val="visible"/>
                                      </p:to>
                                    </p:set>
                                    <p:animEffect transition="in" filter="fade">
                                      <p:cBhvr>
                                        <p:cTn id="1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16" grpId="1"/>
      <p:bldP spid="17" grpId="0"/>
      <p:bldP spid="17" grpId="1"/>
      <p:bldP spid="18" grpId="0"/>
      <p:bldP spid="18" grpId="1"/>
      <p:bldP spid="19" grpId="0"/>
      <p:bldP spid="19" grpId="1"/>
      <p:bldP spid="21" grpId="0"/>
      <p:bldP spid="22" grpId="0"/>
      <p:bldP spid="22" grpId="1"/>
      <p:bldP spid="23" grpId="0"/>
      <p:bldP spid="23" grpId="1"/>
      <p:bldP spid="24" grpId="0"/>
      <p:bldP spid="24" grpId="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12130"/>
          <a:stretch/>
        </p:blipFill>
        <p:spPr>
          <a:xfrm>
            <a:off x="0" y="0"/>
            <a:ext cx="9144000" cy="6227763"/>
          </a:xfrm>
          <a:prstGeom prst="rect">
            <a:avLst/>
          </a:prstGeom>
        </p:spPr>
      </p:pic>
      <p:pic>
        <p:nvPicPr>
          <p:cNvPr id="34" name="Picture 33"/>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09600" y="609600"/>
            <a:ext cx="8360985" cy="2356794"/>
          </a:xfrm>
          <a:prstGeom prst="rect">
            <a:avLst/>
          </a:prstGeom>
          <a:effectLst>
            <a:reflection blurRad="6350" stA="52000" endA="300" endPos="15000" dir="5400000" sy="-100000" algn="bl" rotWithShape="0"/>
          </a:effectLst>
        </p:spPr>
      </p:pic>
      <p:pic>
        <p:nvPicPr>
          <p:cNvPr id="35" name="Picture 34"/>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4885" y="2714361"/>
            <a:ext cx="8354429" cy="2356794"/>
          </a:xfrm>
          <a:prstGeom prst="rect">
            <a:avLst/>
          </a:prstGeom>
          <a:effectLst>
            <a:reflection blurRad="6350" stA="52000" endA="300" endPos="15000" dir="5400000" sy="-100000" algn="bl" rotWithShape="0"/>
          </a:effectLst>
        </p:spPr>
      </p:pic>
      <p:pic>
        <p:nvPicPr>
          <p:cNvPr id="36"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41537" y="2749344"/>
            <a:ext cx="2517775" cy="2357437"/>
          </a:xfrm>
          <a:prstGeom prst="rect">
            <a:avLst/>
          </a:prstGeom>
          <a:noFill/>
          <a:ln w="9525">
            <a:noFill/>
            <a:miter lim="800000"/>
            <a:headEnd/>
            <a:tailEnd/>
          </a:ln>
        </p:spPr>
      </p:pic>
      <p:pic>
        <p:nvPicPr>
          <p:cNvPr id="37"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48426" y="628208"/>
            <a:ext cx="2517775" cy="2357437"/>
          </a:xfrm>
          <a:prstGeom prst="rect">
            <a:avLst/>
          </a:prstGeom>
          <a:noFill/>
          <a:ln w="9525">
            <a:noFill/>
            <a:miter lim="800000"/>
            <a:headEnd/>
            <a:tailEnd/>
          </a:ln>
        </p:spPr>
      </p:pic>
      <p:sp>
        <p:nvSpPr>
          <p:cNvPr id="38" name="TextBox 37"/>
          <p:cNvSpPr txBox="1">
            <a:spLocks noChangeArrowheads="1"/>
          </p:cNvSpPr>
          <p:nvPr/>
        </p:nvSpPr>
        <p:spPr bwMode="auto">
          <a:xfrm>
            <a:off x="1548189" y="1368426"/>
            <a:ext cx="5653040" cy="348799"/>
          </a:xfrm>
          <a:prstGeom prst="rect">
            <a:avLst/>
          </a:prstGeom>
          <a:noFill/>
          <a:ln w="9525">
            <a:noFill/>
            <a:miter lim="800000"/>
            <a:headEnd/>
            <a:tailEnd/>
          </a:ln>
        </p:spPr>
        <p:txBody>
          <a:bodyPr wrap="square" lIns="91427" tIns="45713" rIns="91427" bIns="45713">
            <a:prstTxWarp prst="textNoShape">
              <a:avLst/>
            </a:prstTxWarp>
            <a:spAutoFit/>
          </a:bodyPr>
          <a:lstStyle/>
          <a:p>
            <a:pPr>
              <a:lnSpc>
                <a:spcPct val="80000"/>
              </a:lnSpc>
            </a:pPr>
            <a:r>
              <a:rPr lang="en-US" sz="2000" dirty="0">
                <a:solidFill>
                  <a:srgbClr val="FFFFFF"/>
                </a:solidFill>
                <a:latin typeface="Arial" panose="020B0604020202020204" pitchFamily="34" charset="0"/>
                <a:ea typeface="Calibri" pitchFamily="-60" charset="0"/>
                <a:cs typeface="Arial" panose="020B0604020202020204" pitchFamily="34" charset="0"/>
              </a:rPr>
              <a:t>Over 14 </a:t>
            </a:r>
            <a:r>
              <a:rPr lang="en-US" sz="2000" dirty="0" smtClean="0">
                <a:solidFill>
                  <a:srgbClr val="FFFFFF"/>
                </a:solidFill>
                <a:latin typeface="Arial" panose="020B0604020202020204" pitchFamily="34" charset="0"/>
                <a:ea typeface="Calibri" pitchFamily="-60" charset="0"/>
                <a:cs typeface="Arial" panose="020B0604020202020204" pitchFamily="34" charset="0"/>
              </a:rPr>
              <a:t>years, Jill </a:t>
            </a:r>
            <a:r>
              <a:rPr lang="en-US" sz="2000" dirty="0">
                <a:solidFill>
                  <a:srgbClr val="FFFFFF"/>
                </a:solidFill>
                <a:latin typeface="Arial" panose="020B0604020202020204" pitchFamily="34" charset="0"/>
                <a:ea typeface="Calibri" pitchFamily="-60" charset="0"/>
                <a:cs typeface="Arial" panose="020B0604020202020204" pitchFamily="34" charset="0"/>
              </a:rPr>
              <a:t>contributes </a:t>
            </a:r>
            <a:r>
              <a:rPr lang="en-US" sz="2000" b="1" dirty="0">
                <a:solidFill>
                  <a:srgbClr val="FFFFFF"/>
                </a:solidFill>
                <a:latin typeface="Arial" panose="020B0604020202020204" pitchFamily="34" charset="0"/>
                <a:ea typeface="Calibri" pitchFamily="-60" charset="0"/>
                <a:cs typeface="Arial" panose="020B0604020202020204" pitchFamily="34" charset="0"/>
              </a:rPr>
              <a:t>$21,840</a:t>
            </a:r>
            <a:endParaRPr lang="en-US" sz="2000" b="1" dirty="0">
              <a:solidFill>
                <a:srgbClr val="FFFFFF"/>
              </a:solidFill>
              <a:latin typeface="Arial" panose="020B0604020202020204" pitchFamily="34" charset="0"/>
              <a:cs typeface="Arial" panose="020B0604020202020204" pitchFamily="34" charset="0"/>
            </a:endParaRPr>
          </a:p>
        </p:txBody>
      </p:sp>
      <p:sp>
        <p:nvSpPr>
          <p:cNvPr id="39" name="TextBox 13"/>
          <p:cNvSpPr txBox="1">
            <a:spLocks noChangeArrowheads="1"/>
          </p:cNvSpPr>
          <p:nvPr/>
        </p:nvSpPr>
        <p:spPr bwMode="auto">
          <a:xfrm>
            <a:off x="1617662" y="5227701"/>
            <a:ext cx="6688138" cy="487299"/>
          </a:xfrm>
          <a:prstGeom prst="rect">
            <a:avLst/>
          </a:prstGeom>
          <a:noFill/>
          <a:ln w="9525">
            <a:noFill/>
            <a:miter lim="800000"/>
            <a:headEnd/>
            <a:tailEnd/>
          </a:ln>
        </p:spPr>
        <p:txBody>
          <a:bodyPr lIns="91427" tIns="45713" rIns="91427" bIns="45713">
            <a:prstTxWarp prst="textNoShape">
              <a:avLst/>
            </a:prstTxWarp>
            <a:spAutoFit/>
          </a:bodyPr>
          <a:lstStyle/>
          <a:p>
            <a:pPr>
              <a:lnSpc>
                <a:spcPct val="90000"/>
              </a:lnSpc>
              <a:defRPr/>
            </a:pPr>
            <a:r>
              <a:rPr lang="en-US" sz="2000" dirty="0">
                <a:solidFill>
                  <a:srgbClr val="FFFFFF"/>
                </a:solidFill>
                <a:latin typeface="Arial" panose="020B0604020202020204" pitchFamily="34" charset="0"/>
                <a:ea typeface="Calibri" charset="0"/>
                <a:cs typeface="Arial" panose="020B0604020202020204" pitchFamily="34" charset="0"/>
              </a:rPr>
              <a:t>Jill saves  </a:t>
            </a:r>
            <a:r>
              <a:rPr lang="en-US" sz="2800" b="1" dirty="0">
                <a:solidFill>
                  <a:srgbClr val="FFFFFF"/>
                </a:solidFill>
                <a:latin typeface="Arial" panose="020B0604020202020204" pitchFamily="34" charset="0"/>
                <a:ea typeface="Calibri" charset="0"/>
                <a:cs typeface="Arial" panose="020B0604020202020204" pitchFamily="34" charset="0"/>
              </a:rPr>
              <a:t>$66,928 </a:t>
            </a:r>
            <a:r>
              <a:rPr lang="en-US" sz="2000" dirty="0">
                <a:solidFill>
                  <a:srgbClr val="FFFFFF"/>
                </a:solidFill>
                <a:latin typeface="Arial" panose="020B0604020202020204" pitchFamily="34" charset="0"/>
                <a:ea typeface="Calibri" charset="0"/>
                <a:cs typeface="Arial" panose="020B0604020202020204" pitchFamily="34" charset="0"/>
              </a:rPr>
              <a:t>more!</a:t>
            </a:r>
            <a:endParaRPr lang="en-US" sz="2000"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40" name="TextBox 13"/>
          <p:cNvSpPr txBox="1">
            <a:spLocks noChangeArrowheads="1"/>
          </p:cNvSpPr>
          <p:nvPr/>
        </p:nvSpPr>
        <p:spPr bwMode="auto">
          <a:xfrm>
            <a:off x="1552904" y="1646301"/>
            <a:ext cx="4902200" cy="487299"/>
          </a:xfrm>
          <a:prstGeom prst="rect">
            <a:avLst/>
          </a:prstGeom>
          <a:noFill/>
          <a:ln w="9525">
            <a:noFill/>
            <a:miter lim="800000"/>
            <a:headEnd/>
            <a:tailEnd/>
          </a:ln>
        </p:spPr>
        <p:txBody>
          <a:bodyPr lIns="91427" tIns="45713" rIns="91427" bIns="45713">
            <a:prstTxWarp prst="textNoShape">
              <a:avLst/>
            </a:prstTxWarp>
            <a:spAutoFit/>
          </a:bodyPr>
          <a:lstStyle/>
          <a:p>
            <a:pPr>
              <a:lnSpc>
                <a:spcPct val="90000"/>
              </a:lnSpc>
              <a:defRPr/>
            </a:pPr>
            <a:r>
              <a:rPr lang="en-US" sz="2000" dirty="0">
                <a:solidFill>
                  <a:srgbClr val="FFFFFF"/>
                </a:solidFill>
                <a:latin typeface="Arial" panose="020B0604020202020204" pitchFamily="34" charset="0"/>
                <a:ea typeface="Calibri" charset="0"/>
                <a:cs typeface="Arial" panose="020B0604020202020204" pitchFamily="34" charset="0"/>
              </a:rPr>
              <a:t>but ends up with </a:t>
            </a:r>
            <a:r>
              <a:rPr lang="en-US" sz="2800" dirty="0">
                <a:solidFill>
                  <a:srgbClr val="FFFFFF"/>
                </a:solidFill>
                <a:latin typeface="Arial" panose="020B0604020202020204" pitchFamily="34" charset="0"/>
                <a:ea typeface="Calibri" charset="0"/>
                <a:cs typeface="Arial" panose="020B0604020202020204" pitchFamily="34" charset="0"/>
              </a:rPr>
              <a:t>$</a:t>
            </a:r>
            <a:r>
              <a:rPr lang="en-US" sz="2800" dirty="0" smtClean="0">
                <a:solidFill>
                  <a:srgbClr val="FFFFFF"/>
                </a:solidFill>
                <a:latin typeface="Arial" panose="020B0604020202020204" pitchFamily="34" charset="0"/>
                <a:ea typeface="Calibri" charset="0"/>
                <a:cs typeface="Arial" panose="020B0604020202020204" pitchFamily="34" charset="0"/>
              </a:rPr>
              <a:t>193,994.</a:t>
            </a:r>
            <a:endParaRPr lang="en-US" sz="3200"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41" name="TextBox 13"/>
          <p:cNvSpPr txBox="1">
            <a:spLocks noChangeArrowheads="1"/>
          </p:cNvSpPr>
          <p:nvPr/>
        </p:nvSpPr>
        <p:spPr bwMode="auto">
          <a:xfrm>
            <a:off x="1581274" y="3779901"/>
            <a:ext cx="4649788" cy="487299"/>
          </a:xfrm>
          <a:prstGeom prst="rect">
            <a:avLst/>
          </a:prstGeom>
          <a:noFill/>
          <a:ln w="9525">
            <a:noFill/>
            <a:miter lim="800000"/>
            <a:headEnd/>
            <a:tailEnd/>
          </a:ln>
        </p:spPr>
        <p:txBody>
          <a:bodyPr lIns="91427" tIns="45713" rIns="91427" bIns="45713">
            <a:prstTxWarp prst="textNoShape">
              <a:avLst/>
            </a:prstTxWarp>
            <a:spAutoFit/>
          </a:bodyPr>
          <a:lstStyle/>
          <a:p>
            <a:pPr>
              <a:lnSpc>
                <a:spcPct val="90000"/>
              </a:lnSpc>
            </a:pPr>
            <a:r>
              <a:rPr lang="en-US" sz="2000" dirty="0">
                <a:solidFill>
                  <a:srgbClr val="FFFFFF"/>
                </a:solidFill>
                <a:latin typeface="Arial" panose="020B0604020202020204" pitchFamily="34" charset="0"/>
                <a:ea typeface="Calibri" pitchFamily="-60" charset="0"/>
                <a:cs typeface="Arial" panose="020B0604020202020204" pitchFamily="34" charset="0"/>
              </a:rPr>
              <a:t>but ends up with </a:t>
            </a:r>
            <a:r>
              <a:rPr lang="en-US" sz="2800" dirty="0">
                <a:solidFill>
                  <a:srgbClr val="FFFFFF"/>
                </a:solidFill>
                <a:latin typeface="Arial" panose="020B0604020202020204" pitchFamily="34" charset="0"/>
                <a:ea typeface="Calibri" pitchFamily="-60" charset="0"/>
                <a:cs typeface="Arial" panose="020B0604020202020204" pitchFamily="34" charset="0"/>
              </a:rPr>
              <a:t>$</a:t>
            </a:r>
            <a:r>
              <a:rPr lang="en-US" sz="2800" dirty="0" smtClean="0">
                <a:solidFill>
                  <a:srgbClr val="FFFFFF"/>
                </a:solidFill>
                <a:latin typeface="Arial" panose="020B0604020202020204" pitchFamily="34" charset="0"/>
                <a:ea typeface="Calibri" pitchFamily="-60" charset="0"/>
                <a:cs typeface="Arial" panose="020B0604020202020204" pitchFamily="34" charset="0"/>
              </a:rPr>
              <a:t>127,066.</a:t>
            </a:r>
            <a:endParaRPr lang="en-US" sz="3600" dirty="0">
              <a:solidFill>
                <a:srgbClr val="FFFFFF"/>
              </a:solidFill>
              <a:latin typeface="Arial" panose="020B0604020202020204" pitchFamily="34" charset="0"/>
              <a:cs typeface="Arial" panose="020B0604020202020204" pitchFamily="34" charset="0"/>
            </a:endParaRPr>
          </a:p>
        </p:txBody>
      </p:sp>
      <p:sp>
        <p:nvSpPr>
          <p:cNvPr id="42" name="TextBox 41"/>
          <p:cNvSpPr txBox="1">
            <a:spLocks noChangeArrowheads="1"/>
          </p:cNvSpPr>
          <p:nvPr/>
        </p:nvSpPr>
        <p:spPr bwMode="auto">
          <a:xfrm>
            <a:off x="1548189" y="3496159"/>
            <a:ext cx="5843211" cy="348799"/>
          </a:xfrm>
          <a:prstGeom prst="rect">
            <a:avLst/>
          </a:prstGeom>
          <a:noFill/>
          <a:ln w="9525">
            <a:noFill/>
            <a:miter lim="800000"/>
            <a:headEnd/>
            <a:tailEnd/>
          </a:ln>
        </p:spPr>
        <p:txBody>
          <a:bodyPr wrap="square" lIns="91427" tIns="45713" rIns="91427" bIns="45713">
            <a:prstTxWarp prst="textNoShape">
              <a:avLst/>
            </a:prstTxWarp>
            <a:spAutoFit/>
          </a:bodyPr>
          <a:lstStyle/>
          <a:p>
            <a:pPr>
              <a:lnSpc>
                <a:spcPct val="80000"/>
              </a:lnSpc>
            </a:pPr>
            <a:r>
              <a:rPr lang="en-US" sz="2000" dirty="0">
                <a:solidFill>
                  <a:srgbClr val="FFFFFF"/>
                </a:solidFill>
                <a:latin typeface="Arial" panose="020B0604020202020204" pitchFamily="34" charset="0"/>
                <a:ea typeface="Calibri" pitchFamily="-60" charset="0"/>
                <a:cs typeface="Arial" panose="020B0604020202020204" pitchFamily="34" charset="0"/>
              </a:rPr>
              <a:t>Over 30 </a:t>
            </a:r>
            <a:r>
              <a:rPr lang="en-US" sz="2000" dirty="0" smtClean="0">
                <a:solidFill>
                  <a:srgbClr val="FFFFFF"/>
                </a:solidFill>
                <a:latin typeface="Arial" panose="020B0604020202020204" pitchFamily="34" charset="0"/>
                <a:ea typeface="Calibri" pitchFamily="-60" charset="0"/>
                <a:cs typeface="Arial" panose="020B0604020202020204" pitchFamily="34" charset="0"/>
              </a:rPr>
              <a:t>years, Jack </a:t>
            </a:r>
            <a:r>
              <a:rPr lang="en-US" sz="2000" dirty="0">
                <a:solidFill>
                  <a:srgbClr val="FFFFFF"/>
                </a:solidFill>
                <a:latin typeface="Arial" panose="020B0604020202020204" pitchFamily="34" charset="0"/>
                <a:ea typeface="Calibri" pitchFamily="-60" charset="0"/>
                <a:cs typeface="Arial" panose="020B0604020202020204" pitchFamily="34" charset="0"/>
              </a:rPr>
              <a:t>contributes </a:t>
            </a:r>
            <a:r>
              <a:rPr lang="en-US" sz="2000" b="1" dirty="0">
                <a:solidFill>
                  <a:srgbClr val="FFFFFF"/>
                </a:solidFill>
                <a:latin typeface="Arial" panose="020B0604020202020204" pitchFamily="34" charset="0"/>
                <a:ea typeface="Calibri" pitchFamily="-60" charset="0"/>
                <a:cs typeface="Arial" panose="020B0604020202020204" pitchFamily="34" charset="0"/>
              </a:rPr>
              <a:t>$46,800</a:t>
            </a:r>
            <a:endParaRPr lang="en-US" sz="2000" b="1" dirty="0">
              <a:solidFill>
                <a:srgbClr val="FFFFFF"/>
              </a:solidFill>
              <a:latin typeface="Arial" panose="020B0604020202020204" pitchFamily="34" charset="0"/>
              <a:cs typeface="Arial" panose="020B0604020202020204" pitchFamily="34" charset="0"/>
            </a:endParaRPr>
          </a:p>
        </p:txBody>
      </p:sp>
      <p:sp>
        <p:nvSpPr>
          <p:cNvPr id="43" name="TextBox 42"/>
          <p:cNvSpPr txBox="1"/>
          <p:nvPr/>
        </p:nvSpPr>
        <p:spPr>
          <a:xfrm>
            <a:off x="185242" y="5694416"/>
            <a:ext cx="8958758" cy="553984"/>
          </a:xfrm>
          <a:prstGeom prst="rect">
            <a:avLst/>
          </a:prstGeom>
          <a:noFill/>
        </p:spPr>
        <p:txBody>
          <a:bodyPr wrap="square" lIns="91427" tIns="45713" rIns="91427" bIns="45713" rtlCol="0">
            <a:spAutoFit/>
          </a:bodyPr>
          <a:lstStyle/>
          <a:p>
            <a:pPr>
              <a:lnSpc>
                <a:spcPts val="1200"/>
              </a:lnSpc>
            </a:pPr>
            <a:r>
              <a:rPr lang="en-US" sz="1200" i="1" dirty="0">
                <a:solidFill>
                  <a:srgbClr val="D9D9D9"/>
                </a:solidFill>
                <a:latin typeface="Arial "/>
                <a:cs typeface="Arial Narrow"/>
              </a:rPr>
              <a:t>Assumptions: 6% annual returns, with no wage increases or inflation. Example is hypothetical and does not reflect the performance of any fund. Regular investing does not </a:t>
            </a:r>
            <a:r>
              <a:rPr lang="en-US" sz="1200" i="1" dirty="0" smtClean="0">
                <a:solidFill>
                  <a:srgbClr val="D9D9D9"/>
                </a:solidFill>
                <a:latin typeface="Arial "/>
                <a:cs typeface="Arial Narrow"/>
              </a:rPr>
              <a:t>guarantee a </a:t>
            </a:r>
            <a:r>
              <a:rPr lang="en-US" sz="1200" i="1" dirty="0">
                <a:solidFill>
                  <a:srgbClr val="D9D9D9"/>
                </a:solidFill>
                <a:latin typeface="Arial "/>
                <a:cs typeface="Arial Narrow"/>
              </a:rPr>
              <a:t>profit or protect </a:t>
            </a:r>
            <a:r>
              <a:rPr lang="en-US" sz="1200" i="1" dirty="0" smtClean="0">
                <a:solidFill>
                  <a:srgbClr val="D9D9D9"/>
                </a:solidFill>
                <a:latin typeface="Arial "/>
                <a:cs typeface="Arial Narrow"/>
              </a:rPr>
              <a:t>against </a:t>
            </a:r>
            <a:r>
              <a:rPr lang="en-US" sz="1200" i="1" dirty="0">
                <a:solidFill>
                  <a:srgbClr val="D9D9D9"/>
                </a:solidFill>
                <a:latin typeface="Arial "/>
                <a:cs typeface="Arial Narrow"/>
              </a:rPr>
              <a:t>a loss in a declining market. Past performance does not guarantee future results. Initial taxes on contributions and earnings are deferred until distribution. </a:t>
            </a:r>
          </a:p>
        </p:txBody>
      </p:sp>
      <p:sp>
        <p:nvSpPr>
          <p:cNvPr id="15" name="Content Placeholder 14"/>
          <p:cNvSpPr>
            <a:spLocks noGrp="1"/>
          </p:cNvSpPr>
          <p:nvPr>
            <p:ph sz="half" idx="10"/>
          </p:nvPr>
        </p:nvSpPr>
        <p:spPr/>
        <p:txBody>
          <a:bodyPr/>
          <a:lstStyle/>
          <a:p>
            <a:r>
              <a:rPr lang="en-US" dirty="0" smtClean="0">
                <a:solidFill>
                  <a:srgbClr val="FFFFFF"/>
                </a:solidFill>
              </a:rPr>
              <a:t>Why it doesn’t pay to delay</a:t>
            </a:r>
          </a:p>
          <a:p>
            <a:endParaRPr lang="en-US" dirty="0">
              <a:solidFill>
                <a:srgbClr val="FFFFFF"/>
              </a:solidFill>
            </a:endParaRPr>
          </a:p>
        </p:txBody>
      </p:sp>
    </p:spTree>
    <p:extLst>
      <p:ext uri="{BB962C8B-B14F-4D97-AF65-F5344CB8AC3E}">
        <p14:creationId xmlns:p14="http://schemas.microsoft.com/office/powerpoint/2010/main" val="28612801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b="12130"/>
          <a:stretch/>
        </p:blipFill>
        <p:spPr>
          <a:xfrm>
            <a:off x="0" y="0"/>
            <a:ext cx="9144000" cy="6227763"/>
          </a:xfrm>
          <a:prstGeom prst="rect">
            <a:avLst/>
          </a:prstGeom>
        </p:spPr>
      </p:pic>
      <p:sp>
        <p:nvSpPr>
          <p:cNvPr id="33" name="Rectangle 32"/>
          <p:cNvSpPr/>
          <p:nvPr/>
        </p:nvSpPr>
        <p:spPr>
          <a:xfrm>
            <a:off x="0" y="1447800"/>
            <a:ext cx="4648200" cy="4038600"/>
          </a:xfrm>
          <a:prstGeom prst="rect">
            <a:avLst/>
          </a:prstGeom>
          <a:solidFill>
            <a:srgbClr val="FFFFFF"/>
          </a:solidFill>
          <a:ln>
            <a:noFill/>
          </a:ln>
          <a:effectLst>
            <a:outerShdw blurRad="127000" dist="889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23" y="1815778"/>
            <a:ext cx="4378325" cy="3624262"/>
          </a:xfrm>
          <a:prstGeom prst="rect">
            <a:avLst/>
          </a:prstGeom>
          <a:noFill/>
          <a:ln w="9525">
            <a:noFill/>
            <a:miter lim="800000"/>
            <a:headEnd/>
            <a:tailEnd/>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923" y="1815778"/>
            <a:ext cx="4378325" cy="3624262"/>
          </a:xfrm>
          <a:prstGeom prst="rect">
            <a:avLst/>
          </a:prstGeom>
          <a:noFill/>
          <a:ln w="9525">
            <a:noFill/>
            <a:miter lim="800000"/>
            <a:headEnd/>
            <a:tailEnd/>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923" y="1815778"/>
            <a:ext cx="4378325" cy="3624262"/>
          </a:xfrm>
          <a:prstGeom prst="rect">
            <a:avLst/>
          </a:prstGeom>
          <a:noFill/>
          <a:ln w="9525">
            <a:noFill/>
            <a:miter lim="800000"/>
            <a:headEnd/>
            <a:tailEnd/>
          </a:ln>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923" y="1815778"/>
            <a:ext cx="4378325" cy="3624262"/>
          </a:xfrm>
          <a:prstGeom prst="rect">
            <a:avLst/>
          </a:prstGeom>
          <a:noFill/>
          <a:ln w="9525">
            <a:noFill/>
            <a:miter lim="800000"/>
            <a:headEnd/>
            <a:tailEnd/>
          </a:ln>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923" y="1815778"/>
            <a:ext cx="4378325" cy="3624262"/>
          </a:xfrm>
          <a:prstGeom prst="rect">
            <a:avLst/>
          </a:prstGeom>
          <a:noFill/>
          <a:ln w="9525">
            <a:noFill/>
            <a:miter lim="800000"/>
            <a:headEnd/>
            <a:tailEnd/>
          </a:ln>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923" y="1815778"/>
            <a:ext cx="4378325" cy="3624262"/>
          </a:xfrm>
          <a:prstGeom prst="rect">
            <a:avLst/>
          </a:prstGeom>
          <a:noFill/>
          <a:ln w="9525">
            <a:noFill/>
            <a:miter lim="800000"/>
            <a:headEnd/>
            <a:tailEnd/>
          </a:ln>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810" y="1688777"/>
            <a:ext cx="4378325" cy="3624262"/>
          </a:xfrm>
          <a:prstGeom prst="rect">
            <a:avLst/>
          </a:prstGeom>
          <a:noFill/>
          <a:ln w="9525">
            <a:noFill/>
            <a:miter lim="800000"/>
            <a:headEnd/>
            <a:tailEnd/>
          </a:ln>
        </p:spPr>
      </p:pic>
      <p:sp>
        <p:nvSpPr>
          <p:cNvPr id="11" name="Text Box 17"/>
          <p:cNvSpPr txBox="1">
            <a:spLocks noChangeArrowheads="1"/>
          </p:cNvSpPr>
          <p:nvPr/>
        </p:nvSpPr>
        <p:spPr bwMode="auto">
          <a:xfrm>
            <a:off x="4876800" y="3148641"/>
            <a:ext cx="3886200" cy="1477313"/>
          </a:xfrm>
          <a:prstGeom prst="rect">
            <a:avLst/>
          </a:prstGeom>
          <a:noFill/>
          <a:ln w="9525">
            <a:noFill/>
            <a:miter lim="800000"/>
            <a:headEnd/>
            <a:tailEnd/>
          </a:ln>
        </p:spPr>
        <p:txBody>
          <a:bodyPr wrap="square" lIns="91427" tIns="45713" rIns="91427" bIns="45713">
            <a:prstTxWarp prst="textNoShape">
              <a:avLst/>
            </a:prstTxWarp>
            <a:spAutoFit/>
          </a:bodyPr>
          <a:lstStyle/>
          <a:p>
            <a:pPr eaLnBrk="0" hangingPunct="0">
              <a:spcAft>
                <a:spcPts val="0"/>
              </a:spcAft>
            </a:pPr>
            <a:r>
              <a:rPr lang="en-US" dirty="0">
                <a:solidFill>
                  <a:srgbClr val="FFFFFF"/>
                </a:solidFill>
                <a:latin typeface="Arial" panose="020B0604020202020204" pitchFamily="34" charset="0"/>
                <a:cs typeface="Arial" panose="020B0604020202020204" pitchFamily="34" charset="0"/>
              </a:rPr>
              <a:t>You choose how much </a:t>
            </a:r>
            <a:r>
              <a:rPr lang="en-US" dirty="0" smtClean="0">
                <a:solidFill>
                  <a:srgbClr val="FFFFFF"/>
                </a:solidFill>
                <a:latin typeface="Arial" panose="020B0604020202020204" pitchFamily="34" charset="0"/>
                <a:cs typeface="Arial" panose="020B0604020202020204" pitchFamily="34" charset="0"/>
              </a:rPr>
              <a:t>to </a:t>
            </a:r>
            <a:r>
              <a:rPr lang="en-US" dirty="0">
                <a:solidFill>
                  <a:srgbClr val="FFFFFF"/>
                </a:solidFill>
                <a:latin typeface="Arial" panose="020B0604020202020204" pitchFamily="34" charset="0"/>
                <a:cs typeface="Arial" panose="020B0604020202020204" pitchFamily="34" charset="0"/>
              </a:rPr>
              <a:t>increase your savings each year</a:t>
            </a:r>
            <a:r>
              <a:rPr lang="en-US" dirty="0" smtClean="0">
                <a:solidFill>
                  <a:srgbClr val="FFFFFF"/>
                </a:solidFill>
                <a:latin typeface="Arial" panose="020B0604020202020204" pitchFamily="34" charset="0"/>
                <a:cs typeface="Arial" panose="020B0604020202020204" pitchFamily="34" charset="0"/>
              </a:rPr>
              <a:t>.</a:t>
            </a:r>
            <a:br>
              <a:rPr lang="en-US" dirty="0" smtClean="0">
                <a:solidFill>
                  <a:srgbClr val="FFFFFF"/>
                </a:solidFill>
                <a:latin typeface="Arial" panose="020B0604020202020204" pitchFamily="34" charset="0"/>
                <a:cs typeface="Arial" panose="020B0604020202020204" pitchFamily="34" charset="0"/>
              </a:rPr>
            </a:br>
            <a:endParaRPr lang="en-US" dirty="0">
              <a:solidFill>
                <a:srgbClr val="FFFFFF"/>
              </a:solidFill>
              <a:latin typeface="Arial" panose="020B0604020202020204" pitchFamily="34" charset="0"/>
              <a:cs typeface="Arial" panose="020B0604020202020204" pitchFamily="34" charset="0"/>
            </a:endParaRPr>
          </a:p>
          <a:p>
            <a:pPr eaLnBrk="0" hangingPunct="0">
              <a:spcAft>
                <a:spcPts val="1200"/>
              </a:spcAft>
            </a:pPr>
            <a:r>
              <a:rPr lang="en-US" dirty="0">
                <a:solidFill>
                  <a:srgbClr val="FFFFFF"/>
                </a:solidFill>
                <a:latin typeface="Arial" panose="020B0604020202020204" pitchFamily="34" charset="0"/>
                <a:cs typeface="Arial" panose="020B0604020202020204" pitchFamily="34" charset="0"/>
              </a:rPr>
              <a:t>We’ll </a:t>
            </a:r>
            <a:r>
              <a:rPr lang="en-US" dirty="0" smtClean="0">
                <a:solidFill>
                  <a:srgbClr val="FFFFFF"/>
                </a:solidFill>
                <a:latin typeface="Arial" panose="020B0604020202020204" pitchFamily="34" charset="0"/>
                <a:cs typeface="Arial" panose="020B0604020202020204" pitchFamily="34" charset="0"/>
              </a:rPr>
              <a:t>raise </a:t>
            </a:r>
            <a:r>
              <a:rPr lang="en-US" dirty="0">
                <a:solidFill>
                  <a:srgbClr val="FFFFFF"/>
                </a:solidFill>
                <a:latin typeface="Arial" panose="020B0604020202020204" pitchFamily="34" charset="0"/>
                <a:cs typeface="Arial" panose="020B0604020202020204" pitchFamily="34" charset="0"/>
              </a:rPr>
              <a:t>your contribution amount </a:t>
            </a:r>
            <a:r>
              <a:rPr lang="en-US" dirty="0" smtClean="0">
                <a:solidFill>
                  <a:srgbClr val="FFFFFF"/>
                </a:solidFill>
                <a:latin typeface="Arial" panose="020B0604020202020204" pitchFamily="34" charset="0"/>
                <a:cs typeface="Arial" panose="020B0604020202020204" pitchFamily="34" charset="0"/>
              </a:rPr>
              <a:t>automatically as </a:t>
            </a:r>
            <a:r>
              <a:rPr lang="en-US" dirty="0">
                <a:solidFill>
                  <a:srgbClr val="FFFFFF"/>
                </a:solidFill>
                <a:latin typeface="Arial" panose="020B0604020202020204" pitchFamily="34" charset="0"/>
                <a:cs typeface="Arial" panose="020B0604020202020204" pitchFamily="34" charset="0"/>
              </a:rPr>
              <a:t>you specify.</a:t>
            </a:r>
          </a:p>
        </p:txBody>
      </p:sp>
      <p:sp>
        <p:nvSpPr>
          <p:cNvPr id="12" name="Text Box 6"/>
          <p:cNvSpPr txBox="1">
            <a:spLocks noChangeArrowheads="1"/>
          </p:cNvSpPr>
          <p:nvPr/>
        </p:nvSpPr>
        <p:spPr bwMode="auto">
          <a:xfrm>
            <a:off x="1981200" y="5334000"/>
            <a:ext cx="6324600" cy="523206"/>
          </a:xfrm>
          <a:prstGeom prst="rect">
            <a:avLst/>
          </a:prstGeom>
          <a:noFill/>
          <a:ln w="9525">
            <a:noFill/>
            <a:miter lim="800000"/>
            <a:headEnd/>
            <a:tailEnd/>
          </a:ln>
        </p:spPr>
        <p:txBody>
          <a:bodyPr wrap="square" lIns="91427" tIns="45713" rIns="91427" bIns="45713">
            <a:prstTxWarp prst="textNoShape">
              <a:avLst/>
            </a:prstTxWarp>
            <a:spAutoFit/>
          </a:bodyPr>
          <a:lstStyle/>
          <a:p>
            <a:pPr>
              <a:spcBef>
                <a:spcPct val="50000"/>
              </a:spcBef>
            </a:pPr>
            <a:r>
              <a:rPr lang="en-US" dirty="0" smtClean="0">
                <a:solidFill>
                  <a:srgbClr val="FFFFFF"/>
                </a:solidFill>
                <a:latin typeface="Arial" panose="020B0604020202020204" pitchFamily="34" charset="0"/>
                <a:cs typeface="Arial" panose="020B0604020202020204" pitchFamily="34" charset="0"/>
              </a:rPr>
              <a:t>Sign </a:t>
            </a:r>
            <a:r>
              <a:rPr lang="en-US" dirty="0">
                <a:solidFill>
                  <a:srgbClr val="FFFFFF"/>
                </a:solidFill>
                <a:latin typeface="Arial" panose="020B0604020202020204" pitchFamily="34" charset="0"/>
                <a:cs typeface="Arial" panose="020B0604020202020204" pitchFamily="34" charset="0"/>
              </a:rPr>
              <a:t>up </a:t>
            </a:r>
            <a:r>
              <a:rPr lang="en-US" dirty="0" smtClean="0">
                <a:solidFill>
                  <a:srgbClr val="FFFFFF"/>
                </a:solidFill>
                <a:latin typeface="Arial" panose="020B0604020202020204" pitchFamily="34" charset="0"/>
                <a:cs typeface="Arial" panose="020B0604020202020204" pitchFamily="34" charset="0"/>
              </a:rPr>
              <a:t>for auto-increase at </a:t>
            </a:r>
            <a:r>
              <a:rPr lang="en-US" sz="2800" b="1" dirty="0" smtClean="0">
                <a:solidFill>
                  <a:srgbClr val="FFFFFF"/>
                </a:solidFill>
                <a:latin typeface="Arial" panose="020B0604020202020204" pitchFamily="34" charset="0"/>
                <a:cs typeface="Arial" panose="020B0604020202020204" pitchFamily="34" charset="0"/>
              </a:rPr>
              <a:t>[</a:t>
            </a:r>
            <a:r>
              <a:rPr lang="en-US" sz="2800" b="1" dirty="0" err="1" smtClean="0">
                <a:solidFill>
                  <a:srgbClr val="FFFFFF"/>
                </a:solidFill>
                <a:latin typeface="Arial" panose="020B0604020202020204" pitchFamily="34" charset="0"/>
                <a:cs typeface="Arial" panose="020B0604020202020204" pitchFamily="34" charset="0"/>
              </a:rPr>
              <a:t>my.trsretire.com</a:t>
            </a:r>
            <a:r>
              <a:rPr lang="en-US" sz="2800" b="1" dirty="0" smtClean="0">
                <a:solidFill>
                  <a:srgbClr val="FFFFFF"/>
                </a:solidFill>
                <a:latin typeface="Arial" panose="020B0604020202020204" pitchFamily="34" charset="0"/>
                <a:cs typeface="Arial" panose="020B0604020202020204" pitchFamily="34" charset="0"/>
              </a:rPr>
              <a:t>]</a:t>
            </a:r>
            <a:endParaRPr lang="en-US" sz="2800" b="1" dirty="0">
              <a:solidFill>
                <a:srgbClr val="FFFFFF"/>
              </a:solidFill>
              <a:latin typeface="Arial" panose="020B0604020202020204" pitchFamily="34" charset="0"/>
              <a:cs typeface="Arial" panose="020B0604020202020204" pitchFamily="34" charset="0"/>
            </a:endParaRPr>
          </a:p>
        </p:txBody>
      </p:sp>
      <p:sp>
        <p:nvSpPr>
          <p:cNvPr id="26" name="TextBox 25"/>
          <p:cNvSpPr txBox="1"/>
          <p:nvPr/>
        </p:nvSpPr>
        <p:spPr>
          <a:xfrm>
            <a:off x="152400" y="5825196"/>
            <a:ext cx="8686800" cy="425743"/>
          </a:xfrm>
          <a:prstGeom prst="rect">
            <a:avLst/>
          </a:prstGeom>
          <a:noFill/>
        </p:spPr>
        <p:txBody>
          <a:bodyPr wrap="square" lIns="91427" tIns="45713" rIns="91427" bIns="45713" rtlCol="0">
            <a:spAutoFit/>
          </a:bodyPr>
          <a:lstStyle/>
          <a:p>
            <a:pPr>
              <a:lnSpc>
                <a:spcPts val="1300"/>
              </a:lnSpc>
            </a:pPr>
            <a:r>
              <a:rPr lang="en-US" sz="1200" i="1" dirty="0">
                <a:solidFill>
                  <a:schemeClr val="bg1">
                    <a:lumMod val="85000"/>
                  </a:schemeClr>
                </a:solidFill>
                <a:latin typeface="Arial" panose="020B0604020202020204" pitchFamily="34" charset="0"/>
                <a:cs typeface="Arial" panose="020B0604020202020204" pitchFamily="34" charset="0"/>
              </a:rPr>
              <a:t>You should evaluate your ability to continue the auto-increase service service in the event of a prolonged market decline, unexpected expenses, or an unforeseeable emergency.</a:t>
            </a:r>
          </a:p>
        </p:txBody>
      </p:sp>
      <p:sp>
        <p:nvSpPr>
          <p:cNvPr id="29" name="TextBox 28"/>
          <p:cNvSpPr txBox="1"/>
          <p:nvPr/>
        </p:nvSpPr>
        <p:spPr>
          <a:xfrm>
            <a:off x="1066800" y="184653"/>
            <a:ext cx="9753600" cy="1117229"/>
          </a:xfrm>
          <a:prstGeom prst="rect">
            <a:avLst/>
          </a:prstGeom>
          <a:noFill/>
          <a:effectLst>
            <a:outerShdw blurRad="101600" dist="63500" dir="2700000">
              <a:srgbClr val="000000">
                <a:alpha val="43000"/>
              </a:srgbClr>
            </a:outerShdw>
          </a:effectLst>
        </p:spPr>
        <p:txBody>
          <a:bodyPr wrap="square" rtlCol="0">
            <a:spAutoFit/>
          </a:bodyPr>
          <a:lstStyle/>
          <a:p>
            <a:r>
              <a:rPr lang="en-US" sz="6000" kern="1200" dirty="0" smtClean="0">
                <a:solidFill>
                  <a:srgbClr val="FFFFFF"/>
                </a:solidFill>
                <a:latin typeface="Arial Black"/>
                <a:cs typeface="Arial Black"/>
              </a:rPr>
              <a:t>automatically</a:t>
            </a:r>
          </a:p>
        </p:txBody>
      </p:sp>
      <p:sp>
        <p:nvSpPr>
          <p:cNvPr id="30" name="TextBox 29"/>
          <p:cNvSpPr txBox="1"/>
          <p:nvPr/>
        </p:nvSpPr>
        <p:spPr>
          <a:xfrm>
            <a:off x="233907" y="86380"/>
            <a:ext cx="3352800" cy="523220"/>
          </a:xfrm>
          <a:prstGeom prst="rect">
            <a:avLst/>
          </a:prstGeom>
          <a:noFill/>
        </p:spPr>
        <p:txBody>
          <a:bodyPr wrap="square" rtlCol="0">
            <a:spAutoFit/>
          </a:bodyPr>
          <a:lstStyle/>
          <a:p>
            <a:r>
              <a:rPr lang="en-US" sz="2800" dirty="0" smtClean="0">
                <a:solidFill>
                  <a:srgbClr val="FFFFFF"/>
                </a:solidFill>
                <a:latin typeface="Arial"/>
                <a:cs typeface="Arial"/>
              </a:rPr>
              <a:t>save more</a:t>
            </a:r>
            <a:endParaRPr lang="en-US" sz="2800" kern="1200" dirty="0">
              <a:solidFill>
                <a:srgbClr val="FFFFFF"/>
              </a:solidFill>
              <a:latin typeface="Arial"/>
              <a:cs typeface="Arial"/>
            </a:endParaRPr>
          </a:p>
        </p:txBody>
      </p:sp>
      <p:pic>
        <p:nvPicPr>
          <p:cNvPr id="31" name="Picture 30" descr="Screen shot 2014-05-26 at 7.56.57 PM.png"/>
          <p:cNvPicPr>
            <a:picLocks noChangeAspect="1"/>
          </p:cNvPicPr>
          <p:nvPr/>
        </p:nvPicPr>
        <p:blipFill>
          <a:blip r:embed="rId11"/>
          <a:srcRect l="1885" t="436" r="13423" b="1111"/>
          <a:stretch>
            <a:fillRect/>
          </a:stretch>
        </p:blipFill>
        <p:spPr>
          <a:xfrm>
            <a:off x="220132" y="1549400"/>
            <a:ext cx="4214615" cy="3937000"/>
          </a:xfrm>
          <a:prstGeom prst="rect">
            <a:avLst/>
          </a:prstGeom>
          <a:effectLst/>
        </p:spPr>
      </p:pic>
      <p:sp>
        <p:nvSpPr>
          <p:cNvPr id="13" name="Rounded Rectangle 12" hidden="1"/>
          <p:cNvSpPr/>
          <p:nvPr/>
        </p:nvSpPr>
        <p:spPr bwMode="auto">
          <a:xfrm>
            <a:off x="4106863" y="1828800"/>
            <a:ext cx="2141537" cy="1992861"/>
          </a:xfrm>
          <a:prstGeom prst="roundRect">
            <a:avLst/>
          </a:prstGeom>
          <a:solidFill>
            <a:schemeClr val="accent5"/>
          </a:solidFill>
          <a:ln w="9525" cap="flat" cmpd="sng" algn="ctr">
            <a:noFill/>
            <a:prstDash val="solid"/>
            <a:round/>
            <a:headEnd type="none" w="med" len="med"/>
            <a:tailEnd type="none" w="med" len="med"/>
          </a:ln>
          <a:effectLst>
            <a:reflection blurRad="6350" stA="52000" endA="300" endPos="15000" dir="5400000" sy="-100000" algn="bl" rotWithShape="0"/>
          </a:effectLst>
          <a:scene3d>
            <a:camera prst="orthographicFront"/>
            <a:lightRig rig="threePt" dir="t"/>
          </a:scene3d>
          <a:sp3d extrusionH="133350" prstMaterial="plastic">
            <a:bevelT w="69850" h="69850"/>
          </a:sp3d>
        </p:spPr>
        <p:txBody>
          <a:bodyPr lIns="91427" tIns="45713" rIns="91427" bIns="45713">
            <a:prstTxWarp prst="textNoShape">
              <a:avLst/>
            </a:prstTxWarp>
          </a:bodyPr>
          <a:lstStyle/>
          <a:p>
            <a:pPr eaLnBrk="0" hangingPunct="0">
              <a:defRPr/>
            </a:pPr>
            <a:endParaRPr lang="en-US" b="1" dirty="0">
              <a:latin typeface="Arial" panose="020B0604020202020204" pitchFamily="34" charset="0"/>
              <a:ea typeface="ＭＳ Ｐゴシック" pitchFamily="-123" charset="-128"/>
              <a:cs typeface="Arial" panose="020B0604020202020204" pitchFamily="34" charset="0"/>
            </a:endParaRPr>
          </a:p>
        </p:txBody>
      </p:sp>
      <p:sp>
        <p:nvSpPr>
          <p:cNvPr id="14" name="5%"/>
          <p:cNvSpPr txBox="1">
            <a:spLocks noChangeArrowheads="1"/>
          </p:cNvSpPr>
          <p:nvPr/>
        </p:nvSpPr>
        <p:spPr bwMode="auto">
          <a:xfrm>
            <a:off x="4956175" y="1739444"/>
            <a:ext cx="1978025" cy="1569646"/>
          </a:xfrm>
          <a:prstGeom prst="rect">
            <a:avLst/>
          </a:prstGeom>
          <a:noFill/>
          <a:ln w="9525">
            <a:noFill/>
            <a:miter lim="800000"/>
            <a:headEnd/>
            <a:tailEnd/>
          </a:ln>
        </p:spPr>
        <p:txBody>
          <a:bodyPr lIns="91427" tIns="45713" rIns="91427" bIns="45713" anchor="ctr">
            <a:prstTxWarp prst="textNoShape">
              <a:avLst/>
            </a:prstTxWarp>
            <a:spAutoFit/>
          </a:bodyPr>
          <a:lstStyle/>
          <a:p>
            <a:pPr algn="ctr" eaLnBrk="0" hangingPunct="0"/>
            <a:r>
              <a:rPr lang="en-US" sz="9600" b="1" dirty="0">
                <a:solidFill>
                  <a:schemeClr val="bg1"/>
                </a:solidFill>
                <a:latin typeface="Arial" panose="020B0604020202020204" pitchFamily="34" charset="0"/>
                <a:cs typeface="Arial" panose="020B0604020202020204" pitchFamily="34" charset="0"/>
              </a:rPr>
              <a:t>5%</a:t>
            </a:r>
            <a:endParaRPr lang="en-US" sz="9600" b="1" i="1" dirty="0">
              <a:solidFill>
                <a:schemeClr val="bg1"/>
              </a:solidFill>
              <a:latin typeface="Arial" panose="020B0604020202020204" pitchFamily="34" charset="0"/>
              <a:cs typeface="Arial" panose="020B0604020202020204" pitchFamily="34" charset="0"/>
            </a:endParaRPr>
          </a:p>
        </p:txBody>
      </p:sp>
      <p:sp>
        <p:nvSpPr>
          <p:cNvPr id="15" name="Rounded Rectangle 14" hidden="1"/>
          <p:cNvSpPr/>
          <p:nvPr/>
        </p:nvSpPr>
        <p:spPr bwMode="auto">
          <a:xfrm>
            <a:off x="4106863" y="1828800"/>
            <a:ext cx="2141537" cy="1992861"/>
          </a:xfrm>
          <a:prstGeom prst="roundRect">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extrusionH="133350" prstMaterial="plastic">
            <a:bevelT w="69850" h="69850"/>
          </a:sp3d>
        </p:spPr>
        <p:txBody>
          <a:bodyPr lIns="91427" tIns="45713" rIns="91427" bIns="45713">
            <a:prstTxWarp prst="textNoShape">
              <a:avLst/>
            </a:prstTxWarp>
          </a:bodyPr>
          <a:lstStyle/>
          <a:p>
            <a:pPr eaLnBrk="0" hangingPunct="0">
              <a:defRPr/>
            </a:pPr>
            <a:endParaRPr lang="en-US" b="1" dirty="0">
              <a:latin typeface="Arial" panose="020B0604020202020204" pitchFamily="34" charset="0"/>
              <a:ea typeface="ＭＳ Ｐゴシック" pitchFamily="-123" charset="-128"/>
              <a:cs typeface="Arial" panose="020B0604020202020204" pitchFamily="34" charset="0"/>
            </a:endParaRPr>
          </a:p>
        </p:txBody>
      </p:sp>
      <p:sp>
        <p:nvSpPr>
          <p:cNvPr id="16" name="6%"/>
          <p:cNvSpPr txBox="1">
            <a:spLocks noChangeArrowheads="1"/>
          </p:cNvSpPr>
          <p:nvPr/>
        </p:nvSpPr>
        <p:spPr bwMode="auto">
          <a:xfrm>
            <a:off x="4956175" y="1739444"/>
            <a:ext cx="1978025" cy="1569646"/>
          </a:xfrm>
          <a:prstGeom prst="rect">
            <a:avLst/>
          </a:prstGeom>
          <a:noFill/>
          <a:ln w="9525">
            <a:noFill/>
            <a:miter lim="800000"/>
            <a:headEnd/>
            <a:tailEnd/>
          </a:ln>
        </p:spPr>
        <p:txBody>
          <a:bodyPr lIns="91427" tIns="45713" rIns="91427" bIns="45713" anchor="ctr">
            <a:prstTxWarp prst="textNoShape">
              <a:avLst/>
            </a:prstTxWarp>
            <a:spAutoFit/>
          </a:bodyPr>
          <a:lstStyle/>
          <a:p>
            <a:pPr algn="ctr" eaLnBrk="0" hangingPunct="0"/>
            <a:r>
              <a:rPr lang="en-US" sz="9600" b="1" dirty="0">
                <a:solidFill>
                  <a:schemeClr val="bg1"/>
                </a:solidFill>
                <a:latin typeface="Arial" panose="020B0604020202020204" pitchFamily="34" charset="0"/>
                <a:cs typeface="Arial" panose="020B0604020202020204" pitchFamily="34" charset="0"/>
              </a:rPr>
              <a:t>6%</a:t>
            </a:r>
            <a:endParaRPr lang="en-US" sz="9600" b="1" i="1" dirty="0">
              <a:solidFill>
                <a:schemeClr val="bg1"/>
              </a:solidFill>
              <a:latin typeface="Arial" panose="020B0604020202020204" pitchFamily="34" charset="0"/>
              <a:cs typeface="Arial" panose="020B0604020202020204" pitchFamily="34" charset="0"/>
            </a:endParaRPr>
          </a:p>
        </p:txBody>
      </p:sp>
      <p:sp>
        <p:nvSpPr>
          <p:cNvPr id="17" name="Rounded Rectangle 16" hidden="1"/>
          <p:cNvSpPr/>
          <p:nvPr/>
        </p:nvSpPr>
        <p:spPr bwMode="auto">
          <a:xfrm>
            <a:off x="4106863" y="1828800"/>
            <a:ext cx="2141537" cy="1992861"/>
          </a:xfrm>
          <a:prstGeom prst="roundRect">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extrusionH="133350" prstMaterial="plastic">
            <a:bevelT w="69850" h="69850"/>
          </a:sp3d>
        </p:spPr>
        <p:txBody>
          <a:bodyPr lIns="91427" tIns="45713" rIns="91427" bIns="45713">
            <a:prstTxWarp prst="textNoShape">
              <a:avLst/>
            </a:prstTxWarp>
          </a:bodyPr>
          <a:lstStyle/>
          <a:p>
            <a:pPr eaLnBrk="0" hangingPunct="0">
              <a:defRPr/>
            </a:pPr>
            <a:endParaRPr lang="en-US" b="1" dirty="0">
              <a:latin typeface="Arial" panose="020B0604020202020204" pitchFamily="34" charset="0"/>
              <a:ea typeface="ＭＳ Ｐゴシック" pitchFamily="-123" charset="-128"/>
              <a:cs typeface="Arial" panose="020B0604020202020204" pitchFamily="34" charset="0"/>
            </a:endParaRPr>
          </a:p>
        </p:txBody>
      </p:sp>
      <p:sp>
        <p:nvSpPr>
          <p:cNvPr id="18" name="7%"/>
          <p:cNvSpPr txBox="1">
            <a:spLocks noChangeArrowheads="1"/>
          </p:cNvSpPr>
          <p:nvPr/>
        </p:nvSpPr>
        <p:spPr bwMode="auto">
          <a:xfrm>
            <a:off x="4956175" y="1739444"/>
            <a:ext cx="1978025" cy="1569646"/>
          </a:xfrm>
          <a:prstGeom prst="rect">
            <a:avLst/>
          </a:prstGeom>
          <a:noFill/>
          <a:ln w="9525">
            <a:noFill/>
            <a:miter lim="800000"/>
            <a:headEnd/>
            <a:tailEnd/>
          </a:ln>
        </p:spPr>
        <p:txBody>
          <a:bodyPr lIns="91427" tIns="45713" rIns="91427" bIns="45713" anchor="ctr">
            <a:prstTxWarp prst="textNoShape">
              <a:avLst/>
            </a:prstTxWarp>
            <a:spAutoFit/>
          </a:bodyPr>
          <a:lstStyle/>
          <a:p>
            <a:pPr algn="ctr" eaLnBrk="0" hangingPunct="0"/>
            <a:r>
              <a:rPr lang="en-US" sz="9600" b="1" dirty="0">
                <a:solidFill>
                  <a:schemeClr val="bg1"/>
                </a:solidFill>
                <a:latin typeface="Arial" panose="020B0604020202020204" pitchFamily="34" charset="0"/>
                <a:cs typeface="Arial" panose="020B0604020202020204" pitchFamily="34" charset="0"/>
              </a:rPr>
              <a:t>7%</a:t>
            </a:r>
            <a:endParaRPr lang="en-US" sz="9600" b="1" i="1" dirty="0">
              <a:solidFill>
                <a:schemeClr val="bg1"/>
              </a:solidFill>
              <a:latin typeface="Arial" panose="020B0604020202020204" pitchFamily="34" charset="0"/>
              <a:cs typeface="Arial" panose="020B0604020202020204" pitchFamily="34" charset="0"/>
            </a:endParaRPr>
          </a:p>
        </p:txBody>
      </p:sp>
      <p:sp>
        <p:nvSpPr>
          <p:cNvPr id="19" name="Rounded Rectangle 18" hidden="1"/>
          <p:cNvSpPr/>
          <p:nvPr/>
        </p:nvSpPr>
        <p:spPr bwMode="auto">
          <a:xfrm>
            <a:off x="4106863" y="1828800"/>
            <a:ext cx="2141537" cy="1992861"/>
          </a:xfrm>
          <a:prstGeom prst="roundRect">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extrusionH="133350" prstMaterial="plastic">
            <a:bevelT w="69850" h="69850"/>
          </a:sp3d>
        </p:spPr>
        <p:txBody>
          <a:bodyPr lIns="91427" tIns="45713" rIns="91427" bIns="45713">
            <a:prstTxWarp prst="textNoShape">
              <a:avLst/>
            </a:prstTxWarp>
          </a:bodyPr>
          <a:lstStyle/>
          <a:p>
            <a:pPr eaLnBrk="0" hangingPunct="0">
              <a:defRPr/>
            </a:pPr>
            <a:endParaRPr lang="en-US" b="1" dirty="0">
              <a:latin typeface="Arial" panose="020B0604020202020204" pitchFamily="34" charset="0"/>
              <a:ea typeface="ＭＳ Ｐゴシック" pitchFamily="-123" charset="-128"/>
              <a:cs typeface="Arial" panose="020B0604020202020204" pitchFamily="34" charset="0"/>
            </a:endParaRPr>
          </a:p>
        </p:txBody>
      </p:sp>
      <p:sp>
        <p:nvSpPr>
          <p:cNvPr id="20" name="8%"/>
          <p:cNvSpPr txBox="1">
            <a:spLocks noChangeArrowheads="1"/>
          </p:cNvSpPr>
          <p:nvPr/>
        </p:nvSpPr>
        <p:spPr bwMode="auto">
          <a:xfrm>
            <a:off x="4956175" y="1739444"/>
            <a:ext cx="1978025" cy="1569646"/>
          </a:xfrm>
          <a:prstGeom prst="rect">
            <a:avLst/>
          </a:prstGeom>
          <a:noFill/>
          <a:ln w="9525">
            <a:noFill/>
            <a:miter lim="800000"/>
            <a:headEnd/>
            <a:tailEnd/>
          </a:ln>
        </p:spPr>
        <p:txBody>
          <a:bodyPr lIns="91427" tIns="45713" rIns="91427" bIns="45713" anchor="ctr">
            <a:prstTxWarp prst="textNoShape">
              <a:avLst/>
            </a:prstTxWarp>
            <a:spAutoFit/>
          </a:bodyPr>
          <a:lstStyle/>
          <a:p>
            <a:pPr algn="ctr" eaLnBrk="0" hangingPunct="0"/>
            <a:r>
              <a:rPr lang="en-US" sz="9600" b="1" dirty="0">
                <a:solidFill>
                  <a:schemeClr val="bg1"/>
                </a:solidFill>
                <a:latin typeface="Arial" panose="020B0604020202020204" pitchFamily="34" charset="0"/>
                <a:cs typeface="Arial" panose="020B0604020202020204" pitchFamily="34" charset="0"/>
              </a:rPr>
              <a:t>8%</a:t>
            </a:r>
            <a:endParaRPr lang="en-US" sz="9600" b="1" i="1" dirty="0">
              <a:solidFill>
                <a:schemeClr val="bg1"/>
              </a:solidFill>
              <a:latin typeface="Arial" panose="020B0604020202020204" pitchFamily="34" charset="0"/>
              <a:cs typeface="Arial" panose="020B0604020202020204" pitchFamily="34" charset="0"/>
            </a:endParaRPr>
          </a:p>
        </p:txBody>
      </p:sp>
      <p:sp>
        <p:nvSpPr>
          <p:cNvPr id="21" name="Rounded Rectangle 20" hidden="1"/>
          <p:cNvSpPr/>
          <p:nvPr/>
        </p:nvSpPr>
        <p:spPr bwMode="auto">
          <a:xfrm>
            <a:off x="4106863" y="1828800"/>
            <a:ext cx="2141537" cy="1992861"/>
          </a:xfrm>
          <a:prstGeom prst="roundRect">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extrusionH="133350" prstMaterial="plastic">
            <a:bevelT w="69850" h="69850"/>
          </a:sp3d>
        </p:spPr>
        <p:txBody>
          <a:bodyPr lIns="91427" tIns="45713" rIns="91427" bIns="45713">
            <a:prstTxWarp prst="textNoShape">
              <a:avLst/>
            </a:prstTxWarp>
          </a:bodyPr>
          <a:lstStyle/>
          <a:p>
            <a:pPr eaLnBrk="0" hangingPunct="0">
              <a:defRPr/>
            </a:pPr>
            <a:endParaRPr lang="en-US" b="1" dirty="0">
              <a:latin typeface="Arial" panose="020B0604020202020204" pitchFamily="34" charset="0"/>
              <a:ea typeface="ＭＳ Ｐゴシック" pitchFamily="-123" charset="-128"/>
              <a:cs typeface="Arial" panose="020B0604020202020204" pitchFamily="34" charset="0"/>
            </a:endParaRPr>
          </a:p>
        </p:txBody>
      </p:sp>
      <p:sp>
        <p:nvSpPr>
          <p:cNvPr id="22" name="9%"/>
          <p:cNvSpPr txBox="1">
            <a:spLocks noChangeArrowheads="1"/>
          </p:cNvSpPr>
          <p:nvPr/>
        </p:nvSpPr>
        <p:spPr bwMode="auto">
          <a:xfrm>
            <a:off x="4956175" y="1739444"/>
            <a:ext cx="1978025" cy="1569646"/>
          </a:xfrm>
          <a:prstGeom prst="rect">
            <a:avLst/>
          </a:prstGeom>
          <a:noFill/>
          <a:ln w="9525">
            <a:noFill/>
            <a:miter lim="800000"/>
            <a:headEnd/>
            <a:tailEnd/>
          </a:ln>
        </p:spPr>
        <p:txBody>
          <a:bodyPr lIns="91427" tIns="45713" rIns="91427" bIns="45713" anchor="ctr">
            <a:prstTxWarp prst="textNoShape">
              <a:avLst/>
            </a:prstTxWarp>
            <a:spAutoFit/>
          </a:bodyPr>
          <a:lstStyle/>
          <a:p>
            <a:pPr algn="ctr" eaLnBrk="0" hangingPunct="0"/>
            <a:r>
              <a:rPr lang="en-US" sz="9600" b="1" dirty="0">
                <a:solidFill>
                  <a:schemeClr val="bg1"/>
                </a:solidFill>
                <a:latin typeface="Arial" panose="020B0604020202020204" pitchFamily="34" charset="0"/>
                <a:cs typeface="Arial" panose="020B0604020202020204" pitchFamily="34" charset="0"/>
              </a:rPr>
              <a:t>9%</a:t>
            </a:r>
            <a:endParaRPr lang="en-US" sz="9600" b="1" i="1" dirty="0">
              <a:solidFill>
                <a:schemeClr val="bg1"/>
              </a:solidFill>
              <a:latin typeface="Arial" panose="020B0604020202020204" pitchFamily="34" charset="0"/>
              <a:cs typeface="Arial" panose="020B0604020202020204" pitchFamily="34" charset="0"/>
            </a:endParaRPr>
          </a:p>
        </p:txBody>
      </p:sp>
      <p:sp>
        <p:nvSpPr>
          <p:cNvPr id="23" name="Rounded Rectangle 22" hidden="1"/>
          <p:cNvSpPr/>
          <p:nvPr/>
        </p:nvSpPr>
        <p:spPr bwMode="auto">
          <a:xfrm>
            <a:off x="4106863" y="1828800"/>
            <a:ext cx="2141537" cy="1992861"/>
          </a:xfrm>
          <a:prstGeom prst="roundRect">
            <a:avLst/>
          </a:prstGeom>
          <a:solidFill>
            <a:srgbClr val="C72127"/>
          </a:solidFill>
          <a:ln w="9525" cap="flat" cmpd="sng" algn="ctr">
            <a:noFill/>
            <a:prstDash val="solid"/>
            <a:round/>
            <a:headEnd type="none" w="med" len="med"/>
            <a:tailEnd type="none" w="med" len="med"/>
          </a:ln>
          <a:effectLst/>
          <a:scene3d>
            <a:camera prst="orthographicFront"/>
            <a:lightRig rig="threePt" dir="t"/>
          </a:scene3d>
          <a:sp3d extrusionH="133350" prstMaterial="plastic">
            <a:bevelT w="69850" h="69850"/>
          </a:sp3d>
        </p:spPr>
        <p:txBody>
          <a:bodyPr lIns="91427" tIns="45713" rIns="91427" bIns="45713">
            <a:prstTxWarp prst="textNoShape">
              <a:avLst/>
            </a:prstTxWarp>
          </a:bodyPr>
          <a:lstStyle/>
          <a:p>
            <a:pPr eaLnBrk="0" hangingPunct="0">
              <a:defRPr/>
            </a:pPr>
            <a:endParaRPr lang="en-US" b="1" dirty="0">
              <a:solidFill>
                <a:srgbClr val="C72127"/>
              </a:solidFill>
              <a:latin typeface="Arial" panose="020B0604020202020204" pitchFamily="34" charset="0"/>
              <a:ea typeface="ＭＳ Ｐゴシック" pitchFamily="-123" charset="-128"/>
              <a:cs typeface="Arial" panose="020B0604020202020204" pitchFamily="34" charset="0"/>
            </a:endParaRPr>
          </a:p>
        </p:txBody>
      </p:sp>
      <p:sp>
        <p:nvSpPr>
          <p:cNvPr id="24" name="10%"/>
          <p:cNvSpPr txBox="1">
            <a:spLocks noChangeArrowheads="1"/>
          </p:cNvSpPr>
          <p:nvPr/>
        </p:nvSpPr>
        <p:spPr bwMode="auto">
          <a:xfrm>
            <a:off x="4945062" y="1524000"/>
            <a:ext cx="3513138" cy="1785090"/>
          </a:xfrm>
          <a:prstGeom prst="rect">
            <a:avLst/>
          </a:prstGeom>
          <a:noFill/>
          <a:ln w="9525">
            <a:noFill/>
            <a:miter lim="800000"/>
            <a:headEnd/>
            <a:tailEnd/>
          </a:ln>
        </p:spPr>
        <p:txBody>
          <a:bodyPr wrap="square" lIns="91427" tIns="45713" rIns="91427" bIns="45713" anchor="ctr">
            <a:prstTxWarp prst="textNoShape">
              <a:avLst/>
            </a:prstTxWarp>
            <a:spAutoFit/>
          </a:bodyPr>
          <a:lstStyle/>
          <a:p>
            <a:pPr algn="ctr" eaLnBrk="0" hangingPunct="0"/>
            <a:r>
              <a:rPr lang="en-US" sz="11000" b="1" dirty="0">
                <a:solidFill>
                  <a:schemeClr val="bg1"/>
                </a:solidFill>
                <a:latin typeface="Arial" panose="020B0604020202020204" pitchFamily="34" charset="0"/>
                <a:cs typeface="Arial" panose="020B0604020202020204" pitchFamily="34" charset="0"/>
              </a:rPr>
              <a:t>10%</a:t>
            </a:r>
            <a:endParaRPr lang="en-US" sz="110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09368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xit" presetSubtype="0" fill="hold" nodeType="withEffect">
                                  <p:stCondLst>
                                    <p:cond delay="3000"/>
                                  </p:stCondLst>
                                  <p:childTnLst>
                                    <p:animEffect transition="out" filter="fade">
                                      <p:cBhvr>
                                        <p:cTn id="9" dur="2000"/>
                                        <p:tgtEl>
                                          <p:spTgt spid="31"/>
                                        </p:tgtEl>
                                      </p:cBhvr>
                                    </p:animEffect>
                                    <p:set>
                                      <p:cBhvr>
                                        <p:cTn id="10" dur="1" fill="hold">
                                          <p:stCondLst>
                                            <p:cond delay="1999"/>
                                          </p:stCondLst>
                                        </p:cTn>
                                        <p:tgtEl>
                                          <p:spTgt spid="31"/>
                                        </p:tgtEl>
                                        <p:attrNameLst>
                                          <p:attrName>style.visibility</p:attrName>
                                        </p:attrNameLst>
                                      </p:cBhvr>
                                      <p:to>
                                        <p:strVal val="hidden"/>
                                      </p:to>
                                    </p:set>
                                  </p:childTnLst>
                                </p:cTn>
                              </p:par>
                            </p:childTnLst>
                          </p:cTn>
                        </p:par>
                        <p:par>
                          <p:cTn id="11" fill="hold">
                            <p:stCondLst>
                              <p:cond delay="5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par>
                          <p:cTn id="39" fill="hold">
                            <p:stCondLst>
                              <p:cond delay="5500"/>
                            </p:stCondLst>
                            <p:childTnLst>
                              <p:par>
                                <p:cTn id="40" presetID="10" presetClass="entr" presetSubtype="0" fill="hold" grpId="0" nodeType="after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par>
                          <p:cTn id="43" fill="hold">
                            <p:stCondLst>
                              <p:cond delay="6000"/>
                            </p:stCondLst>
                            <p:childTnLst>
                              <p:par>
                                <p:cTn id="44" presetID="10" presetClass="entr" presetSubtype="0" fill="hold" grpId="0" nodeType="afterEffect">
                                  <p:stCondLst>
                                    <p:cond delay="0"/>
                                  </p:stCondLst>
                                  <p:childTnLst>
                                    <p:set>
                                      <p:cBhvr>
                                        <p:cTn id="45" dur="1" fill="hold">
                                          <p:stCondLst>
                                            <p:cond delay="0"/>
                                          </p:stCondLst>
                                        </p:cTn>
                                        <p:tgtEl>
                                          <p:spTgt spid="11">
                                            <p:txEl>
                                              <p:pRg st="1" end="1"/>
                                            </p:txEl>
                                          </p:spTgt>
                                        </p:tgtEl>
                                        <p:attrNameLst>
                                          <p:attrName>style.visibility</p:attrName>
                                        </p:attrNameLst>
                                      </p:cBhvr>
                                      <p:to>
                                        <p:strVal val="visible"/>
                                      </p:to>
                                    </p:set>
                                    <p:animEffect transition="in" filter="fade">
                                      <p:cBhvr>
                                        <p:cTn id="46" dur="500"/>
                                        <p:tgtEl>
                                          <p:spTgt spid="1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xit" presetSubtype="0" fill="hold" nodeType="clickEffect">
                                  <p:stCondLst>
                                    <p:cond delay="0"/>
                                  </p:stCondLst>
                                  <p:childTnLst>
                                    <p:animEffect transition="out" filter="fade">
                                      <p:cBhvr>
                                        <p:cTn id="50" dur="1250"/>
                                        <p:tgtEl>
                                          <p:spTgt spid="10"/>
                                        </p:tgtEl>
                                      </p:cBhvr>
                                    </p:animEffect>
                                    <p:anim calcmode="lin" valueType="num">
                                      <p:cBhvr>
                                        <p:cTn id="51" dur="1250"/>
                                        <p:tgtEl>
                                          <p:spTgt spid="10"/>
                                        </p:tgtEl>
                                        <p:attrNameLst>
                                          <p:attrName>ppt_x</p:attrName>
                                        </p:attrNameLst>
                                      </p:cBhvr>
                                      <p:tavLst>
                                        <p:tav tm="0">
                                          <p:val>
                                            <p:strVal val="ppt_x"/>
                                          </p:val>
                                        </p:tav>
                                        <p:tav tm="100000">
                                          <p:val>
                                            <p:strVal val="ppt_x"/>
                                          </p:val>
                                        </p:tav>
                                      </p:tavLst>
                                    </p:anim>
                                    <p:anim calcmode="lin" valueType="num">
                                      <p:cBhvr>
                                        <p:cTn id="52" dur="1250"/>
                                        <p:tgtEl>
                                          <p:spTgt spid="10"/>
                                        </p:tgtEl>
                                        <p:attrNameLst>
                                          <p:attrName>ppt_y</p:attrName>
                                        </p:attrNameLst>
                                      </p:cBhvr>
                                      <p:tavLst>
                                        <p:tav tm="0">
                                          <p:val>
                                            <p:strVal val="ppt_y"/>
                                          </p:val>
                                        </p:tav>
                                        <p:tav tm="100000">
                                          <p:val>
                                            <p:strVal val="ppt_y+.1"/>
                                          </p:val>
                                        </p:tav>
                                      </p:tavLst>
                                    </p:anim>
                                    <p:set>
                                      <p:cBhvr>
                                        <p:cTn id="53" dur="1" fill="hold">
                                          <p:stCondLst>
                                            <p:cond delay="124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par>
                          <p:cTn id="63" fill="hold">
                            <p:stCondLst>
                              <p:cond delay="1250"/>
                            </p:stCondLst>
                            <p:childTnLst>
                              <p:par>
                                <p:cTn id="64" presetID="42" presetClass="exit" presetSubtype="0" fill="hold" nodeType="afterEffect">
                                  <p:stCondLst>
                                    <p:cond delay="0"/>
                                  </p:stCondLst>
                                  <p:childTnLst>
                                    <p:animEffect transition="out" filter="fade">
                                      <p:cBhvr>
                                        <p:cTn id="65" dur="1250"/>
                                        <p:tgtEl>
                                          <p:spTgt spid="9"/>
                                        </p:tgtEl>
                                      </p:cBhvr>
                                    </p:animEffect>
                                    <p:anim calcmode="lin" valueType="num">
                                      <p:cBhvr>
                                        <p:cTn id="66" dur="1250"/>
                                        <p:tgtEl>
                                          <p:spTgt spid="9"/>
                                        </p:tgtEl>
                                        <p:attrNameLst>
                                          <p:attrName>ppt_x</p:attrName>
                                        </p:attrNameLst>
                                      </p:cBhvr>
                                      <p:tavLst>
                                        <p:tav tm="0">
                                          <p:val>
                                            <p:strVal val="ppt_x"/>
                                          </p:val>
                                        </p:tav>
                                        <p:tav tm="100000">
                                          <p:val>
                                            <p:strVal val="ppt_x"/>
                                          </p:val>
                                        </p:tav>
                                      </p:tavLst>
                                    </p:anim>
                                    <p:anim calcmode="lin" valueType="num">
                                      <p:cBhvr>
                                        <p:cTn id="67" dur="1250"/>
                                        <p:tgtEl>
                                          <p:spTgt spid="9"/>
                                        </p:tgtEl>
                                        <p:attrNameLst>
                                          <p:attrName>ppt_y</p:attrName>
                                        </p:attrNameLst>
                                      </p:cBhvr>
                                      <p:tavLst>
                                        <p:tav tm="0">
                                          <p:val>
                                            <p:strVal val="ppt_y"/>
                                          </p:val>
                                        </p:tav>
                                        <p:tav tm="100000">
                                          <p:val>
                                            <p:strVal val="ppt_y+.1"/>
                                          </p:val>
                                        </p:tav>
                                      </p:tavLst>
                                    </p:anim>
                                    <p:set>
                                      <p:cBhvr>
                                        <p:cTn id="68" dur="1" fill="hold">
                                          <p:stCondLst>
                                            <p:cond delay="1249"/>
                                          </p:stCondLst>
                                        </p:cTn>
                                        <p:tgtEl>
                                          <p:spTgt spid="9"/>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par>
                                <p:cTn id="75" presetID="10" presetClass="entr" presetSubtype="0" fill="hold"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childTnLst>
                          </p:cTn>
                        </p:par>
                        <p:par>
                          <p:cTn id="78" fill="hold">
                            <p:stCondLst>
                              <p:cond delay="2500"/>
                            </p:stCondLst>
                            <p:childTnLst>
                              <p:par>
                                <p:cTn id="79" presetID="42" presetClass="exit" presetSubtype="0" fill="hold" nodeType="afterEffect">
                                  <p:stCondLst>
                                    <p:cond delay="0"/>
                                  </p:stCondLst>
                                  <p:childTnLst>
                                    <p:animEffect transition="out" filter="fade">
                                      <p:cBhvr>
                                        <p:cTn id="80" dur="1250"/>
                                        <p:tgtEl>
                                          <p:spTgt spid="8"/>
                                        </p:tgtEl>
                                      </p:cBhvr>
                                    </p:animEffect>
                                    <p:anim calcmode="lin" valueType="num">
                                      <p:cBhvr>
                                        <p:cTn id="81" dur="1250"/>
                                        <p:tgtEl>
                                          <p:spTgt spid="8"/>
                                        </p:tgtEl>
                                        <p:attrNameLst>
                                          <p:attrName>ppt_x</p:attrName>
                                        </p:attrNameLst>
                                      </p:cBhvr>
                                      <p:tavLst>
                                        <p:tav tm="0">
                                          <p:val>
                                            <p:strVal val="ppt_x"/>
                                          </p:val>
                                        </p:tav>
                                        <p:tav tm="100000">
                                          <p:val>
                                            <p:strVal val="ppt_x"/>
                                          </p:val>
                                        </p:tav>
                                      </p:tavLst>
                                    </p:anim>
                                    <p:anim calcmode="lin" valueType="num">
                                      <p:cBhvr>
                                        <p:cTn id="82" dur="1250"/>
                                        <p:tgtEl>
                                          <p:spTgt spid="8"/>
                                        </p:tgtEl>
                                        <p:attrNameLst>
                                          <p:attrName>ppt_y</p:attrName>
                                        </p:attrNameLst>
                                      </p:cBhvr>
                                      <p:tavLst>
                                        <p:tav tm="0">
                                          <p:val>
                                            <p:strVal val="ppt_y"/>
                                          </p:val>
                                        </p:tav>
                                        <p:tav tm="100000">
                                          <p:val>
                                            <p:strVal val="ppt_y+.1"/>
                                          </p:val>
                                        </p:tav>
                                      </p:tavLst>
                                    </p:anim>
                                    <p:set>
                                      <p:cBhvr>
                                        <p:cTn id="83" dur="1" fill="hold">
                                          <p:stCondLst>
                                            <p:cond delay="1249"/>
                                          </p:stCondLst>
                                        </p:cTn>
                                        <p:tgtEl>
                                          <p:spTgt spid="8"/>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8"/>
                                        </p:tgtEl>
                                      </p:cBhvr>
                                    </p:animEffect>
                                    <p:set>
                                      <p:cBhvr>
                                        <p:cTn id="86" dur="1" fill="hold">
                                          <p:stCondLst>
                                            <p:cond delay="499"/>
                                          </p:stCondLst>
                                        </p:cTn>
                                        <p:tgtEl>
                                          <p:spTgt spid="18"/>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par>
                                <p:cTn id="90" presetID="10" presetClass="entr" presetSubtype="0"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childTnLst>
                          </p:cTn>
                        </p:par>
                        <p:par>
                          <p:cTn id="93" fill="hold">
                            <p:stCondLst>
                              <p:cond delay="3750"/>
                            </p:stCondLst>
                            <p:childTnLst>
                              <p:par>
                                <p:cTn id="94" presetID="42" presetClass="exit" presetSubtype="0" fill="hold" nodeType="afterEffect">
                                  <p:stCondLst>
                                    <p:cond delay="0"/>
                                  </p:stCondLst>
                                  <p:childTnLst>
                                    <p:animEffect transition="out" filter="fade">
                                      <p:cBhvr>
                                        <p:cTn id="95" dur="1250"/>
                                        <p:tgtEl>
                                          <p:spTgt spid="7"/>
                                        </p:tgtEl>
                                      </p:cBhvr>
                                    </p:animEffect>
                                    <p:anim calcmode="lin" valueType="num">
                                      <p:cBhvr>
                                        <p:cTn id="96" dur="1250"/>
                                        <p:tgtEl>
                                          <p:spTgt spid="7"/>
                                        </p:tgtEl>
                                        <p:attrNameLst>
                                          <p:attrName>ppt_x</p:attrName>
                                        </p:attrNameLst>
                                      </p:cBhvr>
                                      <p:tavLst>
                                        <p:tav tm="0">
                                          <p:val>
                                            <p:strVal val="ppt_x"/>
                                          </p:val>
                                        </p:tav>
                                        <p:tav tm="100000">
                                          <p:val>
                                            <p:strVal val="ppt_x"/>
                                          </p:val>
                                        </p:tav>
                                      </p:tavLst>
                                    </p:anim>
                                    <p:anim calcmode="lin" valueType="num">
                                      <p:cBhvr>
                                        <p:cTn id="97" dur="1250"/>
                                        <p:tgtEl>
                                          <p:spTgt spid="7"/>
                                        </p:tgtEl>
                                        <p:attrNameLst>
                                          <p:attrName>ppt_y</p:attrName>
                                        </p:attrNameLst>
                                      </p:cBhvr>
                                      <p:tavLst>
                                        <p:tav tm="0">
                                          <p:val>
                                            <p:strVal val="ppt_y"/>
                                          </p:val>
                                        </p:tav>
                                        <p:tav tm="100000">
                                          <p:val>
                                            <p:strVal val="ppt_y+.1"/>
                                          </p:val>
                                        </p:tav>
                                      </p:tavLst>
                                    </p:anim>
                                    <p:set>
                                      <p:cBhvr>
                                        <p:cTn id="98" dur="1" fill="hold">
                                          <p:stCondLst>
                                            <p:cond delay="1249"/>
                                          </p:stCondLst>
                                        </p:cTn>
                                        <p:tgtEl>
                                          <p:spTgt spid="7"/>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ntr" presetSubtype="0" fill="hold" grpId="0" nodeType="with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500"/>
                                        <p:tgtEl>
                                          <p:spTgt spid="22"/>
                                        </p:tgtEl>
                                      </p:cBhvr>
                                    </p:animEffect>
                                  </p:childTnLst>
                                </p:cTn>
                              </p:par>
                              <p:par>
                                <p:cTn id="105" presetID="10" presetClass="entr" presetSubtype="0" fill="hold" nodeType="with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fade">
                                      <p:cBhvr>
                                        <p:cTn id="107" dur="500"/>
                                        <p:tgtEl>
                                          <p:spTgt spid="21"/>
                                        </p:tgtEl>
                                      </p:cBhvr>
                                    </p:animEffect>
                                  </p:childTnLst>
                                </p:cTn>
                              </p:par>
                            </p:childTnLst>
                          </p:cTn>
                        </p:par>
                        <p:par>
                          <p:cTn id="108" fill="hold">
                            <p:stCondLst>
                              <p:cond delay="5000"/>
                            </p:stCondLst>
                            <p:childTnLst>
                              <p:par>
                                <p:cTn id="109" presetID="42" presetClass="exit" presetSubtype="0" fill="hold" nodeType="afterEffect">
                                  <p:stCondLst>
                                    <p:cond delay="0"/>
                                  </p:stCondLst>
                                  <p:childTnLst>
                                    <p:animEffect transition="out" filter="fade">
                                      <p:cBhvr>
                                        <p:cTn id="110" dur="1250"/>
                                        <p:tgtEl>
                                          <p:spTgt spid="6"/>
                                        </p:tgtEl>
                                      </p:cBhvr>
                                    </p:animEffect>
                                    <p:anim calcmode="lin" valueType="num">
                                      <p:cBhvr>
                                        <p:cTn id="111" dur="1250"/>
                                        <p:tgtEl>
                                          <p:spTgt spid="6"/>
                                        </p:tgtEl>
                                        <p:attrNameLst>
                                          <p:attrName>ppt_x</p:attrName>
                                        </p:attrNameLst>
                                      </p:cBhvr>
                                      <p:tavLst>
                                        <p:tav tm="0">
                                          <p:val>
                                            <p:strVal val="ppt_x"/>
                                          </p:val>
                                        </p:tav>
                                        <p:tav tm="100000">
                                          <p:val>
                                            <p:strVal val="ppt_x"/>
                                          </p:val>
                                        </p:tav>
                                      </p:tavLst>
                                    </p:anim>
                                    <p:anim calcmode="lin" valueType="num">
                                      <p:cBhvr>
                                        <p:cTn id="112" dur="1250"/>
                                        <p:tgtEl>
                                          <p:spTgt spid="6"/>
                                        </p:tgtEl>
                                        <p:attrNameLst>
                                          <p:attrName>ppt_y</p:attrName>
                                        </p:attrNameLst>
                                      </p:cBhvr>
                                      <p:tavLst>
                                        <p:tav tm="0">
                                          <p:val>
                                            <p:strVal val="ppt_y"/>
                                          </p:val>
                                        </p:tav>
                                        <p:tav tm="100000">
                                          <p:val>
                                            <p:strVal val="ppt_y+.1"/>
                                          </p:val>
                                        </p:tav>
                                      </p:tavLst>
                                    </p:anim>
                                    <p:set>
                                      <p:cBhvr>
                                        <p:cTn id="113" dur="1" fill="hold">
                                          <p:stCondLst>
                                            <p:cond delay="1249"/>
                                          </p:stCondLst>
                                        </p:cTn>
                                        <p:tgtEl>
                                          <p:spTgt spid="6"/>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2"/>
                                        </p:tgtEl>
                                      </p:cBhvr>
                                    </p:animEffect>
                                    <p:set>
                                      <p:cBhvr>
                                        <p:cTn id="116" dur="1" fill="hold">
                                          <p:stCondLst>
                                            <p:cond delay="499"/>
                                          </p:stCondLst>
                                        </p:cTn>
                                        <p:tgtEl>
                                          <p:spTgt spid="22"/>
                                        </p:tgtEl>
                                        <p:attrNameLst>
                                          <p:attrName>style.visibility</p:attrName>
                                        </p:attrNameLst>
                                      </p:cBhvr>
                                      <p:to>
                                        <p:strVal val="hidden"/>
                                      </p:to>
                                    </p:set>
                                  </p:childTnLst>
                                </p:cTn>
                              </p:par>
                              <p:par>
                                <p:cTn id="117" presetID="10" presetClass="entr" presetSubtype="0" fill="hold" grpId="0" nodeType="with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fade">
                                      <p:cBhvr>
                                        <p:cTn id="119" dur="500"/>
                                        <p:tgtEl>
                                          <p:spTgt spid="24"/>
                                        </p:tgtEl>
                                      </p:cBhvr>
                                    </p:animEffect>
                                  </p:childTnLst>
                                </p:cTn>
                              </p:par>
                              <p:par>
                                <p:cTn id="120" presetID="10" presetClass="entr" presetSubtype="0" fill="hold" nodeType="with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fade">
                                      <p:cBhvr>
                                        <p:cTn id="122" dur="500"/>
                                        <p:tgtEl>
                                          <p:spTgt spid="23"/>
                                        </p:tgtEl>
                                      </p:cBhvr>
                                    </p:animEffect>
                                  </p:childTnLst>
                                </p:cTn>
                              </p:par>
                            </p:childTnLst>
                          </p:cTn>
                        </p:par>
                        <p:par>
                          <p:cTn id="123" fill="hold">
                            <p:stCondLst>
                              <p:cond delay="6250"/>
                            </p:stCondLst>
                            <p:childTnLst>
                              <p:par>
                                <p:cTn id="124" presetID="10" presetClass="entr" presetSubtype="0" fill="hold" grpId="0" nodeType="after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fade">
                                      <p:cBhvr>
                                        <p:cTn id="1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P spid="26" grpId="0"/>
      <p:bldP spid="14" grpId="0"/>
      <p:bldP spid="14" grpId="1"/>
      <p:bldP spid="16" grpId="0"/>
      <p:bldP spid="16" grpId="1"/>
      <p:bldP spid="18" grpId="0"/>
      <p:bldP spid="18" grpId="1"/>
      <p:bldP spid="20" grpId="0"/>
      <p:bldP spid="20" grpId="1"/>
      <p:bldP spid="22" grpId="0"/>
      <p:bldP spid="22" grpId="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b="12130"/>
          <a:stretch/>
        </p:blipFill>
        <p:spPr>
          <a:xfrm>
            <a:off x="0" y="0"/>
            <a:ext cx="9144000" cy="6227763"/>
          </a:xfrm>
          <a:prstGeom prst="rect">
            <a:avLst/>
          </a:prstGeom>
        </p:spPr>
      </p:pic>
      <p:sp>
        <p:nvSpPr>
          <p:cNvPr id="33" name="Rectangle 32"/>
          <p:cNvSpPr/>
          <p:nvPr/>
        </p:nvSpPr>
        <p:spPr>
          <a:xfrm>
            <a:off x="0" y="1447800"/>
            <a:ext cx="4648200" cy="4038600"/>
          </a:xfrm>
          <a:prstGeom prst="rect">
            <a:avLst/>
          </a:prstGeom>
          <a:solidFill>
            <a:srgbClr val="FFFFFF"/>
          </a:solidFill>
          <a:ln>
            <a:noFill/>
          </a:ln>
          <a:effectLst>
            <a:outerShdw blurRad="127000" dist="889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23" y="1815778"/>
            <a:ext cx="4378325" cy="3624262"/>
          </a:xfrm>
          <a:prstGeom prst="rect">
            <a:avLst/>
          </a:prstGeom>
          <a:noFill/>
          <a:ln w="9525">
            <a:noFill/>
            <a:miter lim="800000"/>
            <a:headEnd/>
            <a:tailEnd/>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923" y="1815778"/>
            <a:ext cx="4378325" cy="3624262"/>
          </a:xfrm>
          <a:prstGeom prst="rect">
            <a:avLst/>
          </a:prstGeom>
          <a:noFill/>
          <a:ln w="9525">
            <a:noFill/>
            <a:miter lim="800000"/>
            <a:headEnd/>
            <a:tailEnd/>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923" y="1815778"/>
            <a:ext cx="4378325" cy="3624262"/>
          </a:xfrm>
          <a:prstGeom prst="rect">
            <a:avLst/>
          </a:prstGeom>
          <a:noFill/>
          <a:ln w="9525">
            <a:noFill/>
            <a:miter lim="800000"/>
            <a:headEnd/>
            <a:tailEnd/>
          </a:ln>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923" y="1815778"/>
            <a:ext cx="4378325" cy="3624262"/>
          </a:xfrm>
          <a:prstGeom prst="rect">
            <a:avLst/>
          </a:prstGeom>
          <a:noFill/>
          <a:ln w="9525">
            <a:noFill/>
            <a:miter lim="800000"/>
            <a:headEnd/>
            <a:tailEnd/>
          </a:ln>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923" y="1815778"/>
            <a:ext cx="4378325" cy="3624262"/>
          </a:xfrm>
          <a:prstGeom prst="rect">
            <a:avLst/>
          </a:prstGeom>
          <a:noFill/>
          <a:ln w="9525">
            <a:noFill/>
            <a:miter lim="800000"/>
            <a:headEnd/>
            <a:tailEnd/>
          </a:ln>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923" y="1815778"/>
            <a:ext cx="4378325" cy="3624262"/>
          </a:xfrm>
          <a:prstGeom prst="rect">
            <a:avLst/>
          </a:prstGeom>
          <a:noFill/>
          <a:ln w="9525">
            <a:noFill/>
            <a:miter lim="800000"/>
            <a:headEnd/>
            <a:tailEnd/>
          </a:ln>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810" y="1688777"/>
            <a:ext cx="4378325" cy="3624262"/>
          </a:xfrm>
          <a:prstGeom prst="rect">
            <a:avLst/>
          </a:prstGeom>
          <a:noFill/>
          <a:ln w="9525">
            <a:noFill/>
            <a:miter lim="800000"/>
            <a:headEnd/>
            <a:tailEnd/>
          </a:ln>
        </p:spPr>
      </p:pic>
      <p:sp>
        <p:nvSpPr>
          <p:cNvPr id="11" name="Text Box 17"/>
          <p:cNvSpPr txBox="1">
            <a:spLocks noChangeArrowheads="1"/>
          </p:cNvSpPr>
          <p:nvPr/>
        </p:nvSpPr>
        <p:spPr bwMode="auto">
          <a:xfrm>
            <a:off x="4876800" y="3148641"/>
            <a:ext cx="3886200" cy="1477313"/>
          </a:xfrm>
          <a:prstGeom prst="rect">
            <a:avLst/>
          </a:prstGeom>
          <a:noFill/>
          <a:ln w="9525">
            <a:noFill/>
            <a:miter lim="800000"/>
            <a:headEnd/>
            <a:tailEnd/>
          </a:ln>
        </p:spPr>
        <p:txBody>
          <a:bodyPr wrap="square" lIns="91427" tIns="45713" rIns="91427" bIns="45713">
            <a:prstTxWarp prst="textNoShape">
              <a:avLst/>
            </a:prstTxWarp>
            <a:spAutoFit/>
          </a:bodyPr>
          <a:lstStyle/>
          <a:p>
            <a:pPr eaLnBrk="0" hangingPunct="0">
              <a:spcAft>
                <a:spcPts val="0"/>
              </a:spcAft>
            </a:pPr>
            <a:r>
              <a:rPr lang="en-US" dirty="0">
                <a:solidFill>
                  <a:srgbClr val="FFFFFF"/>
                </a:solidFill>
                <a:latin typeface="Arial" panose="020B0604020202020204" pitchFamily="34" charset="0"/>
                <a:cs typeface="Arial" panose="020B0604020202020204" pitchFamily="34" charset="0"/>
              </a:rPr>
              <a:t>You choose how much </a:t>
            </a:r>
            <a:r>
              <a:rPr lang="en-US" dirty="0" smtClean="0">
                <a:solidFill>
                  <a:srgbClr val="FFFFFF"/>
                </a:solidFill>
                <a:latin typeface="Arial" panose="020B0604020202020204" pitchFamily="34" charset="0"/>
                <a:cs typeface="Arial" panose="020B0604020202020204" pitchFamily="34" charset="0"/>
              </a:rPr>
              <a:t>to </a:t>
            </a:r>
            <a:r>
              <a:rPr lang="en-US" dirty="0">
                <a:solidFill>
                  <a:srgbClr val="FFFFFF"/>
                </a:solidFill>
                <a:latin typeface="Arial" panose="020B0604020202020204" pitchFamily="34" charset="0"/>
                <a:cs typeface="Arial" panose="020B0604020202020204" pitchFamily="34" charset="0"/>
              </a:rPr>
              <a:t>increase your savings each year</a:t>
            </a:r>
            <a:r>
              <a:rPr lang="en-US" dirty="0" smtClean="0">
                <a:solidFill>
                  <a:srgbClr val="FFFFFF"/>
                </a:solidFill>
                <a:latin typeface="Arial" panose="020B0604020202020204" pitchFamily="34" charset="0"/>
                <a:cs typeface="Arial" panose="020B0604020202020204" pitchFamily="34" charset="0"/>
              </a:rPr>
              <a:t>.</a:t>
            </a:r>
            <a:br>
              <a:rPr lang="en-US" dirty="0" smtClean="0">
                <a:solidFill>
                  <a:srgbClr val="FFFFFF"/>
                </a:solidFill>
                <a:latin typeface="Arial" panose="020B0604020202020204" pitchFamily="34" charset="0"/>
                <a:cs typeface="Arial" panose="020B0604020202020204" pitchFamily="34" charset="0"/>
              </a:rPr>
            </a:br>
            <a:endParaRPr lang="en-US" dirty="0">
              <a:solidFill>
                <a:srgbClr val="FFFFFF"/>
              </a:solidFill>
              <a:latin typeface="Arial" panose="020B0604020202020204" pitchFamily="34" charset="0"/>
              <a:cs typeface="Arial" panose="020B0604020202020204" pitchFamily="34" charset="0"/>
            </a:endParaRPr>
          </a:p>
          <a:p>
            <a:pPr eaLnBrk="0" hangingPunct="0">
              <a:spcAft>
                <a:spcPts val="1200"/>
              </a:spcAft>
            </a:pPr>
            <a:r>
              <a:rPr lang="en-US" dirty="0">
                <a:solidFill>
                  <a:srgbClr val="FFFFFF"/>
                </a:solidFill>
                <a:latin typeface="Arial" panose="020B0604020202020204" pitchFamily="34" charset="0"/>
                <a:cs typeface="Arial" panose="020B0604020202020204" pitchFamily="34" charset="0"/>
              </a:rPr>
              <a:t>We’ll </a:t>
            </a:r>
            <a:r>
              <a:rPr lang="en-US" dirty="0" smtClean="0">
                <a:solidFill>
                  <a:srgbClr val="FFFFFF"/>
                </a:solidFill>
                <a:latin typeface="Arial" panose="020B0604020202020204" pitchFamily="34" charset="0"/>
                <a:cs typeface="Arial" panose="020B0604020202020204" pitchFamily="34" charset="0"/>
              </a:rPr>
              <a:t>raise </a:t>
            </a:r>
            <a:r>
              <a:rPr lang="en-US" dirty="0">
                <a:solidFill>
                  <a:srgbClr val="FFFFFF"/>
                </a:solidFill>
                <a:latin typeface="Arial" panose="020B0604020202020204" pitchFamily="34" charset="0"/>
                <a:cs typeface="Arial" panose="020B0604020202020204" pitchFamily="34" charset="0"/>
              </a:rPr>
              <a:t>your contribution amount </a:t>
            </a:r>
            <a:r>
              <a:rPr lang="en-US" dirty="0" smtClean="0">
                <a:solidFill>
                  <a:srgbClr val="FFFFFF"/>
                </a:solidFill>
                <a:latin typeface="Arial" panose="020B0604020202020204" pitchFamily="34" charset="0"/>
                <a:cs typeface="Arial" panose="020B0604020202020204" pitchFamily="34" charset="0"/>
              </a:rPr>
              <a:t>automatically as </a:t>
            </a:r>
            <a:r>
              <a:rPr lang="en-US" dirty="0">
                <a:solidFill>
                  <a:srgbClr val="FFFFFF"/>
                </a:solidFill>
                <a:latin typeface="Arial" panose="020B0604020202020204" pitchFamily="34" charset="0"/>
                <a:cs typeface="Arial" panose="020B0604020202020204" pitchFamily="34" charset="0"/>
              </a:rPr>
              <a:t>you specify.</a:t>
            </a:r>
          </a:p>
        </p:txBody>
      </p:sp>
      <p:sp>
        <p:nvSpPr>
          <p:cNvPr id="12" name="Text Box 6"/>
          <p:cNvSpPr txBox="1">
            <a:spLocks noChangeArrowheads="1"/>
          </p:cNvSpPr>
          <p:nvPr/>
        </p:nvSpPr>
        <p:spPr bwMode="auto">
          <a:xfrm>
            <a:off x="1981200" y="5334000"/>
            <a:ext cx="7162800" cy="523206"/>
          </a:xfrm>
          <a:prstGeom prst="rect">
            <a:avLst/>
          </a:prstGeom>
          <a:noFill/>
          <a:ln w="9525">
            <a:noFill/>
            <a:miter lim="800000"/>
            <a:headEnd/>
            <a:tailEnd/>
          </a:ln>
        </p:spPr>
        <p:txBody>
          <a:bodyPr wrap="square" lIns="91427" tIns="45713" rIns="91427" bIns="45713">
            <a:prstTxWarp prst="textNoShape">
              <a:avLst/>
            </a:prstTxWarp>
            <a:spAutoFit/>
          </a:bodyPr>
          <a:lstStyle/>
          <a:p>
            <a:pPr>
              <a:spcBef>
                <a:spcPct val="50000"/>
              </a:spcBef>
            </a:pPr>
            <a:r>
              <a:rPr lang="en-US" dirty="0" smtClean="0">
                <a:solidFill>
                  <a:srgbClr val="FFFFFF"/>
                </a:solidFill>
                <a:latin typeface="Arial" panose="020B0604020202020204" pitchFamily="34" charset="0"/>
                <a:cs typeface="Arial" panose="020B0604020202020204" pitchFamily="34" charset="0"/>
              </a:rPr>
              <a:t>Sign </a:t>
            </a:r>
            <a:r>
              <a:rPr lang="en-US" dirty="0">
                <a:solidFill>
                  <a:srgbClr val="FFFFFF"/>
                </a:solidFill>
                <a:latin typeface="Arial" panose="020B0604020202020204" pitchFamily="34" charset="0"/>
                <a:cs typeface="Arial" panose="020B0604020202020204" pitchFamily="34" charset="0"/>
              </a:rPr>
              <a:t>up </a:t>
            </a:r>
            <a:r>
              <a:rPr lang="en-US" dirty="0" smtClean="0">
                <a:solidFill>
                  <a:srgbClr val="FFFFFF"/>
                </a:solidFill>
                <a:latin typeface="Arial" panose="020B0604020202020204" pitchFamily="34" charset="0"/>
                <a:cs typeface="Arial" panose="020B0604020202020204" pitchFamily="34" charset="0"/>
              </a:rPr>
              <a:t>for auto-increase at </a:t>
            </a:r>
            <a:r>
              <a:rPr lang="en-US" sz="2800" b="1" dirty="0">
                <a:solidFill>
                  <a:srgbClr val="FFFFFF"/>
                </a:solidFill>
                <a:latin typeface="Arial" panose="020B0604020202020204" pitchFamily="34" charset="0"/>
                <a:cs typeface="Arial" panose="020B0604020202020204" pitchFamily="34" charset="0"/>
              </a:rPr>
              <a:t> TA-Retirement.com</a:t>
            </a:r>
          </a:p>
        </p:txBody>
      </p:sp>
      <p:sp>
        <p:nvSpPr>
          <p:cNvPr id="26" name="TextBox 25"/>
          <p:cNvSpPr txBox="1"/>
          <p:nvPr/>
        </p:nvSpPr>
        <p:spPr>
          <a:xfrm>
            <a:off x="152400" y="5825196"/>
            <a:ext cx="8686800" cy="425743"/>
          </a:xfrm>
          <a:prstGeom prst="rect">
            <a:avLst/>
          </a:prstGeom>
          <a:noFill/>
        </p:spPr>
        <p:txBody>
          <a:bodyPr wrap="square" lIns="91427" tIns="45713" rIns="91427" bIns="45713" rtlCol="0">
            <a:spAutoFit/>
          </a:bodyPr>
          <a:lstStyle/>
          <a:p>
            <a:pPr>
              <a:lnSpc>
                <a:spcPts val="1300"/>
              </a:lnSpc>
            </a:pPr>
            <a:r>
              <a:rPr lang="en-US" sz="1200" i="1" dirty="0">
                <a:solidFill>
                  <a:schemeClr val="bg1">
                    <a:lumMod val="85000"/>
                  </a:schemeClr>
                </a:solidFill>
                <a:latin typeface="Arial" panose="020B0604020202020204" pitchFamily="34" charset="0"/>
                <a:cs typeface="Arial" panose="020B0604020202020204" pitchFamily="34" charset="0"/>
              </a:rPr>
              <a:t>You should evaluate your ability to continue the auto-increase service service in the event of a prolonged market decline, unexpected expenses, or an unforeseeable emergency.</a:t>
            </a:r>
          </a:p>
        </p:txBody>
      </p:sp>
      <p:sp>
        <p:nvSpPr>
          <p:cNvPr id="29" name="TextBox 28"/>
          <p:cNvSpPr txBox="1"/>
          <p:nvPr/>
        </p:nvSpPr>
        <p:spPr>
          <a:xfrm>
            <a:off x="1066800" y="182880"/>
            <a:ext cx="9753600" cy="1015663"/>
          </a:xfrm>
          <a:prstGeom prst="rect">
            <a:avLst/>
          </a:prstGeom>
          <a:noFill/>
          <a:effectLst>
            <a:outerShdw blurRad="101600" dist="63500" dir="2700000">
              <a:srgbClr val="000000">
                <a:alpha val="43000"/>
              </a:srgbClr>
            </a:outerShdw>
          </a:effectLst>
        </p:spPr>
        <p:txBody>
          <a:bodyPr wrap="square" rtlCol="0">
            <a:spAutoFit/>
          </a:bodyPr>
          <a:lstStyle/>
          <a:p>
            <a:r>
              <a:rPr lang="en-US" sz="6000" kern="1200" dirty="0" smtClean="0">
                <a:solidFill>
                  <a:srgbClr val="FFFFFF"/>
                </a:solidFill>
                <a:latin typeface="Arial Black"/>
                <a:cs typeface="Arial Black"/>
              </a:rPr>
              <a:t>automatically</a:t>
            </a:r>
          </a:p>
        </p:txBody>
      </p:sp>
      <p:sp>
        <p:nvSpPr>
          <p:cNvPr id="13" name="Rounded Rectangle 12" hidden="1"/>
          <p:cNvSpPr/>
          <p:nvPr/>
        </p:nvSpPr>
        <p:spPr bwMode="auto">
          <a:xfrm>
            <a:off x="4106863" y="1828800"/>
            <a:ext cx="2141537" cy="1992861"/>
          </a:xfrm>
          <a:prstGeom prst="roundRect">
            <a:avLst/>
          </a:prstGeom>
          <a:solidFill>
            <a:schemeClr val="accent5"/>
          </a:solidFill>
          <a:ln w="9525" cap="flat" cmpd="sng" algn="ctr">
            <a:noFill/>
            <a:prstDash val="solid"/>
            <a:round/>
            <a:headEnd type="none" w="med" len="med"/>
            <a:tailEnd type="none" w="med" len="med"/>
          </a:ln>
          <a:effectLst>
            <a:reflection blurRad="6350" stA="52000" endA="300" endPos="15000" dir="5400000" sy="-100000" algn="bl" rotWithShape="0"/>
          </a:effectLst>
          <a:scene3d>
            <a:camera prst="orthographicFront"/>
            <a:lightRig rig="threePt" dir="t"/>
          </a:scene3d>
          <a:sp3d extrusionH="133350" prstMaterial="plastic">
            <a:bevelT w="69850" h="69850"/>
          </a:sp3d>
        </p:spPr>
        <p:txBody>
          <a:bodyPr lIns="91427" tIns="45713" rIns="91427" bIns="45713">
            <a:prstTxWarp prst="textNoShape">
              <a:avLst/>
            </a:prstTxWarp>
          </a:bodyPr>
          <a:lstStyle/>
          <a:p>
            <a:pPr eaLnBrk="0" hangingPunct="0">
              <a:defRPr/>
            </a:pPr>
            <a:endParaRPr lang="en-US" b="1" dirty="0">
              <a:latin typeface="Arial" panose="020B0604020202020204" pitchFamily="34" charset="0"/>
              <a:ea typeface="ＭＳ Ｐゴシック" pitchFamily="-123" charset="-128"/>
              <a:cs typeface="Arial" panose="020B0604020202020204" pitchFamily="34" charset="0"/>
            </a:endParaRPr>
          </a:p>
        </p:txBody>
      </p:sp>
      <p:sp>
        <p:nvSpPr>
          <p:cNvPr id="14" name="5%"/>
          <p:cNvSpPr txBox="1">
            <a:spLocks noChangeArrowheads="1"/>
          </p:cNvSpPr>
          <p:nvPr/>
        </p:nvSpPr>
        <p:spPr bwMode="auto">
          <a:xfrm>
            <a:off x="4956175" y="1739444"/>
            <a:ext cx="1978025" cy="1569646"/>
          </a:xfrm>
          <a:prstGeom prst="rect">
            <a:avLst/>
          </a:prstGeom>
          <a:noFill/>
          <a:ln w="9525">
            <a:noFill/>
            <a:miter lim="800000"/>
            <a:headEnd/>
            <a:tailEnd/>
          </a:ln>
        </p:spPr>
        <p:txBody>
          <a:bodyPr lIns="91427" tIns="45713" rIns="91427" bIns="45713" anchor="ctr">
            <a:prstTxWarp prst="textNoShape">
              <a:avLst/>
            </a:prstTxWarp>
            <a:spAutoFit/>
          </a:bodyPr>
          <a:lstStyle/>
          <a:p>
            <a:pPr algn="ctr" eaLnBrk="0" hangingPunct="0"/>
            <a:r>
              <a:rPr lang="en-US" sz="9600" b="1" dirty="0">
                <a:solidFill>
                  <a:schemeClr val="bg1"/>
                </a:solidFill>
                <a:latin typeface="Arial" panose="020B0604020202020204" pitchFamily="34" charset="0"/>
                <a:cs typeface="Arial" panose="020B0604020202020204" pitchFamily="34" charset="0"/>
              </a:rPr>
              <a:t>5%</a:t>
            </a:r>
            <a:endParaRPr lang="en-US" sz="9600" b="1" i="1" dirty="0">
              <a:solidFill>
                <a:schemeClr val="bg1"/>
              </a:solidFill>
              <a:latin typeface="Arial" panose="020B0604020202020204" pitchFamily="34" charset="0"/>
              <a:cs typeface="Arial" panose="020B0604020202020204" pitchFamily="34" charset="0"/>
            </a:endParaRPr>
          </a:p>
        </p:txBody>
      </p:sp>
      <p:sp>
        <p:nvSpPr>
          <p:cNvPr id="15" name="Rounded Rectangle 14" hidden="1"/>
          <p:cNvSpPr/>
          <p:nvPr/>
        </p:nvSpPr>
        <p:spPr bwMode="auto">
          <a:xfrm>
            <a:off x="4106863" y="1828800"/>
            <a:ext cx="2141537" cy="1992861"/>
          </a:xfrm>
          <a:prstGeom prst="roundRect">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extrusionH="133350" prstMaterial="plastic">
            <a:bevelT w="69850" h="69850"/>
          </a:sp3d>
        </p:spPr>
        <p:txBody>
          <a:bodyPr lIns="91427" tIns="45713" rIns="91427" bIns="45713">
            <a:prstTxWarp prst="textNoShape">
              <a:avLst/>
            </a:prstTxWarp>
          </a:bodyPr>
          <a:lstStyle/>
          <a:p>
            <a:pPr eaLnBrk="0" hangingPunct="0">
              <a:defRPr/>
            </a:pPr>
            <a:endParaRPr lang="en-US" b="1" dirty="0">
              <a:latin typeface="Arial" panose="020B0604020202020204" pitchFamily="34" charset="0"/>
              <a:ea typeface="ＭＳ Ｐゴシック" pitchFamily="-123" charset="-128"/>
              <a:cs typeface="Arial" panose="020B0604020202020204" pitchFamily="34" charset="0"/>
            </a:endParaRPr>
          </a:p>
        </p:txBody>
      </p:sp>
      <p:sp>
        <p:nvSpPr>
          <p:cNvPr id="16" name="6%"/>
          <p:cNvSpPr txBox="1">
            <a:spLocks noChangeArrowheads="1"/>
          </p:cNvSpPr>
          <p:nvPr/>
        </p:nvSpPr>
        <p:spPr bwMode="auto">
          <a:xfrm>
            <a:off x="4956175" y="1739444"/>
            <a:ext cx="1978025" cy="1569646"/>
          </a:xfrm>
          <a:prstGeom prst="rect">
            <a:avLst/>
          </a:prstGeom>
          <a:noFill/>
          <a:ln w="9525">
            <a:noFill/>
            <a:miter lim="800000"/>
            <a:headEnd/>
            <a:tailEnd/>
          </a:ln>
        </p:spPr>
        <p:txBody>
          <a:bodyPr lIns="91427" tIns="45713" rIns="91427" bIns="45713" anchor="ctr">
            <a:prstTxWarp prst="textNoShape">
              <a:avLst/>
            </a:prstTxWarp>
            <a:spAutoFit/>
          </a:bodyPr>
          <a:lstStyle/>
          <a:p>
            <a:pPr algn="ctr" eaLnBrk="0" hangingPunct="0"/>
            <a:r>
              <a:rPr lang="en-US" sz="9600" b="1" dirty="0">
                <a:solidFill>
                  <a:schemeClr val="bg1"/>
                </a:solidFill>
                <a:latin typeface="Arial" panose="020B0604020202020204" pitchFamily="34" charset="0"/>
                <a:cs typeface="Arial" panose="020B0604020202020204" pitchFamily="34" charset="0"/>
              </a:rPr>
              <a:t>6%</a:t>
            </a:r>
            <a:endParaRPr lang="en-US" sz="9600" b="1" i="1" dirty="0">
              <a:solidFill>
                <a:schemeClr val="bg1"/>
              </a:solidFill>
              <a:latin typeface="Arial" panose="020B0604020202020204" pitchFamily="34" charset="0"/>
              <a:cs typeface="Arial" panose="020B0604020202020204" pitchFamily="34" charset="0"/>
            </a:endParaRPr>
          </a:p>
        </p:txBody>
      </p:sp>
      <p:sp>
        <p:nvSpPr>
          <p:cNvPr id="17" name="Rounded Rectangle 16" hidden="1"/>
          <p:cNvSpPr/>
          <p:nvPr/>
        </p:nvSpPr>
        <p:spPr bwMode="auto">
          <a:xfrm>
            <a:off x="4106863" y="1828800"/>
            <a:ext cx="2141537" cy="1992861"/>
          </a:xfrm>
          <a:prstGeom prst="roundRect">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extrusionH="133350" prstMaterial="plastic">
            <a:bevelT w="69850" h="69850"/>
          </a:sp3d>
        </p:spPr>
        <p:txBody>
          <a:bodyPr lIns="91427" tIns="45713" rIns="91427" bIns="45713">
            <a:prstTxWarp prst="textNoShape">
              <a:avLst/>
            </a:prstTxWarp>
          </a:bodyPr>
          <a:lstStyle/>
          <a:p>
            <a:pPr eaLnBrk="0" hangingPunct="0">
              <a:defRPr/>
            </a:pPr>
            <a:endParaRPr lang="en-US" b="1" dirty="0">
              <a:latin typeface="Arial" panose="020B0604020202020204" pitchFamily="34" charset="0"/>
              <a:ea typeface="ＭＳ Ｐゴシック" pitchFamily="-123" charset="-128"/>
              <a:cs typeface="Arial" panose="020B0604020202020204" pitchFamily="34" charset="0"/>
            </a:endParaRPr>
          </a:p>
        </p:txBody>
      </p:sp>
      <p:sp>
        <p:nvSpPr>
          <p:cNvPr id="18" name="7%"/>
          <p:cNvSpPr txBox="1">
            <a:spLocks noChangeArrowheads="1"/>
          </p:cNvSpPr>
          <p:nvPr/>
        </p:nvSpPr>
        <p:spPr bwMode="auto">
          <a:xfrm>
            <a:off x="4956175" y="1739444"/>
            <a:ext cx="1978025" cy="1569646"/>
          </a:xfrm>
          <a:prstGeom prst="rect">
            <a:avLst/>
          </a:prstGeom>
          <a:noFill/>
          <a:ln w="9525">
            <a:noFill/>
            <a:miter lim="800000"/>
            <a:headEnd/>
            <a:tailEnd/>
          </a:ln>
        </p:spPr>
        <p:txBody>
          <a:bodyPr lIns="91427" tIns="45713" rIns="91427" bIns="45713" anchor="ctr">
            <a:prstTxWarp prst="textNoShape">
              <a:avLst/>
            </a:prstTxWarp>
            <a:spAutoFit/>
          </a:bodyPr>
          <a:lstStyle/>
          <a:p>
            <a:pPr algn="ctr" eaLnBrk="0" hangingPunct="0"/>
            <a:r>
              <a:rPr lang="en-US" sz="9600" b="1" dirty="0">
                <a:solidFill>
                  <a:schemeClr val="bg1"/>
                </a:solidFill>
                <a:latin typeface="Arial" panose="020B0604020202020204" pitchFamily="34" charset="0"/>
                <a:cs typeface="Arial" panose="020B0604020202020204" pitchFamily="34" charset="0"/>
              </a:rPr>
              <a:t>7%</a:t>
            </a:r>
            <a:endParaRPr lang="en-US" sz="9600" b="1" i="1" dirty="0">
              <a:solidFill>
                <a:schemeClr val="bg1"/>
              </a:solidFill>
              <a:latin typeface="Arial" panose="020B0604020202020204" pitchFamily="34" charset="0"/>
              <a:cs typeface="Arial" panose="020B0604020202020204" pitchFamily="34" charset="0"/>
            </a:endParaRPr>
          </a:p>
        </p:txBody>
      </p:sp>
      <p:sp>
        <p:nvSpPr>
          <p:cNvPr id="19" name="Rounded Rectangle 18" hidden="1"/>
          <p:cNvSpPr/>
          <p:nvPr/>
        </p:nvSpPr>
        <p:spPr bwMode="auto">
          <a:xfrm>
            <a:off x="4106863" y="1828800"/>
            <a:ext cx="2141537" cy="1992861"/>
          </a:xfrm>
          <a:prstGeom prst="roundRect">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extrusionH="133350" prstMaterial="plastic">
            <a:bevelT w="69850" h="69850"/>
          </a:sp3d>
        </p:spPr>
        <p:txBody>
          <a:bodyPr lIns="91427" tIns="45713" rIns="91427" bIns="45713">
            <a:prstTxWarp prst="textNoShape">
              <a:avLst/>
            </a:prstTxWarp>
          </a:bodyPr>
          <a:lstStyle/>
          <a:p>
            <a:pPr eaLnBrk="0" hangingPunct="0">
              <a:defRPr/>
            </a:pPr>
            <a:endParaRPr lang="en-US" b="1" dirty="0">
              <a:latin typeface="Arial" panose="020B0604020202020204" pitchFamily="34" charset="0"/>
              <a:ea typeface="ＭＳ Ｐゴシック" pitchFamily="-123" charset="-128"/>
              <a:cs typeface="Arial" panose="020B0604020202020204" pitchFamily="34" charset="0"/>
            </a:endParaRPr>
          </a:p>
        </p:txBody>
      </p:sp>
      <p:sp>
        <p:nvSpPr>
          <p:cNvPr id="20" name="8%"/>
          <p:cNvSpPr txBox="1">
            <a:spLocks noChangeArrowheads="1"/>
          </p:cNvSpPr>
          <p:nvPr/>
        </p:nvSpPr>
        <p:spPr bwMode="auto">
          <a:xfrm>
            <a:off x="4956175" y="1739444"/>
            <a:ext cx="1978025" cy="1569646"/>
          </a:xfrm>
          <a:prstGeom prst="rect">
            <a:avLst/>
          </a:prstGeom>
          <a:noFill/>
          <a:ln w="9525">
            <a:noFill/>
            <a:miter lim="800000"/>
            <a:headEnd/>
            <a:tailEnd/>
          </a:ln>
        </p:spPr>
        <p:txBody>
          <a:bodyPr lIns="91427" tIns="45713" rIns="91427" bIns="45713" anchor="ctr">
            <a:prstTxWarp prst="textNoShape">
              <a:avLst/>
            </a:prstTxWarp>
            <a:spAutoFit/>
          </a:bodyPr>
          <a:lstStyle/>
          <a:p>
            <a:pPr algn="ctr" eaLnBrk="0" hangingPunct="0"/>
            <a:r>
              <a:rPr lang="en-US" sz="9600" b="1" dirty="0">
                <a:solidFill>
                  <a:schemeClr val="bg1"/>
                </a:solidFill>
                <a:latin typeface="Arial" panose="020B0604020202020204" pitchFamily="34" charset="0"/>
                <a:cs typeface="Arial" panose="020B0604020202020204" pitchFamily="34" charset="0"/>
              </a:rPr>
              <a:t>8%</a:t>
            </a:r>
            <a:endParaRPr lang="en-US" sz="9600" b="1" i="1" dirty="0">
              <a:solidFill>
                <a:schemeClr val="bg1"/>
              </a:solidFill>
              <a:latin typeface="Arial" panose="020B0604020202020204" pitchFamily="34" charset="0"/>
              <a:cs typeface="Arial" panose="020B0604020202020204" pitchFamily="34" charset="0"/>
            </a:endParaRPr>
          </a:p>
        </p:txBody>
      </p:sp>
      <p:sp>
        <p:nvSpPr>
          <p:cNvPr id="21" name="Rounded Rectangle 20" hidden="1"/>
          <p:cNvSpPr/>
          <p:nvPr/>
        </p:nvSpPr>
        <p:spPr bwMode="auto">
          <a:xfrm>
            <a:off x="4106863" y="1828800"/>
            <a:ext cx="2141537" cy="1992861"/>
          </a:xfrm>
          <a:prstGeom prst="roundRect">
            <a:avLst/>
          </a:prstGeom>
          <a:solidFill>
            <a:schemeClr val="accent5"/>
          </a:solidFill>
          <a:ln w="9525" cap="flat" cmpd="sng" algn="ctr">
            <a:noFill/>
            <a:prstDash val="solid"/>
            <a:round/>
            <a:headEnd type="none" w="med" len="med"/>
            <a:tailEnd type="none" w="med" len="med"/>
          </a:ln>
          <a:effectLst/>
          <a:scene3d>
            <a:camera prst="orthographicFront"/>
            <a:lightRig rig="threePt" dir="t"/>
          </a:scene3d>
          <a:sp3d extrusionH="133350" prstMaterial="plastic">
            <a:bevelT w="69850" h="69850"/>
          </a:sp3d>
        </p:spPr>
        <p:txBody>
          <a:bodyPr lIns="91427" tIns="45713" rIns="91427" bIns="45713">
            <a:prstTxWarp prst="textNoShape">
              <a:avLst/>
            </a:prstTxWarp>
          </a:bodyPr>
          <a:lstStyle/>
          <a:p>
            <a:pPr eaLnBrk="0" hangingPunct="0">
              <a:defRPr/>
            </a:pPr>
            <a:endParaRPr lang="en-US" b="1" dirty="0">
              <a:latin typeface="Arial" panose="020B0604020202020204" pitchFamily="34" charset="0"/>
              <a:ea typeface="ＭＳ Ｐゴシック" pitchFamily="-123" charset="-128"/>
              <a:cs typeface="Arial" panose="020B0604020202020204" pitchFamily="34" charset="0"/>
            </a:endParaRPr>
          </a:p>
        </p:txBody>
      </p:sp>
      <p:sp>
        <p:nvSpPr>
          <p:cNvPr id="22" name="9%"/>
          <p:cNvSpPr txBox="1">
            <a:spLocks noChangeArrowheads="1"/>
          </p:cNvSpPr>
          <p:nvPr/>
        </p:nvSpPr>
        <p:spPr bwMode="auto">
          <a:xfrm>
            <a:off x="4956175" y="1739444"/>
            <a:ext cx="1978025" cy="1569646"/>
          </a:xfrm>
          <a:prstGeom prst="rect">
            <a:avLst/>
          </a:prstGeom>
          <a:noFill/>
          <a:ln w="9525">
            <a:noFill/>
            <a:miter lim="800000"/>
            <a:headEnd/>
            <a:tailEnd/>
          </a:ln>
        </p:spPr>
        <p:txBody>
          <a:bodyPr lIns="91427" tIns="45713" rIns="91427" bIns="45713" anchor="ctr">
            <a:prstTxWarp prst="textNoShape">
              <a:avLst/>
            </a:prstTxWarp>
            <a:spAutoFit/>
          </a:bodyPr>
          <a:lstStyle/>
          <a:p>
            <a:pPr algn="ctr" eaLnBrk="0" hangingPunct="0"/>
            <a:r>
              <a:rPr lang="en-US" sz="9600" b="1" dirty="0">
                <a:solidFill>
                  <a:schemeClr val="bg1"/>
                </a:solidFill>
                <a:latin typeface="Arial" panose="020B0604020202020204" pitchFamily="34" charset="0"/>
                <a:cs typeface="Arial" panose="020B0604020202020204" pitchFamily="34" charset="0"/>
              </a:rPr>
              <a:t>9%</a:t>
            </a:r>
            <a:endParaRPr lang="en-US" sz="9600" b="1" i="1" dirty="0">
              <a:solidFill>
                <a:schemeClr val="bg1"/>
              </a:solidFill>
              <a:latin typeface="Arial" panose="020B0604020202020204" pitchFamily="34" charset="0"/>
              <a:cs typeface="Arial" panose="020B0604020202020204" pitchFamily="34" charset="0"/>
            </a:endParaRPr>
          </a:p>
        </p:txBody>
      </p:sp>
      <p:sp>
        <p:nvSpPr>
          <p:cNvPr id="23" name="Rounded Rectangle 22" hidden="1"/>
          <p:cNvSpPr/>
          <p:nvPr/>
        </p:nvSpPr>
        <p:spPr bwMode="auto">
          <a:xfrm>
            <a:off x="4106863" y="1828800"/>
            <a:ext cx="2141537" cy="1992861"/>
          </a:xfrm>
          <a:prstGeom prst="roundRect">
            <a:avLst/>
          </a:prstGeom>
          <a:solidFill>
            <a:srgbClr val="C72127"/>
          </a:solidFill>
          <a:ln w="9525" cap="flat" cmpd="sng" algn="ctr">
            <a:noFill/>
            <a:prstDash val="solid"/>
            <a:round/>
            <a:headEnd type="none" w="med" len="med"/>
            <a:tailEnd type="none" w="med" len="med"/>
          </a:ln>
          <a:effectLst/>
          <a:scene3d>
            <a:camera prst="orthographicFront"/>
            <a:lightRig rig="threePt" dir="t"/>
          </a:scene3d>
          <a:sp3d extrusionH="133350" prstMaterial="plastic">
            <a:bevelT w="69850" h="69850"/>
          </a:sp3d>
        </p:spPr>
        <p:txBody>
          <a:bodyPr lIns="91427" tIns="45713" rIns="91427" bIns="45713">
            <a:prstTxWarp prst="textNoShape">
              <a:avLst/>
            </a:prstTxWarp>
          </a:bodyPr>
          <a:lstStyle/>
          <a:p>
            <a:pPr eaLnBrk="0" hangingPunct="0">
              <a:defRPr/>
            </a:pPr>
            <a:endParaRPr lang="en-US" b="1" dirty="0">
              <a:solidFill>
                <a:srgbClr val="C72127"/>
              </a:solidFill>
              <a:latin typeface="Arial" panose="020B0604020202020204" pitchFamily="34" charset="0"/>
              <a:ea typeface="ＭＳ Ｐゴシック" pitchFamily="-123" charset="-128"/>
              <a:cs typeface="Arial" panose="020B0604020202020204" pitchFamily="34" charset="0"/>
            </a:endParaRPr>
          </a:p>
        </p:txBody>
      </p:sp>
      <p:sp>
        <p:nvSpPr>
          <p:cNvPr id="24" name="10%"/>
          <p:cNvSpPr txBox="1">
            <a:spLocks noChangeArrowheads="1"/>
          </p:cNvSpPr>
          <p:nvPr/>
        </p:nvSpPr>
        <p:spPr bwMode="auto">
          <a:xfrm>
            <a:off x="4945062" y="1524000"/>
            <a:ext cx="3513138" cy="1785090"/>
          </a:xfrm>
          <a:prstGeom prst="rect">
            <a:avLst/>
          </a:prstGeom>
          <a:noFill/>
          <a:ln w="9525">
            <a:noFill/>
            <a:miter lim="800000"/>
            <a:headEnd/>
            <a:tailEnd/>
          </a:ln>
        </p:spPr>
        <p:txBody>
          <a:bodyPr wrap="square" lIns="91427" tIns="45713" rIns="91427" bIns="45713" anchor="ctr">
            <a:prstTxWarp prst="textNoShape">
              <a:avLst/>
            </a:prstTxWarp>
            <a:spAutoFit/>
          </a:bodyPr>
          <a:lstStyle/>
          <a:p>
            <a:pPr algn="ctr" eaLnBrk="0" hangingPunct="0"/>
            <a:r>
              <a:rPr lang="en-US" sz="11000" b="1" dirty="0">
                <a:solidFill>
                  <a:schemeClr val="bg1"/>
                </a:solidFill>
                <a:latin typeface="Arial" panose="020B0604020202020204" pitchFamily="34" charset="0"/>
                <a:cs typeface="Arial" panose="020B0604020202020204" pitchFamily="34" charset="0"/>
              </a:rPr>
              <a:t>10%</a:t>
            </a:r>
            <a:endParaRPr lang="en-US" sz="11000" b="1" i="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11">
            <a:extLst>
              <a:ext uri="{28A0092B-C50C-407E-A947-70E740481C1C}">
                <a14:useLocalDpi xmlns:a14="http://schemas.microsoft.com/office/drawing/2010/main" val="0"/>
              </a:ext>
            </a:extLst>
          </a:blip>
          <a:srcRect b="7960"/>
          <a:stretch/>
        </p:blipFill>
        <p:spPr>
          <a:xfrm>
            <a:off x="180188" y="1753334"/>
            <a:ext cx="4287476" cy="3627337"/>
          </a:xfrm>
          <a:prstGeom prst="rect">
            <a:avLst/>
          </a:prstGeom>
        </p:spPr>
      </p:pic>
      <p:sp>
        <p:nvSpPr>
          <p:cNvPr id="31" name="TextBox 30"/>
          <p:cNvSpPr txBox="1"/>
          <p:nvPr/>
        </p:nvSpPr>
        <p:spPr>
          <a:xfrm>
            <a:off x="233907" y="86380"/>
            <a:ext cx="3352800" cy="523220"/>
          </a:xfrm>
          <a:prstGeom prst="rect">
            <a:avLst/>
          </a:prstGeom>
          <a:noFill/>
        </p:spPr>
        <p:txBody>
          <a:bodyPr wrap="square" rtlCol="0">
            <a:spAutoFit/>
          </a:bodyPr>
          <a:lstStyle/>
          <a:p>
            <a:r>
              <a:rPr lang="en-US" sz="2800" dirty="0" smtClean="0">
                <a:solidFill>
                  <a:srgbClr val="FFFFFF"/>
                </a:solidFill>
                <a:latin typeface="Arial"/>
                <a:cs typeface="Arial"/>
              </a:rPr>
              <a:t>save more</a:t>
            </a:r>
            <a:endParaRPr lang="en-US" sz="2800" kern="1200" dirty="0">
              <a:solidFill>
                <a:srgbClr val="FFFFFF"/>
              </a:solidFill>
              <a:latin typeface="Arial"/>
              <a:cs typeface="Arial"/>
            </a:endParaRPr>
          </a:p>
        </p:txBody>
      </p:sp>
    </p:spTree>
    <p:extLst>
      <p:ext uri="{BB962C8B-B14F-4D97-AF65-F5344CB8AC3E}">
        <p14:creationId xmlns:p14="http://schemas.microsoft.com/office/powerpoint/2010/main" val="13453494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xit" presetSubtype="0" fill="hold" nodeType="withEffect">
                                  <p:stCondLst>
                                    <p:cond delay="3000"/>
                                  </p:stCondLst>
                                  <p:childTnLst>
                                    <p:animEffect transition="out" filter="fade">
                                      <p:cBhvr>
                                        <p:cTn id="9" dur="2000"/>
                                        <p:tgtEl>
                                          <p:spTgt spid="3"/>
                                        </p:tgtEl>
                                      </p:cBhvr>
                                    </p:animEffect>
                                    <p:set>
                                      <p:cBhvr>
                                        <p:cTn id="10" dur="1" fill="hold">
                                          <p:stCondLst>
                                            <p:cond delay="1999"/>
                                          </p:stCondLst>
                                        </p:cTn>
                                        <p:tgtEl>
                                          <p:spTgt spid="3"/>
                                        </p:tgtEl>
                                        <p:attrNameLst>
                                          <p:attrName>style.visibility</p:attrName>
                                        </p:attrNameLst>
                                      </p:cBhvr>
                                      <p:to>
                                        <p:strVal val="hidden"/>
                                      </p:to>
                                    </p:set>
                                  </p:childTnLst>
                                </p:cTn>
                              </p:par>
                            </p:childTnLst>
                          </p:cTn>
                        </p:par>
                        <p:par>
                          <p:cTn id="11" fill="hold">
                            <p:stCondLst>
                              <p:cond delay="5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par>
                          <p:cTn id="39" fill="hold">
                            <p:stCondLst>
                              <p:cond delay="5500"/>
                            </p:stCondLst>
                            <p:childTnLst>
                              <p:par>
                                <p:cTn id="40" presetID="10" presetClass="entr" presetSubtype="0" fill="hold" grpId="0" nodeType="after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par>
                          <p:cTn id="43" fill="hold">
                            <p:stCondLst>
                              <p:cond delay="6000"/>
                            </p:stCondLst>
                            <p:childTnLst>
                              <p:par>
                                <p:cTn id="44" presetID="10" presetClass="entr" presetSubtype="0" fill="hold" grpId="0" nodeType="afterEffect">
                                  <p:stCondLst>
                                    <p:cond delay="0"/>
                                  </p:stCondLst>
                                  <p:childTnLst>
                                    <p:set>
                                      <p:cBhvr>
                                        <p:cTn id="45" dur="1" fill="hold">
                                          <p:stCondLst>
                                            <p:cond delay="0"/>
                                          </p:stCondLst>
                                        </p:cTn>
                                        <p:tgtEl>
                                          <p:spTgt spid="11">
                                            <p:txEl>
                                              <p:pRg st="1" end="1"/>
                                            </p:txEl>
                                          </p:spTgt>
                                        </p:tgtEl>
                                        <p:attrNameLst>
                                          <p:attrName>style.visibility</p:attrName>
                                        </p:attrNameLst>
                                      </p:cBhvr>
                                      <p:to>
                                        <p:strVal val="visible"/>
                                      </p:to>
                                    </p:set>
                                    <p:animEffect transition="in" filter="fade">
                                      <p:cBhvr>
                                        <p:cTn id="46" dur="500"/>
                                        <p:tgtEl>
                                          <p:spTgt spid="1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xit" presetSubtype="0" fill="hold" nodeType="clickEffect">
                                  <p:stCondLst>
                                    <p:cond delay="0"/>
                                  </p:stCondLst>
                                  <p:childTnLst>
                                    <p:animEffect transition="out" filter="fade">
                                      <p:cBhvr>
                                        <p:cTn id="50" dur="1250"/>
                                        <p:tgtEl>
                                          <p:spTgt spid="10"/>
                                        </p:tgtEl>
                                      </p:cBhvr>
                                    </p:animEffect>
                                    <p:anim calcmode="lin" valueType="num">
                                      <p:cBhvr>
                                        <p:cTn id="51" dur="1250"/>
                                        <p:tgtEl>
                                          <p:spTgt spid="10"/>
                                        </p:tgtEl>
                                        <p:attrNameLst>
                                          <p:attrName>ppt_x</p:attrName>
                                        </p:attrNameLst>
                                      </p:cBhvr>
                                      <p:tavLst>
                                        <p:tav tm="0">
                                          <p:val>
                                            <p:strVal val="ppt_x"/>
                                          </p:val>
                                        </p:tav>
                                        <p:tav tm="100000">
                                          <p:val>
                                            <p:strVal val="ppt_x"/>
                                          </p:val>
                                        </p:tav>
                                      </p:tavLst>
                                    </p:anim>
                                    <p:anim calcmode="lin" valueType="num">
                                      <p:cBhvr>
                                        <p:cTn id="52" dur="1250"/>
                                        <p:tgtEl>
                                          <p:spTgt spid="10"/>
                                        </p:tgtEl>
                                        <p:attrNameLst>
                                          <p:attrName>ppt_y</p:attrName>
                                        </p:attrNameLst>
                                      </p:cBhvr>
                                      <p:tavLst>
                                        <p:tav tm="0">
                                          <p:val>
                                            <p:strVal val="ppt_y"/>
                                          </p:val>
                                        </p:tav>
                                        <p:tav tm="100000">
                                          <p:val>
                                            <p:strVal val="ppt_y+.1"/>
                                          </p:val>
                                        </p:tav>
                                      </p:tavLst>
                                    </p:anim>
                                    <p:set>
                                      <p:cBhvr>
                                        <p:cTn id="53" dur="1" fill="hold">
                                          <p:stCondLst>
                                            <p:cond delay="124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par>
                          <p:cTn id="63" fill="hold">
                            <p:stCondLst>
                              <p:cond delay="1250"/>
                            </p:stCondLst>
                            <p:childTnLst>
                              <p:par>
                                <p:cTn id="64" presetID="42" presetClass="exit" presetSubtype="0" fill="hold" nodeType="afterEffect">
                                  <p:stCondLst>
                                    <p:cond delay="0"/>
                                  </p:stCondLst>
                                  <p:childTnLst>
                                    <p:animEffect transition="out" filter="fade">
                                      <p:cBhvr>
                                        <p:cTn id="65" dur="1250"/>
                                        <p:tgtEl>
                                          <p:spTgt spid="9"/>
                                        </p:tgtEl>
                                      </p:cBhvr>
                                    </p:animEffect>
                                    <p:anim calcmode="lin" valueType="num">
                                      <p:cBhvr>
                                        <p:cTn id="66" dur="1250"/>
                                        <p:tgtEl>
                                          <p:spTgt spid="9"/>
                                        </p:tgtEl>
                                        <p:attrNameLst>
                                          <p:attrName>ppt_x</p:attrName>
                                        </p:attrNameLst>
                                      </p:cBhvr>
                                      <p:tavLst>
                                        <p:tav tm="0">
                                          <p:val>
                                            <p:strVal val="ppt_x"/>
                                          </p:val>
                                        </p:tav>
                                        <p:tav tm="100000">
                                          <p:val>
                                            <p:strVal val="ppt_x"/>
                                          </p:val>
                                        </p:tav>
                                      </p:tavLst>
                                    </p:anim>
                                    <p:anim calcmode="lin" valueType="num">
                                      <p:cBhvr>
                                        <p:cTn id="67" dur="1250"/>
                                        <p:tgtEl>
                                          <p:spTgt spid="9"/>
                                        </p:tgtEl>
                                        <p:attrNameLst>
                                          <p:attrName>ppt_y</p:attrName>
                                        </p:attrNameLst>
                                      </p:cBhvr>
                                      <p:tavLst>
                                        <p:tav tm="0">
                                          <p:val>
                                            <p:strVal val="ppt_y"/>
                                          </p:val>
                                        </p:tav>
                                        <p:tav tm="100000">
                                          <p:val>
                                            <p:strVal val="ppt_y+.1"/>
                                          </p:val>
                                        </p:tav>
                                      </p:tavLst>
                                    </p:anim>
                                    <p:set>
                                      <p:cBhvr>
                                        <p:cTn id="68" dur="1" fill="hold">
                                          <p:stCondLst>
                                            <p:cond delay="1249"/>
                                          </p:stCondLst>
                                        </p:cTn>
                                        <p:tgtEl>
                                          <p:spTgt spid="9"/>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par>
                                <p:cTn id="75" presetID="10" presetClass="entr" presetSubtype="0" fill="hold"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childTnLst>
                          </p:cTn>
                        </p:par>
                        <p:par>
                          <p:cTn id="78" fill="hold">
                            <p:stCondLst>
                              <p:cond delay="2500"/>
                            </p:stCondLst>
                            <p:childTnLst>
                              <p:par>
                                <p:cTn id="79" presetID="42" presetClass="exit" presetSubtype="0" fill="hold" nodeType="afterEffect">
                                  <p:stCondLst>
                                    <p:cond delay="0"/>
                                  </p:stCondLst>
                                  <p:childTnLst>
                                    <p:animEffect transition="out" filter="fade">
                                      <p:cBhvr>
                                        <p:cTn id="80" dur="1250"/>
                                        <p:tgtEl>
                                          <p:spTgt spid="8"/>
                                        </p:tgtEl>
                                      </p:cBhvr>
                                    </p:animEffect>
                                    <p:anim calcmode="lin" valueType="num">
                                      <p:cBhvr>
                                        <p:cTn id="81" dur="1250"/>
                                        <p:tgtEl>
                                          <p:spTgt spid="8"/>
                                        </p:tgtEl>
                                        <p:attrNameLst>
                                          <p:attrName>ppt_x</p:attrName>
                                        </p:attrNameLst>
                                      </p:cBhvr>
                                      <p:tavLst>
                                        <p:tav tm="0">
                                          <p:val>
                                            <p:strVal val="ppt_x"/>
                                          </p:val>
                                        </p:tav>
                                        <p:tav tm="100000">
                                          <p:val>
                                            <p:strVal val="ppt_x"/>
                                          </p:val>
                                        </p:tav>
                                      </p:tavLst>
                                    </p:anim>
                                    <p:anim calcmode="lin" valueType="num">
                                      <p:cBhvr>
                                        <p:cTn id="82" dur="1250"/>
                                        <p:tgtEl>
                                          <p:spTgt spid="8"/>
                                        </p:tgtEl>
                                        <p:attrNameLst>
                                          <p:attrName>ppt_y</p:attrName>
                                        </p:attrNameLst>
                                      </p:cBhvr>
                                      <p:tavLst>
                                        <p:tav tm="0">
                                          <p:val>
                                            <p:strVal val="ppt_y"/>
                                          </p:val>
                                        </p:tav>
                                        <p:tav tm="100000">
                                          <p:val>
                                            <p:strVal val="ppt_y+.1"/>
                                          </p:val>
                                        </p:tav>
                                      </p:tavLst>
                                    </p:anim>
                                    <p:set>
                                      <p:cBhvr>
                                        <p:cTn id="83" dur="1" fill="hold">
                                          <p:stCondLst>
                                            <p:cond delay="1249"/>
                                          </p:stCondLst>
                                        </p:cTn>
                                        <p:tgtEl>
                                          <p:spTgt spid="8"/>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8"/>
                                        </p:tgtEl>
                                      </p:cBhvr>
                                    </p:animEffect>
                                    <p:set>
                                      <p:cBhvr>
                                        <p:cTn id="86" dur="1" fill="hold">
                                          <p:stCondLst>
                                            <p:cond delay="499"/>
                                          </p:stCondLst>
                                        </p:cTn>
                                        <p:tgtEl>
                                          <p:spTgt spid="18"/>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par>
                                <p:cTn id="90" presetID="10" presetClass="entr" presetSubtype="0"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childTnLst>
                          </p:cTn>
                        </p:par>
                        <p:par>
                          <p:cTn id="93" fill="hold">
                            <p:stCondLst>
                              <p:cond delay="3750"/>
                            </p:stCondLst>
                            <p:childTnLst>
                              <p:par>
                                <p:cTn id="94" presetID="42" presetClass="exit" presetSubtype="0" fill="hold" nodeType="afterEffect">
                                  <p:stCondLst>
                                    <p:cond delay="0"/>
                                  </p:stCondLst>
                                  <p:childTnLst>
                                    <p:animEffect transition="out" filter="fade">
                                      <p:cBhvr>
                                        <p:cTn id="95" dur="1250"/>
                                        <p:tgtEl>
                                          <p:spTgt spid="7"/>
                                        </p:tgtEl>
                                      </p:cBhvr>
                                    </p:animEffect>
                                    <p:anim calcmode="lin" valueType="num">
                                      <p:cBhvr>
                                        <p:cTn id="96" dur="1250"/>
                                        <p:tgtEl>
                                          <p:spTgt spid="7"/>
                                        </p:tgtEl>
                                        <p:attrNameLst>
                                          <p:attrName>ppt_x</p:attrName>
                                        </p:attrNameLst>
                                      </p:cBhvr>
                                      <p:tavLst>
                                        <p:tav tm="0">
                                          <p:val>
                                            <p:strVal val="ppt_x"/>
                                          </p:val>
                                        </p:tav>
                                        <p:tav tm="100000">
                                          <p:val>
                                            <p:strVal val="ppt_x"/>
                                          </p:val>
                                        </p:tav>
                                      </p:tavLst>
                                    </p:anim>
                                    <p:anim calcmode="lin" valueType="num">
                                      <p:cBhvr>
                                        <p:cTn id="97" dur="1250"/>
                                        <p:tgtEl>
                                          <p:spTgt spid="7"/>
                                        </p:tgtEl>
                                        <p:attrNameLst>
                                          <p:attrName>ppt_y</p:attrName>
                                        </p:attrNameLst>
                                      </p:cBhvr>
                                      <p:tavLst>
                                        <p:tav tm="0">
                                          <p:val>
                                            <p:strVal val="ppt_y"/>
                                          </p:val>
                                        </p:tav>
                                        <p:tav tm="100000">
                                          <p:val>
                                            <p:strVal val="ppt_y+.1"/>
                                          </p:val>
                                        </p:tav>
                                      </p:tavLst>
                                    </p:anim>
                                    <p:set>
                                      <p:cBhvr>
                                        <p:cTn id="98" dur="1" fill="hold">
                                          <p:stCondLst>
                                            <p:cond delay="1249"/>
                                          </p:stCondLst>
                                        </p:cTn>
                                        <p:tgtEl>
                                          <p:spTgt spid="7"/>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ntr" presetSubtype="0" fill="hold" grpId="0" nodeType="with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500"/>
                                        <p:tgtEl>
                                          <p:spTgt spid="22"/>
                                        </p:tgtEl>
                                      </p:cBhvr>
                                    </p:animEffect>
                                  </p:childTnLst>
                                </p:cTn>
                              </p:par>
                              <p:par>
                                <p:cTn id="105" presetID="10" presetClass="entr" presetSubtype="0" fill="hold" nodeType="with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fade">
                                      <p:cBhvr>
                                        <p:cTn id="107" dur="500"/>
                                        <p:tgtEl>
                                          <p:spTgt spid="21"/>
                                        </p:tgtEl>
                                      </p:cBhvr>
                                    </p:animEffect>
                                  </p:childTnLst>
                                </p:cTn>
                              </p:par>
                            </p:childTnLst>
                          </p:cTn>
                        </p:par>
                        <p:par>
                          <p:cTn id="108" fill="hold">
                            <p:stCondLst>
                              <p:cond delay="5000"/>
                            </p:stCondLst>
                            <p:childTnLst>
                              <p:par>
                                <p:cTn id="109" presetID="42" presetClass="exit" presetSubtype="0" fill="hold" nodeType="afterEffect">
                                  <p:stCondLst>
                                    <p:cond delay="0"/>
                                  </p:stCondLst>
                                  <p:childTnLst>
                                    <p:animEffect transition="out" filter="fade">
                                      <p:cBhvr>
                                        <p:cTn id="110" dur="1250"/>
                                        <p:tgtEl>
                                          <p:spTgt spid="6"/>
                                        </p:tgtEl>
                                      </p:cBhvr>
                                    </p:animEffect>
                                    <p:anim calcmode="lin" valueType="num">
                                      <p:cBhvr>
                                        <p:cTn id="111" dur="1250"/>
                                        <p:tgtEl>
                                          <p:spTgt spid="6"/>
                                        </p:tgtEl>
                                        <p:attrNameLst>
                                          <p:attrName>ppt_x</p:attrName>
                                        </p:attrNameLst>
                                      </p:cBhvr>
                                      <p:tavLst>
                                        <p:tav tm="0">
                                          <p:val>
                                            <p:strVal val="ppt_x"/>
                                          </p:val>
                                        </p:tav>
                                        <p:tav tm="100000">
                                          <p:val>
                                            <p:strVal val="ppt_x"/>
                                          </p:val>
                                        </p:tav>
                                      </p:tavLst>
                                    </p:anim>
                                    <p:anim calcmode="lin" valueType="num">
                                      <p:cBhvr>
                                        <p:cTn id="112" dur="1250"/>
                                        <p:tgtEl>
                                          <p:spTgt spid="6"/>
                                        </p:tgtEl>
                                        <p:attrNameLst>
                                          <p:attrName>ppt_y</p:attrName>
                                        </p:attrNameLst>
                                      </p:cBhvr>
                                      <p:tavLst>
                                        <p:tav tm="0">
                                          <p:val>
                                            <p:strVal val="ppt_y"/>
                                          </p:val>
                                        </p:tav>
                                        <p:tav tm="100000">
                                          <p:val>
                                            <p:strVal val="ppt_y+.1"/>
                                          </p:val>
                                        </p:tav>
                                      </p:tavLst>
                                    </p:anim>
                                    <p:set>
                                      <p:cBhvr>
                                        <p:cTn id="113" dur="1" fill="hold">
                                          <p:stCondLst>
                                            <p:cond delay="1249"/>
                                          </p:stCondLst>
                                        </p:cTn>
                                        <p:tgtEl>
                                          <p:spTgt spid="6"/>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2"/>
                                        </p:tgtEl>
                                      </p:cBhvr>
                                    </p:animEffect>
                                    <p:set>
                                      <p:cBhvr>
                                        <p:cTn id="116" dur="1" fill="hold">
                                          <p:stCondLst>
                                            <p:cond delay="499"/>
                                          </p:stCondLst>
                                        </p:cTn>
                                        <p:tgtEl>
                                          <p:spTgt spid="22"/>
                                        </p:tgtEl>
                                        <p:attrNameLst>
                                          <p:attrName>style.visibility</p:attrName>
                                        </p:attrNameLst>
                                      </p:cBhvr>
                                      <p:to>
                                        <p:strVal val="hidden"/>
                                      </p:to>
                                    </p:set>
                                  </p:childTnLst>
                                </p:cTn>
                              </p:par>
                              <p:par>
                                <p:cTn id="117" presetID="10" presetClass="entr" presetSubtype="0" fill="hold" grpId="0" nodeType="with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fade">
                                      <p:cBhvr>
                                        <p:cTn id="119" dur="500"/>
                                        <p:tgtEl>
                                          <p:spTgt spid="24"/>
                                        </p:tgtEl>
                                      </p:cBhvr>
                                    </p:animEffect>
                                  </p:childTnLst>
                                </p:cTn>
                              </p:par>
                              <p:par>
                                <p:cTn id="120" presetID="10" presetClass="entr" presetSubtype="0" fill="hold" nodeType="with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fade">
                                      <p:cBhvr>
                                        <p:cTn id="122" dur="500"/>
                                        <p:tgtEl>
                                          <p:spTgt spid="23"/>
                                        </p:tgtEl>
                                      </p:cBhvr>
                                    </p:animEffect>
                                  </p:childTnLst>
                                </p:cTn>
                              </p:par>
                            </p:childTnLst>
                          </p:cTn>
                        </p:par>
                        <p:par>
                          <p:cTn id="123" fill="hold">
                            <p:stCondLst>
                              <p:cond delay="6250"/>
                            </p:stCondLst>
                            <p:childTnLst>
                              <p:par>
                                <p:cTn id="124" presetID="10" presetClass="entr" presetSubtype="0" fill="hold" grpId="0" nodeType="after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fade">
                                      <p:cBhvr>
                                        <p:cTn id="1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P spid="26" grpId="0"/>
      <p:bldP spid="14" grpId="0"/>
      <p:bldP spid="14" grpId="1"/>
      <p:bldP spid="16" grpId="0"/>
      <p:bldP spid="16" grpId="1"/>
      <p:bldP spid="18" grpId="0"/>
      <p:bldP spid="18" grpId="1"/>
      <p:bldP spid="20" grpId="0"/>
      <p:bldP spid="20" grpId="1"/>
      <p:bldP spid="22" grpId="0"/>
      <p:bldP spid="22" grpId="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a:xfrm>
            <a:off x="0" y="1447800"/>
            <a:ext cx="4648200" cy="4038600"/>
          </a:xfrm>
          <a:prstGeom prst="rect">
            <a:avLst/>
          </a:prstGeom>
          <a:solidFill>
            <a:srgbClr val="FFFFFF"/>
          </a:solidFill>
          <a:ln>
            <a:noFill/>
          </a:ln>
          <a:effectLst>
            <a:outerShdw blurRad="127000" dist="889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p:cNvSpPr txBox="1"/>
          <p:nvPr/>
        </p:nvSpPr>
        <p:spPr>
          <a:xfrm>
            <a:off x="2438400" y="-33365"/>
            <a:ext cx="6705600" cy="1323439"/>
          </a:xfrm>
          <a:prstGeom prst="rect">
            <a:avLst/>
          </a:prstGeom>
          <a:noFill/>
          <a:effectLst>
            <a:outerShdw blurRad="101600" dist="63500" dir="2700000">
              <a:srgbClr val="000000">
                <a:alpha val="43000"/>
              </a:srgbClr>
            </a:outerShdw>
          </a:effectLst>
        </p:spPr>
        <p:txBody>
          <a:bodyPr wrap="square" rtlCol="0">
            <a:spAutoFit/>
          </a:bodyPr>
          <a:lstStyle/>
          <a:p>
            <a:r>
              <a:rPr lang="en-US" sz="8000" kern="1200" dirty="0" smtClean="0">
                <a:solidFill>
                  <a:srgbClr val="FFFFFF"/>
                </a:solidFill>
                <a:latin typeface="Arial Black"/>
                <a:cs typeface="Arial Black"/>
              </a:rPr>
              <a:t>regularly</a:t>
            </a:r>
          </a:p>
        </p:txBody>
      </p:sp>
      <p:sp>
        <p:nvSpPr>
          <p:cNvPr id="23" name="Text Box 17"/>
          <p:cNvSpPr txBox="1">
            <a:spLocks noChangeArrowheads="1"/>
          </p:cNvSpPr>
          <p:nvPr/>
        </p:nvSpPr>
        <p:spPr bwMode="auto">
          <a:xfrm>
            <a:off x="4876800" y="3170887"/>
            <a:ext cx="3429000" cy="1477313"/>
          </a:xfrm>
          <a:prstGeom prst="rect">
            <a:avLst/>
          </a:prstGeom>
          <a:noFill/>
          <a:ln w="9525">
            <a:noFill/>
            <a:miter lim="800000"/>
            <a:headEnd/>
            <a:tailEnd/>
          </a:ln>
        </p:spPr>
        <p:txBody>
          <a:bodyPr wrap="square" lIns="91427" tIns="45713" rIns="91427" bIns="45713">
            <a:prstTxWarp prst="textNoShape">
              <a:avLst/>
            </a:prstTxWarp>
            <a:spAutoFit/>
          </a:bodyPr>
          <a:lstStyle/>
          <a:p>
            <a:pPr eaLnBrk="0" hangingPunct="0">
              <a:spcAft>
                <a:spcPts val="0"/>
              </a:spcAft>
              <a:defRPr/>
            </a:pPr>
            <a:r>
              <a:rPr lang="en-US" kern="0" dirty="0">
                <a:solidFill>
                  <a:srgbClr val="FFFFFF"/>
                </a:solidFill>
                <a:latin typeface="Arial" panose="020B0604020202020204" pitchFamily="34" charset="0"/>
                <a:ea typeface="ＭＳ Ｐゴシック" charset="-128"/>
                <a:cs typeface="Arial" panose="020B0604020202020204" pitchFamily="34" charset="0"/>
              </a:rPr>
              <a:t>Get in the </a:t>
            </a:r>
            <a:r>
              <a:rPr lang="en-US" kern="0" dirty="0" smtClean="0">
                <a:solidFill>
                  <a:srgbClr val="FFFFFF"/>
                </a:solidFill>
                <a:latin typeface="Arial" panose="020B0604020202020204" pitchFamily="34" charset="0"/>
                <a:ea typeface="ＭＳ Ｐゴシック" charset="-128"/>
                <a:cs typeface="Arial" panose="020B0604020202020204" pitchFamily="34" charset="0"/>
              </a:rPr>
              <a:t>habit: Raise </a:t>
            </a:r>
            <a:r>
              <a:rPr lang="en-US" kern="0" dirty="0">
                <a:solidFill>
                  <a:srgbClr val="FFFFFF"/>
                </a:solidFill>
                <a:latin typeface="Arial" panose="020B0604020202020204" pitchFamily="34" charset="0"/>
                <a:ea typeface="ＭＳ Ｐゴシック" charset="-128"/>
                <a:cs typeface="Arial" panose="020B0604020202020204" pitchFamily="34" charset="0"/>
              </a:rPr>
              <a:t>your savings </a:t>
            </a:r>
            <a:r>
              <a:rPr lang="en-US" kern="0" dirty="0" smtClean="0">
                <a:solidFill>
                  <a:srgbClr val="FFFFFF"/>
                </a:solidFill>
                <a:latin typeface="Arial" panose="020B0604020202020204" pitchFamily="34" charset="0"/>
                <a:ea typeface="ＭＳ Ｐゴシック" charset="-128"/>
                <a:cs typeface="Arial" panose="020B0604020202020204" pitchFamily="34" charset="0"/>
              </a:rPr>
              <a:t>level a </a:t>
            </a:r>
            <a:r>
              <a:rPr lang="en-US" kern="0" dirty="0">
                <a:solidFill>
                  <a:srgbClr val="FFFFFF"/>
                </a:solidFill>
                <a:latin typeface="Arial" panose="020B0604020202020204" pitchFamily="34" charset="0"/>
                <a:ea typeface="ＭＳ Ｐゴシック" charset="-128"/>
                <a:cs typeface="Arial" panose="020B0604020202020204" pitchFamily="34" charset="0"/>
              </a:rPr>
              <a:t>little each </a:t>
            </a:r>
            <a:r>
              <a:rPr lang="en-US" kern="0" dirty="0" smtClean="0">
                <a:solidFill>
                  <a:srgbClr val="FFFFFF"/>
                </a:solidFill>
                <a:latin typeface="Arial" panose="020B0604020202020204" pitchFamily="34" charset="0"/>
                <a:ea typeface="ＭＳ Ｐゴシック" charset="-128"/>
                <a:cs typeface="Arial" panose="020B0604020202020204" pitchFamily="34" charset="0"/>
              </a:rPr>
              <a:t>year</a:t>
            </a:r>
            <a:endParaRPr lang="en-US" kern="0" dirty="0">
              <a:solidFill>
                <a:srgbClr val="FFFFFF"/>
              </a:solidFill>
              <a:latin typeface="Arial" panose="020B0604020202020204" pitchFamily="34" charset="0"/>
              <a:ea typeface="ＭＳ Ｐゴシック" charset="-128"/>
              <a:cs typeface="Arial" panose="020B0604020202020204" pitchFamily="34" charset="0"/>
            </a:endParaRPr>
          </a:p>
          <a:p>
            <a:pPr eaLnBrk="0" hangingPunct="0">
              <a:spcAft>
                <a:spcPts val="0"/>
              </a:spcAft>
              <a:defRPr/>
            </a:pPr>
            <a:r>
              <a:rPr lang="en-US" kern="0" dirty="0" smtClean="0">
                <a:solidFill>
                  <a:srgbClr val="FFFFFF"/>
                </a:solidFill>
                <a:latin typeface="Arial" panose="020B0604020202020204" pitchFamily="34" charset="0"/>
                <a:ea typeface="ＭＳ Ｐゴシック" charset="-128"/>
                <a:cs typeface="Arial" panose="020B0604020202020204" pitchFamily="34" charset="0"/>
              </a:rPr>
              <a:t/>
            </a:r>
            <a:br>
              <a:rPr lang="en-US" kern="0" dirty="0" smtClean="0">
                <a:solidFill>
                  <a:srgbClr val="FFFFFF"/>
                </a:solidFill>
                <a:latin typeface="Arial" panose="020B0604020202020204" pitchFamily="34" charset="0"/>
                <a:ea typeface="ＭＳ Ｐゴシック" charset="-128"/>
                <a:cs typeface="Arial" panose="020B0604020202020204" pitchFamily="34" charset="0"/>
              </a:rPr>
            </a:br>
            <a:r>
              <a:rPr lang="en-US" kern="0" dirty="0" smtClean="0">
                <a:solidFill>
                  <a:srgbClr val="FFFFFF"/>
                </a:solidFill>
                <a:latin typeface="Arial" panose="020B0604020202020204" pitchFamily="34" charset="0"/>
                <a:ea typeface="ＭＳ Ｐゴシック" charset="-128"/>
                <a:cs typeface="Arial" panose="020B0604020202020204" pitchFamily="34" charset="0"/>
              </a:rPr>
              <a:t>Think </a:t>
            </a:r>
            <a:r>
              <a:rPr lang="en-US" kern="0" dirty="0">
                <a:solidFill>
                  <a:srgbClr val="FFFFFF"/>
                </a:solidFill>
                <a:latin typeface="Arial" panose="020B0604020202020204" pitchFamily="34" charset="0"/>
                <a:ea typeface="ＭＳ Ｐゴシック" charset="-128"/>
                <a:cs typeface="Arial" panose="020B0604020202020204" pitchFamily="34" charset="0"/>
              </a:rPr>
              <a:t>of it as a birthday gift for your future retirement!</a:t>
            </a:r>
          </a:p>
        </p:txBody>
      </p:sp>
      <p:sp>
        <p:nvSpPr>
          <p:cNvPr id="31" name="TextBox 30"/>
          <p:cNvSpPr txBox="1"/>
          <p:nvPr/>
        </p:nvSpPr>
        <p:spPr>
          <a:xfrm>
            <a:off x="762000" y="86380"/>
            <a:ext cx="3352800" cy="523220"/>
          </a:xfrm>
          <a:prstGeom prst="rect">
            <a:avLst/>
          </a:prstGeom>
          <a:noFill/>
        </p:spPr>
        <p:txBody>
          <a:bodyPr wrap="square" rtlCol="0">
            <a:spAutoFit/>
          </a:bodyPr>
          <a:lstStyle/>
          <a:p>
            <a:r>
              <a:rPr lang="en-US" sz="2800" dirty="0" smtClean="0">
                <a:solidFill>
                  <a:srgbClr val="FFFFFF"/>
                </a:solidFill>
                <a:latin typeface="Arial"/>
                <a:cs typeface="Arial"/>
              </a:rPr>
              <a:t>save more</a:t>
            </a:r>
            <a:endParaRPr lang="en-US" sz="2800" kern="1200" dirty="0">
              <a:solidFill>
                <a:srgbClr val="FFFFFF"/>
              </a:solidFill>
              <a:latin typeface="Arial"/>
              <a:cs typeface="Arial"/>
            </a:endParaRPr>
          </a:p>
        </p:txBody>
      </p:sp>
      <p:pic>
        <p:nvPicPr>
          <p:cNvPr id="73" name="Picture 7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24025"/>
            <a:ext cx="4521200" cy="3657600"/>
          </a:xfrm>
          <a:prstGeom prst="rect">
            <a:avLst/>
          </a:prstGeom>
          <a:noFill/>
          <a:ln w="9525">
            <a:noFill/>
            <a:miter lim="800000"/>
            <a:headEnd/>
            <a:tailEnd/>
          </a:ln>
        </p:spPr>
      </p:pic>
      <p:pic>
        <p:nvPicPr>
          <p:cNvPr id="74" name="Picture 73"/>
          <p:cNvPicPr>
            <a:picLocks noChangeAspect="1"/>
          </p:cNvPicPr>
          <p:nvPr/>
        </p:nvPicPr>
        <p:blipFill>
          <a:blip r:embed="rId4">
            <a:extLst>
              <a:ext uri="{28A0092B-C50C-407E-A947-70E740481C1C}">
                <a14:useLocalDpi xmlns:a14="http://schemas.microsoft.com/office/drawing/2010/main" val="0"/>
              </a:ext>
            </a:extLst>
          </a:blip>
          <a:srcRect b="-2"/>
          <a:stretch>
            <a:fillRect/>
          </a:stretch>
        </p:blipFill>
        <p:spPr bwMode="auto">
          <a:xfrm>
            <a:off x="0" y="1724025"/>
            <a:ext cx="4521200" cy="3686175"/>
          </a:xfrm>
          <a:prstGeom prst="rect">
            <a:avLst/>
          </a:prstGeom>
          <a:noFill/>
          <a:ln w="9525">
            <a:noFill/>
            <a:miter lim="800000"/>
            <a:headEnd/>
            <a:tailEnd/>
          </a:ln>
        </p:spPr>
      </p:pic>
      <p:pic>
        <p:nvPicPr>
          <p:cNvPr id="75" name="Picture 74"/>
          <p:cNvPicPr>
            <a:picLocks noChangeAspect="1"/>
          </p:cNvPicPr>
          <p:nvPr/>
        </p:nvPicPr>
        <p:blipFill>
          <a:blip r:embed="rId5">
            <a:extLst>
              <a:ext uri="{28A0092B-C50C-407E-A947-70E740481C1C}">
                <a14:useLocalDpi xmlns:a14="http://schemas.microsoft.com/office/drawing/2010/main" val="0"/>
              </a:ext>
            </a:extLst>
          </a:blip>
          <a:srcRect b="-2"/>
          <a:stretch>
            <a:fillRect/>
          </a:stretch>
        </p:blipFill>
        <p:spPr bwMode="auto">
          <a:xfrm>
            <a:off x="0" y="1724025"/>
            <a:ext cx="4521200" cy="3686175"/>
          </a:xfrm>
          <a:prstGeom prst="rect">
            <a:avLst/>
          </a:prstGeom>
          <a:noFill/>
          <a:ln w="9525">
            <a:noFill/>
            <a:miter lim="800000"/>
            <a:headEnd/>
            <a:tailEnd/>
          </a:ln>
        </p:spPr>
      </p:pic>
      <p:pic>
        <p:nvPicPr>
          <p:cNvPr id="76" name="Picture 75"/>
          <p:cNvPicPr>
            <a:picLocks noChangeAspect="1"/>
          </p:cNvPicPr>
          <p:nvPr/>
        </p:nvPicPr>
        <p:blipFill>
          <a:blip r:embed="rId6">
            <a:extLst>
              <a:ext uri="{28A0092B-C50C-407E-A947-70E740481C1C}">
                <a14:useLocalDpi xmlns:a14="http://schemas.microsoft.com/office/drawing/2010/main" val="0"/>
              </a:ext>
            </a:extLst>
          </a:blip>
          <a:srcRect b="-2"/>
          <a:stretch>
            <a:fillRect/>
          </a:stretch>
        </p:blipFill>
        <p:spPr bwMode="auto">
          <a:xfrm>
            <a:off x="0" y="1724025"/>
            <a:ext cx="4521200" cy="3686175"/>
          </a:xfrm>
          <a:prstGeom prst="rect">
            <a:avLst/>
          </a:prstGeom>
          <a:noFill/>
          <a:ln w="9525">
            <a:noFill/>
            <a:miter lim="800000"/>
            <a:headEnd/>
            <a:tailEnd/>
          </a:ln>
        </p:spPr>
      </p:pic>
      <p:pic>
        <p:nvPicPr>
          <p:cNvPr id="77" name="Picture 76"/>
          <p:cNvPicPr>
            <a:picLocks noChangeAspect="1"/>
          </p:cNvPicPr>
          <p:nvPr/>
        </p:nvPicPr>
        <p:blipFill>
          <a:blip r:embed="rId7">
            <a:extLst>
              <a:ext uri="{28A0092B-C50C-407E-A947-70E740481C1C}">
                <a14:useLocalDpi xmlns:a14="http://schemas.microsoft.com/office/drawing/2010/main" val="0"/>
              </a:ext>
            </a:extLst>
          </a:blip>
          <a:srcRect b="-2"/>
          <a:stretch>
            <a:fillRect/>
          </a:stretch>
        </p:blipFill>
        <p:spPr bwMode="auto">
          <a:xfrm>
            <a:off x="0" y="1724025"/>
            <a:ext cx="4521200" cy="3686175"/>
          </a:xfrm>
          <a:prstGeom prst="rect">
            <a:avLst/>
          </a:prstGeom>
          <a:noFill/>
          <a:ln w="9525">
            <a:noFill/>
            <a:miter lim="800000"/>
            <a:headEnd/>
            <a:tailEnd/>
          </a:ln>
        </p:spPr>
      </p:pic>
      <p:pic>
        <p:nvPicPr>
          <p:cNvPr id="78" name="Picture 77"/>
          <p:cNvPicPr>
            <a:picLocks noChangeAspect="1"/>
          </p:cNvPicPr>
          <p:nvPr/>
        </p:nvPicPr>
        <p:blipFill>
          <a:blip r:embed="rId8">
            <a:extLst>
              <a:ext uri="{28A0092B-C50C-407E-A947-70E740481C1C}">
                <a14:useLocalDpi xmlns:a14="http://schemas.microsoft.com/office/drawing/2010/main" val="0"/>
              </a:ext>
            </a:extLst>
          </a:blip>
          <a:srcRect b="-2"/>
          <a:stretch>
            <a:fillRect/>
          </a:stretch>
        </p:blipFill>
        <p:spPr bwMode="auto">
          <a:xfrm>
            <a:off x="0" y="1724025"/>
            <a:ext cx="4521200" cy="3686175"/>
          </a:xfrm>
          <a:prstGeom prst="rect">
            <a:avLst/>
          </a:prstGeom>
          <a:noFill/>
          <a:ln w="9525">
            <a:noFill/>
            <a:miter lim="800000"/>
            <a:headEnd/>
            <a:tailEnd/>
          </a:ln>
        </p:spPr>
      </p:pic>
      <p:pic>
        <p:nvPicPr>
          <p:cNvPr id="79" name="Picture 78"/>
          <p:cNvPicPr>
            <a:picLocks noChangeAspect="1"/>
          </p:cNvPicPr>
          <p:nvPr/>
        </p:nvPicPr>
        <p:blipFill>
          <a:blip r:embed="rId9">
            <a:extLst>
              <a:ext uri="{28A0092B-C50C-407E-A947-70E740481C1C}">
                <a14:useLocalDpi xmlns:a14="http://schemas.microsoft.com/office/drawing/2010/main" val="0"/>
              </a:ext>
            </a:extLst>
          </a:blip>
          <a:srcRect b="-2"/>
          <a:stretch>
            <a:fillRect/>
          </a:stretch>
        </p:blipFill>
        <p:spPr bwMode="auto">
          <a:xfrm>
            <a:off x="0" y="1724025"/>
            <a:ext cx="4521200" cy="3686175"/>
          </a:xfrm>
          <a:prstGeom prst="rect">
            <a:avLst/>
          </a:prstGeom>
          <a:noFill/>
          <a:ln w="9525">
            <a:noFill/>
            <a:miter lim="800000"/>
            <a:headEnd/>
            <a:tailEnd/>
          </a:ln>
        </p:spPr>
      </p:pic>
      <p:sp>
        <p:nvSpPr>
          <p:cNvPr id="80" name="Text Box 17"/>
          <p:cNvSpPr txBox="1">
            <a:spLocks noChangeArrowheads="1"/>
          </p:cNvSpPr>
          <p:nvPr/>
        </p:nvSpPr>
        <p:spPr bwMode="auto">
          <a:xfrm>
            <a:off x="4814942" y="1862547"/>
            <a:ext cx="1978025" cy="1322388"/>
          </a:xfrm>
          <a:prstGeom prst="rect">
            <a:avLst/>
          </a:prstGeom>
          <a:noFill/>
          <a:ln w="9525">
            <a:noFill/>
            <a:miter lim="800000"/>
            <a:headEnd/>
            <a:tailEnd/>
          </a:ln>
        </p:spPr>
        <p:txBody>
          <a:bodyPr lIns="91427" tIns="45713" rIns="91427" bIns="45713" anchor="ctr">
            <a:prstTxWarp prst="textNoShape">
              <a:avLst/>
            </a:prstTxWarp>
            <a:spAutoFit/>
          </a:bodyPr>
          <a:lstStyle/>
          <a:p>
            <a:pPr algn="ctr" eaLnBrk="0" hangingPunct="0"/>
            <a:r>
              <a:rPr lang="en-US" sz="8000" b="1" dirty="0">
                <a:solidFill>
                  <a:schemeClr val="bg1"/>
                </a:solidFill>
                <a:latin typeface="Arial" panose="020B0604020202020204" pitchFamily="34" charset="0"/>
                <a:cs typeface="Arial" panose="020B0604020202020204" pitchFamily="34" charset="0"/>
              </a:rPr>
              <a:t>5%</a:t>
            </a:r>
            <a:endParaRPr lang="en-US" sz="8000" b="1" i="1" dirty="0">
              <a:solidFill>
                <a:schemeClr val="bg1"/>
              </a:solidFill>
              <a:latin typeface="Arial" panose="020B0604020202020204" pitchFamily="34" charset="0"/>
              <a:cs typeface="Arial" panose="020B0604020202020204" pitchFamily="34" charset="0"/>
            </a:endParaRPr>
          </a:p>
        </p:txBody>
      </p:sp>
      <p:sp>
        <p:nvSpPr>
          <p:cNvPr id="81" name="Text Box 17"/>
          <p:cNvSpPr txBox="1">
            <a:spLocks noChangeArrowheads="1"/>
          </p:cNvSpPr>
          <p:nvPr/>
        </p:nvSpPr>
        <p:spPr bwMode="auto">
          <a:xfrm>
            <a:off x="4814942" y="1862547"/>
            <a:ext cx="1978025" cy="1322388"/>
          </a:xfrm>
          <a:prstGeom prst="rect">
            <a:avLst/>
          </a:prstGeom>
          <a:noFill/>
          <a:ln w="9525">
            <a:noFill/>
            <a:miter lim="800000"/>
            <a:headEnd/>
            <a:tailEnd/>
          </a:ln>
        </p:spPr>
        <p:txBody>
          <a:bodyPr lIns="91427" tIns="45713" rIns="91427" bIns="45713" anchor="ctr">
            <a:prstTxWarp prst="textNoShape">
              <a:avLst/>
            </a:prstTxWarp>
            <a:spAutoFit/>
          </a:bodyPr>
          <a:lstStyle/>
          <a:p>
            <a:pPr algn="ctr" eaLnBrk="0" hangingPunct="0"/>
            <a:r>
              <a:rPr lang="en-US" sz="8000" b="1" dirty="0">
                <a:solidFill>
                  <a:schemeClr val="bg1"/>
                </a:solidFill>
                <a:latin typeface="Arial" panose="020B0604020202020204" pitchFamily="34" charset="0"/>
                <a:cs typeface="Arial" panose="020B0604020202020204" pitchFamily="34" charset="0"/>
              </a:rPr>
              <a:t>6%</a:t>
            </a:r>
            <a:endParaRPr lang="en-US" sz="8000" b="1" i="1" dirty="0">
              <a:solidFill>
                <a:schemeClr val="bg1"/>
              </a:solidFill>
              <a:latin typeface="Arial" panose="020B0604020202020204" pitchFamily="34" charset="0"/>
              <a:cs typeface="Arial" panose="020B0604020202020204" pitchFamily="34" charset="0"/>
            </a:endParaRPr>
          </a:p>
        </p:txBody>
      </p:sp>
      <p:sp>
        <p:nvSpPr>
          <p:cNvPr id="82" name="Text Box 17"/>
          <p:cNvSpPr txBox="1">
            <a:spLocks noChangeArrowheads="1"/>
          </p:cNvSpPr>
          <p:nvPr/>
        </p:nvSpPr>
        <p:spPr bwMode="auto">
          <a:xfrm>
            <a:off x="4814942" y="1862547"/>
            <a:ext cx="1978025" cy="1322388"/>
          </a:xfrm>
          <a:prstGeom prst="rect">
            <a:avLst/>
          </a:prstGeom>
          <a:noFill/>
          <a:ln w="9525">
            <a:noFill/>
            <a:miter lim="800000"/>
            <a:headEnd/>
            <a:tailEnd/>
          </a:ln>
        </p:spPr>
        <p:txBody>
          <a:bodyPr lIns="91427" tIns="45713" rIns="91427" bIns="45713" anchor="ctr">
            <a:prstTxWarp prst="textNoShape">
              <a:avLst/>
            </a:prstTxWarp>
            <a:spAutoFit/>
          </a:bodyPr>
          <a:lstStyle/>
          <a:p>
            <a:pPr algn="ctr" eaLnBrk="0" hangingPunct="0"/>
            <a:r>
              <a:rPr lang="en-US" sz="8000" b="1" dirty="0">
                <a:solidFill>
                  <a:schemeClr val="bg1"/>
                </a:solidFill>
                <a:latin typeface="Arial" panose="020B0604020202020204" pitchFamily="34" charset="0"/>
                <a:cs typeface="Arial" panose="020B0604020202020204" pitchFamily="34" charset="0"/>
              </a:rPr>
              <a:t>7%</a:t>
            </a:r>
            <a:endParaRPr lang="en-US" sz="8000" b="1" i="1" dirty="0">
              <a:solidFill>
                <a:schemeClr val="bg1"/>
              </a:solidFill>
              <a:latin typeface="Arial" panose="020B0604020202020204" pitchFamily="34" charset="0"/>
              <a:cs typeface="Arial" panose="020B0604020202020204" pitchFamily="34" charset="0"/>
            </a:endParaRPr>
          </a:p>
        </p:txBody>
      </p:sp>
      <p:sp>
        <p:nvSpPr>
          <p:cNvPr id="83" name="Text Box 17"/>
          <p:cNvSpPr txBox="1">
            <a:spLocks noChangeArrowheads="1"/>
          </p:cNvSpPr>
          <p:nvPr/>
        </p:nvSpPr>
        <p:spPr bwMode="auto">
          <a:xfrm>
            <a:off x="4814942" y="1862547"/>
            <a:ext cx="1978025" cy="1322388"/>
          </a:xfrm>
          <a:prstGeom prst="rect">
            <a:avLst/>
          </a:prstGeom>
          <a:noFill/>
          <a:ln w="9525">
            <a:noFill/>
            <a:miter lim="800000"/>
            <a:headEnd/>
            <a:tailEnd/>
          </a:ln>
        </p:spPr>
        <p:txBody>
          <a:bodyPr lIns="91427" tIns="45713" rIns="91427" bIns="45713" anchor="ctr">
            <a:prstTxWarp prst="textNoShape">
              <a:avLst/>
            </a:prstTxWarp>
            <a:spAutoFit/>
          </a:bodyPr>
          <a:lstStyle/>
          <a:p>
            <a:pPr algn="ctr" eaLnBrk="0" hangingPunct="0"/>
            <a:r>
              <a:rPr lang="en-US" sz="8000" b="1" dirty="0">
                <a:solidFill>
                  <a:schemeClr val="bg1"/>
                </a:solidFill>
                <a:latin typeface="Arial" panose="020B0604020202020204" pitchFamily="34" charset="0"/>
                <a:cs typeface="Arial" panose="020B0604020202020204" pitchFamily="34" charset="0"/>
              </a:rPr>
              <a:t>8%</a:t>
            </a:r>
            <a:endParaRPr lang="en-US" sz="8000" b="1" i="1" dirty="0">
              <a:solidFill>
                <a:schemeClr val="bg1"/>
              </a:solidFill>
              <a:latin typeface="Arial" panose="020B0604020202020204" pitchFamily="34" charset="0"/>
              <a:cs typeface="Arial" panose="020B0604020202020204" pitchFamily="34" charset="0"/>
            </a:endParaRPr>
          </a:p>
        </p:txBody>
      </p:sp>
      <p:sp>
        <p:nvSpPr>
          <p:cNvPr id="84" name="Text Box 17"/>
          <p:cNvSpPr txBox="1">
            <a:spLocks noChangeArrowheads="1"/>
          </p:cNvSpPr>
          <p:nvPr/>
        </p:nvSpPr>
        <p:spPr bwMode="auto">
          <a:xfrm>
            <a:off x="4814942" y="1862547"/>
            <a:ext cx="1978025" cy="1322388"/>
          </a:xfrm>
          <a:prstGeom prst="rect">
            <a:avLst/>
          </a:prstGeom>
          <a:noFill/>
          <a:ln w="9525">
            <a:noFill/>
            <a:miter lim="800000"/>
            <a:headEnd/>
            <a:tailEnd/>
          </a:ln>
        </p:spPr>
        <p:txBody>
          <a:bodyPr lIns="91427" tIns="45713" rIns="91427" bIns="45713" anchor="ctr">
            <a:prstTxWarp prst="textNoShape">
              <a:avLst/>
            </a:prstTxWarp>
            <a:spAutoFit/>
          </a:bodyPr>
          <a:lstStyle/>
          <a:p>
            <a:pPr algn="ctr" eaLnBrk="0" hangingPunct="0"/>
            <a:r>
              <a:rPr lang="en-US" sz="8000" b="1" dirty="0">
                <a:solidFill>
                  <a:schemeClr val="bg1"/>
                </a:solidFill>
                <a:latin typeface="Arial" panose="020B0604020202020204" pitchFamily="34" charset="0"/>
                <a:cs typeface="Arial" panose="020B0604020202020204" pitchFamily="34" charset="0"/>
              </a:rPr>
              <a:t>9%</a:t>
            </a:r>
            <a:endParaRPr lang="en-US" sz="8000" b="1" i="1" dirty="0">
              <a:solidFill>
                <a:schemeClr val="bg1"/>
              </a:solidFill>
              <a:latin typeface="Arial" panose="020B0604020202020204" pitchFamily="34" charset="0"/>
              <a:cs typeface="Arial" panose="020B0604020202020204" pitchFamily="34" charset="0"/>
            </a:endParaRPr>
          </a:p>
        </p:txBody>
      </p:sp>
      <p:sp>
        <p:nvSpPr>
          <p:cNvPr id="85" name="Text Box 17"/>
          <p:cNvSpPr txBox="1">
            <a:spLocks noChangeArrowheads="1"/>
          </p:cNvSpPr>
          <p:nvPr/>
        </p:nvSpPr>
        <p:spPr bwMode="auto">
          <a:xfrm>
            <a:off x="4814941" y="1631196"/>
            <a:ext cx="3262259" cy="1785090"/>
          </a:xfrm>
          <a:prstGeom prst="rect">
            <a:avLst/>
          </a:prstGeom>
          <a:noFill/>
          <a:ln w="9525">
            <a:noFill/>
            <a:miter lim="800000"/>
            <a:headEnd/>
            <a:tailEnd/>
          </a:ln>
        </p:spPr>
        <p:txBody>
          <a:bodyPr wrap="square" lIns="91427" tIns="45713" rIns="91427" bIns="45713" anchor="ctr">
            <a:prstTxWarp prst="textNoShape">
              <a:avLst/>
            </a:prstTxWarp>
            <a:spAutoFit/>
          </a:bodyPr>
          <a:lstStyle/>
          <a:p>
            <a:pPr algn="ctr" eaLnBrk="0" hangingPunct="0"/>
            <a:r>
              <a:rPr lang="en-US" sz="11000" b="1" dirty="0">
                <a:solidFill>
                  <a:schemeClr val="bg1"/>
                </a:solidFill>
                <a:latin typeface="Arial" panose="020B0604020202020204" pitchFamily="34" charset="0"/>
                <a:cs typeface="Arial" panose="020B0604020202020204" pitchFamily="34" charset="0"/>
              </a:rPr>
              <a:t>10%</a:t>
            </a:r>
            <a:endParaRPr lang="en-US" sz="11000" b="1" i="1" dirty="0">
              <a:solidFill>
                <a:schemeClr val="bg1"/>
              </a:solidFill>
              <a:latin typeface="Arial" panose="020B0604020202020204" pitchFamily="34" charset="0"/>
              <a:cs typeface="Arial" panose="020B0604020202020204" pitchFamily="34" charset="0"/>
            </a:endParaRPr>
          </a:p>
        </p:txBody>
      </p:sp>
      <p:sp>
        <p:nvSpPr>
          <p:cNvPr id="86" name="Oval 85"/>
          <p:cNvSpPr>
            <a:spLocks noChangeArrowheads="1"/>
          </p:cNvSpPr>
          <p:nvPr/>
        </p:nvSpPr>
        <p:spPr bwMode="auto">
          <a:xfrm rot="2269678">
            <a:off x="2519362" y="3197225"/>
            <a:ext cx="400050" cy="350838"/>
          </a:xfrm>
          <a:prstGeom prst="ellipse">
            <a:avLst/>
          </a:prstGeom>
          <a:noFill/>
          <a:ln w="38100">
            <a:solidFill>
              <a:srgbClr val="FFFF00"/>
            </a:solidFill>
            <a:round/>
            <a:headEnd/>
            <a:tailEnd/>
          </a:ln>
        </p:spPr>
        <p:txBody>
          <a:bodyPr lIns="91427" tIns="45713" rIns="91427" bIns="45713">
            <a:prstTxWarp prst="textNoShape">
              <a:avLst/>
            </a:prstTxWarp>
          </a:bodyPr>
          <a:lstStyle/>
          <a:p>
            <a:pPr eaLnBrk="0" hangingPunct="0"/>
            <a:endParaRPr lang="en-US" b="1" dirty="0">
              <a:latin typeface="Arial" panose="020B0604020202020204" pitchFamily="34" charset="0"/>
              <a:cs typeface="Arial" panose="020B0604020202020204" pitchFamily="34" charset="0"/>
            </a:endParaRPr>
          </a:p>
        </p:txBody>
      </p:sp>
      <p:sp>
        <p:nvSpPr>
          <p:cNvPr id="87" name="Oval 86"/>
          <p:cNvSpPr>
            <a:spLocks noChangeArrowheads="1"/>
          </p:cNvSpPr>
          <p:nvPr/>
        </p:nvSpPr>
        <p:spPr bwMode="auto">
          <a:xfrm rot="2269678">
            <a:off x="2519362" y="3197225"/>
            <a:ext cx="400050" cy="350838"/>
          </a:xfrm>
          <a:prstGeom prst="ellipse">
            <a:avLst/>
          </a:prstGeom>
          <a:noFill/>
          <a:ln w="38100">
            <a:solidFill>
              <a:srgbClr val="FFFF00"/>
            </a:solidFill>
            <a:round/>
            <a:headEnd/>
            <a:tailEnd/>
          </a:ln>
        </p:spPr>
        <p:txBody>
          <a:bodyPr lIns="91427" tIns="45713" rIns="91427" bIns="45713">
            <a:prstTxWarp prst="textNoShape">
              <a:avLst/>
            </a:prstTxWarp>
          </a:bodyPr>
          <a:lstStyle/>
          <a:p>
            <a:pPr eaLnBrk="0" hangingPunct="0"/>
            <a:endParaRPr lang="en-US" b="1" dirty="0">
              <a:latin typeface="Arial" panose="020B0604020202020204" pitchFamily="34" charset="0"/>
              <a:cs typeface="Arial" panose="020B0604020202020204" pitchFamily="34" charset="0"/>
            </a:endParaRPr>
          </a:p>
        </p:txBody>
      </p:sp>
      <p:sp>
        <p:nvSpPr>
          <p:cNvPr id="88" name="Oval 87"/>
          <p:cNvSpPr>
            <a:spLocks noChangeArrowheads="1"/>
          </p:cNvSpPr>
          <p:nvPr/>
        </p:nvSpPr>
        <p:spPr bwMode="auto">
          <a:xfrm rot="2269678">
            <a:off x="2519362" y="3197225"/>
            <a:ext cx="400050" cy="350838"/>
          </a:xfrm>
          <a:prstGeom prst="ellipse">
            <a:avLst/>
          </a:prstGeom>
          <a:noFill/>
          <a:ln w="38100">
            <a:solidFill>
              <a:srgbClr val="FFFF00"/>
            </a:solidFill>
            <a:round/>
            <a:headEnd/>
            <a:tailEnd/>
          </a:ln>
        </p:spPr>
        <p:txBody>
          <a:bodyPr lIns="91427" tIns="45713" rIns="91427" bIns="45713">
            <a:prstTxWarp prst="textNoShape">
              <a:avLst/>
            </a:prstTxWarp>
          </a:bodyPr>
          <a:lstStyle/>
          <a:p>
            <a:pPr eaLnBrk="0" hangingPunct="0"/>
            <a:endParaRPr lang="en-US" b="1" dirty="0">
              <a:latin typeface="Arial" panose="020B0604020202020204" pitchFamily="34" charset="0"/>
              <a:cs typeface="Arial" panose="020B0604020202020204" pitchFamily="34" charset="0"/>
            </a:endParaRPr>
          </a:p>
        </p:txBody>
      </p:sp>
      <p:sp>
        <p:nvSpPr>
          <p:cNvPr id="89" name="Oval 88"/>
          <p:cNvSpPr>
            <a:spLocks noChangeArrowheads="1"/>
          </p:cNvSpPr>
          <p:nvPr/>
        </p:nvSpPr>
        <p:spPr bwMode="auto">
          <a:xfrm rot="2269678">
            <a:off x="2519362" y="3197225"/>
            <a:ext cx="400050" cy="350838"/>
          </a:xfrm>
          <a:prstGeom prst="ellipse">
            <a:avLst/>
          </a:prstGeom>
          <a:noFill/>
          <a:ln w="38100">
            <a:solidFill>
              <a:srgbClr val="FFFF00"/>
            </a:solidFill>
            <a:round/>
            <a:headEnd/>
            <a:tailEnd/>
          </a:ln>
        </p:spPr>
        <p:txBody>
          <a:bodyPr lIns="91427" tIns="45713" rIns="91427" bIns="45713">
            <a:prstTxWarp prst="textNoShape">
              <a:avLst/>
            </a:prstTxWarp>
          </a:bodyPr>
          <a:lstStyle/>
          <a:p>
            <a:pPr eaLnBrk="0" hangingPunct="0"/>
            <a:endParaRPr lang="en-US" b="1" dirty="0">
              <a:latin typeface="Arial" panose="020B0604020202020204" pitchFamily="34" charset="0"/>
              <a:cs typeface="Arial" panose="020B0604020202020204" pitchFamily="34" charset="0"/>
            </a:endParaRPr>
          </a:p>
        </p:txBody>
      </p:sp>
      <p:sp>
        <p:nvSpPr>
          <p:cNvPr id="90" name="Oval 89"/>
          <p:cNvSpPr>
            <a:spLocks noChangeArrowheads="1"/>
          </p:cNvSpPr>
          <p:nvPr/>
        </p:nvSpPr>
        <p:spPr bwMode="auto">
          <a:xfrm rot="2269678">
            <a:off x="2519362" y="3197225"/>
            <a:ext cx="400050" cy="350838"/>
          </a:xfrm>
          <a:prstGeom prst="ellipse">
            <a:avLst/>
          </a:prstGeom>
          <a:noFill/>
          <a:ln w="38100">
            <a:solidFill>
              <a:srgbClr val="FFFF00"/>
            </a:solidFill>
            <a:round/>
            <a:headEnd/>
            <a:tailEnd/>
          </a:ln>
        </p:spPr>
        <p:txBody>
          <a:bodyPr lIns="91427" tIns="45713" rIns="91427" bIns="45713">
            <a:prstTxWarp prst="textNoShape">
              <a:avLst/>
            </a:prstTxWarp>
          </a:bodyPr>
          <a:lstStyle/>
          <a:p>
            <a:pPr eaLnBrk="0" hangingPunct="0"/>
            <a:endParaRPr lang="en-US" b="1" dirty="0">
              <a:latin typeface="Arial" panose="020B0604020202020204" pitchFamily="34" charset="0"/>
              <a:cs typeface="Arial" panose="020B0604020202020204" pitchFamily="34" charset="0"/>
            </a:endParaRPr>
          </a:p>
        </p:txBody>
      </p:sp>
      <p:sp>
        <p:nvSpPr>
          <p:cNvPr id="91" name="Oval 90"/>
          <p:cNvSpPr>
            <a:spLocks noChangeArrowheads="1"/>
          </p:cNvSpPr>
          <p:nvPr/>
        </p:nvSpPr>
        <p:spPr bwMode="auto">
          <a:xfrm rot="2269678">
            <a:off x="2519362" y="3197225"/>
            <a:ext cx="400050" cy="350838"/>
          </a:xfrm>
          <a:prstGeom prst="ellipse">
            <a:avLst/>
          </a:prstGeom>
          <a:noFill/>
          <a:ln w="38100">
            <a:solidFill>
              <a:srgbClr val="FFFF00"/>
            </a:solidFill>
            <a:round/>
            <a:headEnd/>
            <a:tailEnd/>
          </a:ln>
        </p:spPr>
        <p:txBody>
          <a:bodyPr lIns="91427" tIns="45713" rIns="91427" bIns="45713">
            <a:prstTxWarp prst="textNoShape">
              <a:avLst/>
            </a:prstTxWarp>
          </a:bodyPr>
          <a:lstStyle/>
          <a:p>
            <a:pPr eaLnBrk="0" hangingPunct="0"/>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8485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500"/>
                                        <p:tgtEl>
                                          <p:spTgt spid="2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xEl>
                                              <p:pRg st="1" end="1"/>
                                            </p:txEl>
                                          </p:spTgt>
                                        </p:tgtEl>
                                        <p:attrNameLst>
                                          <p:attrName>style.visibility</p:attrName>
                                        </p:attrNameLst>
                                      </p:cBhvr>
                                      <p:to>
                                        <p:strVal val="visible"/>
                                      </p:to>
                                    </p:set>
                                    <p:animEffect transition="in" filter="fade">
                                      <p:cBhvr>
                                        <p:cTn id="13" dur="500"/>
                                        <p:tgtEl>
                                          <p:spTgt spid="2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par>
                                <p:cTn id="17" presetID="10" presetClass="entr" presetSubtype="0" fill="hold"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par>
                                <p:cTn id="20" presetID="10" presetClass="entr" presetSubtype="0" fill="hold"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par>
                                <p:cTn id="23" presetID="10" presetClass="entr" presetSubtype="0" fill="hold" nodeType="with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par>
                                <p:cTn id="26" presetID="10" presetClass="entr" presetSubtype="0" fill="hold"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fade">
                                      <p:cBhvr>
                                        <p:cTn id="28" dur="500"/>
                                        <p:tgtEl>
                                          <p:spTgt spid="76"/>
                                        </p:tgtEl>
                                      </p:cBhvr>
                                    </p:animEffect>
                                  </p:childTnLst>
                                </p:cTn>
                              </p:par>
                              <p:par>
                                <p:cTn id="29" presetID="10" presetClass="entr" presetSubtype="0" fill="hold" nodeType="with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fade">
                                      <p:cBhvr>
                                        <p:cTn id="31" dur="500"/>
                                        <p:tgtEl>
                                          <p:spTgt spid="75"/>
                                        </p:tgtEl>
                                      </p:cBhvr>
                                    </p:animEffect>
                                  </p:childTnLst>
                                </p:cTn>
                              </p:par>
                              <p:par>
                                <p:cTn id="32" presetID="10" presetClass="entr" presetSubtype="0" fill="hold" nodeType="with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500"/>
                                        <p:tgtEl>
                                          <p:spTgt spid="7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500"/>
                                        <p:tgtEl>
                                          <p:spTgt spid="8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250"/>
                                        <p:tgtEl>
                                          <p:spTgt spid="79"/>
                                        </p:tgtEl>
                                      </p:cBhvr>
                                    </p:animEffect>
                                    <p:anim calcmode="lin" valueType="num">
                                      <p:cBhvr>
                                        <p:cTn id="42" dur="1250"/>
                                        <p:tgtEl>
                                          <p:spTgt spid="79"/>
                                        </p:tgtEl>
                                        <p:attrNameLst>
                                          <p:attrName>ppt_x</p:attrName>
                                        </p:attrNameLst>
                                      </p:cBhvr>
                                      <p:tavLst>
                                        <p:tav tm="0">
                                          <p:val>
                                            <p:strVal val="ppt_x"/>
                                          </p:val>
                                        </p:tav>
                                        <p:tav tm="100000">
                                          <p:val>
                                            <p:strVal val="ppt_x"/>
                                          </p:val>
                                        </p:tav>
                                      </p:tavLst>
                                    </p:anim>
                                    <p:anim calcmode="lin" valueType="num">
                                      <p:cBhvr>
                                        <p:cTn id="43" dur="1250"/>
                                        <p:tgtEl>
                                          <p:spTgt spid="79"/>
                                        </p:tgtEl>
                                        <p:attrNameLst>
                                          <p:attrName>ppt_y</p:attrName>
                                        </p:attrNameLst>
                                      </p:cBhvr>
                                      <p:tavLst>
                                        <p:tav tm="0">
                                          <p:val>
                                            <p:strVal val="ppt_y"/>
                                          </p:val>
                                        </p:tav>
                                        <p:tav tm="100000">
                                          <p:val>
                                            <p:strVal val="ppt_y+.1"/>
                                          </p:val>
                                        </p:tav>
                                      </p:tavLst>
                                    </p:anim>
                                    <p:set>
                                      <p:cBhvr>
                                        <p:cTn id="44" dur="1" fill="hold">
                                          <p:stCondLst>
                                            <p:cond delay="1249"/>
                                          </p:stCondLst>
                                        </p:cTn>
                                        <p:tgtEl>
                                          <p:spTgt spid="79"/>
                                        </p:tgtEl>
                                        <p:attrNameLst>
                                          <p:attrName>style.visibility</p:attrName>
                                        </p:attrNameLst>
                                      </p:cBhvr>
                                      <p:to>
                                        <p:strVal val="hidden"/>
                                      </p:to>
                                    </p:set>
                                  </p:childTnLst>
                                </p:cTn>
                              </p:par>
                              <p:par>
                                <p:cTn id="45" presetID="42" presetClass="exit" presetSubtype="0" fill="hold" grpId="1" nodeType="withEffect">
                                  <p:stCondLst>
                                    <p:cond delay="0"/>
                                  </p:stCondLst>
                                  <p:childTnLst>
                                    <p:animEffect transition="out" filter="fade">
                                      <p:cBhvr>
                                        <p:cTn id="46" dur="1000"/>
                                        <p:tgtEl>
                                          <p:spTgt spid="86"/>
                                        </p:tgtEl>
                                      </p:cBhvr>
                                    </p:animEffect>
                                    <p:anim calcmode="lin" valueType="num">
                                      <p:cBhvr>
                                        <p:cTn id="47" dur="1000"/>
                                        <p:tgtEl>
                                          <p:spTgt spid="86"/>
                                        </p:tgtEl>
                                        <p:attrNameLst>
                                          <p:attrName>ppt_x</p:attrName>
                                        </p:attrNameLst>
                                      </p:cBhvr>
                                      <p:tavLst>
                                        <p:tav tm="0">
                                          <p:val>
                                            <p:strVal val="ppt_x"/>
                                          </p:val>
                                        </p:tav>
                                        <p:tav tm="100000">
                                          <p:val>
                                            <p:strVal val="ppt_x"/>
                                          </p:val>
                                        </p:tav>
                                      </p:tavLst>
                                    </p:anim>
                                    <p:anim calcmode="lin" valueType="num">
                                      <p:cBhvr>
                                        <p:cTn id="48" dur="1000"/>
                                        <p:tgtEl>
                                          <p:spTgt spid="86"/>
                                        </p:tgtEl>
                                        <p:attrNameLst>
                                          <p:attrName>ppt_y</p:attrName>
                                        </p:attrNameLst>
                                      </p:cBhvr>
                                      <p:tavLst>
                                        <p:tav tm="0">
                                          <p:val>
                                            <p:strVal val="ppt_y"/>
                                          </p:val>
                                        </p:tav>
                                        <p:tav tm="100000">
                                          <p:val>
                                            <p:strVal val="ppt_y+.1"/>
                                          </p:val>
                                        </p:tav>
                                      </p:tavLst>
                                    </p:anim>
                                    <p:set>
                                      <p:cBhvr>
                                        <p:cTn id="49" dur="1" fill="hold">
                                          <p:stCondLst>
                                            <p:cond delay="999"/>
                                          </p:stCondLst>
                                        </p:cTn>
                                        <p:tgtEl>
                                          <p:spTgt spid="8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80"/>
                                        </p:tgtEl>
                                      </p:cBhvr>
                                    </p:animEffect>
                                    <p:set>
                                      <p:cBhvr>
                                        <p:cTn id="52" dur="1" fill="hold">
                                          <p:stCondLst>
                                            <p:cond delay="499"/>
                                          </p:stCondLst>
                                        </p:cTn>
                                        <p:tgtEl>
                                          <p:spTgt spid="80"/>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500"/>
                                        <p:tgtEl>
                                          <p:spTgt spid="8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fade">
                                      <p:cBhvr>
                                        <p:cTn id="58" dur="500"/>
                                        <p:tgtEl>
                                          <p:spTgt spid="81"/>
                                        </p:tgtEl>
                                      </p:cBhvr>
                                    </p:animEffect>
                                  </p:childTnLst>
                                </p:cTn>
                              </p:par>
                            </p:childTnLst>
                          </p:cTn>
                        </p:par>
                        <p:par>
                          <p:cTn id="59" fill="hold">
                            <p:stCondLst>
                              <p:cond delay="1250"/>
                            </p:stCondLst>
                            <p:childTnLst>
                              <p:par>
                                <p:cTn id="60" presetID="42" presetClass="exit" presetSubtype="0" fill="hold" nodeType="afterEffect">
                                  <p:stCondLst>
                                    <p:cond delay="0"/>
                                  </p:stCondLst>
                                  <p:childTnLst>
                                    <p:animEffect transition="out" filter="fade">
                                      <p:cBhvr>
                                        <p:cTn id="61" dur="1250"/>
                                        <p:tgtEl>
                                          <p:spTgt spid="78"/>
                                        </p:tgtEl>
                                      </p:cBhvr>
                                    </p:animEffect>
                                    <p:anim calcmode="lin" valueType="num">
                                      <p:cBhvr>
                                        <p:cTn id="62" dur="1250"/>
                                        <p:tgtEl>
                                          <p:spTgt spid="78"/>
                                        </p:tgtEl>
                                        <p:attrNameLst>
                                          <p:attrName>ppt_x</p:attrName>
                                        </p:attrNameLst>
                                      </p:cBhvr>
                                      <p:tavLst>
                                        <p:tav tm="0">
                                          <p:val>
                                            <p:strVal val="ppt_x"/>
                                          </p:val>
                                        </p:tav>
                                        <p:tav tm="100000">
                                          <p:val>
                                            <p:strVal val="ppt_x"/>
                                          </p:val>
                                        </p:tav>
                                      </p:tavLst>
                                    </p:anim>
                                    <p:anim calcmode="lin" valueType="num">
                                      <p:cBhvr>
                                        <p:cTn id="63" dur="1250"/>
                                        <p:tgtEl>
                                          <p:spTgt spid="78"/>
                                        </p:tgtEl>
                                        <p:attrNameLst>
                                          <p:attrName>ppt_y</p:attrName>
                                        </p:attrNameLst>
                                      </p:cBhvr>
                                      <p:tavLst>
                                        <p:tav tm="0">
                                          <p:val>
                                            <p:strVal val="ppt_y"/>
                                          </p:val>
                                        </p:tav>
                                        <p:tav tm="100000">
                                          <p:val>
                                            <p:strVal val="ppt_y+.1"/>
                                          </p:val>
                                        </p:tav>
                                      </p:tavLst>
                                    </p:anim>
                                    <p:set>
                                      <p:cBhvr>
                                        <p:cTn id="64" dur="1" fill="hold">
                                          <p:stCondLst>
                                            <p:cond delay="1249"/>
                                          </p:stCondLst>
                                        </p:cTn>
                                        <p:tgtEl>
                                          <p:spTgt spid="78"/>
                                        </p:tgtEl>
                                        <p:attrNameLst>
                                          <p:attrName>style.visibility</p:attrName>
                                        </p:attrNameLst>
                                      </p:cBhvr>
                                      <p:to>
                                        <p:strVal val="hidden"/>
                                      </p:to>
                                    </p:set>
                                  </p:childTnLst>
                                </p:cTn>
                              </p:par>
                              <p:par>
                                <p:cTn id="65" presetID="42" presetClass="exit" presetSubtype="0" fill="hold" grpId="1" nodeType="withEffect">
                                  <p:stCondLst>
                                    <p:cond delay="0"/>
                                  </p:stCondLst>
                                  <p:childTnLst>
                                    <p:animEffect transition="out" filter="fade">
                                      <p:cBhvr>
                                        <p:cTn id="66" dur="1000"/>
                                        <p:tgtEl>
                                          <p:spTgt spid="87"/>
                                        </p:tgtEl>
                                      </p:cBhvr>
                                    </p:animEffect>
                                    <p:anim calcmode="lin" valueType="num">
                                      <p:cBhvr>
                                        <p:cTn id="67" dur="1000"/>
                                        <p:tgtEl>
                                          <p:spTgt spid="87"/>
                                        </p:tgtEl>
                                        <p:attrNameLst>
                                          <p:attrName>ppt_x</p:attrName>
                                        </p:attrNameLst>
                                      </p:cBhvr>
                                      <p:tavLst>
                                        <p:tav tm="0">
                                          <p:val>
                                            <p:strVal val="ppt_x"/>
                                          </p:val>
                                        </p:tav>
                                        <p:tav tm="100000">
                                          <p:val>
                                            <p:strVal val="ppt_x"/>
                                          </p:val>
                                        </p:tav>
                                      </p:tavLst>
                                    </p:anim>
                                    <p:anim calcmode="lin" valueType="num">
                                      <p:cBhvr>
                                        <p:cTn id="68" dur="1000"/>
                                        <p:tgtEl>
                                          <p:spTgt spid="87"/>
                                        </p:tgtEl>
                                        <p:attrNameLst>
                                          <p:attrName>ppt_y</p:attrName>
                                        </p:attrNameLst>
                                      </p:cBhvr>
                                      <p:tavLst>
                                        <p:tav tm="0">
                                          <p:val>
                                            <p:strVal val="ppt_y"/>
                                          </p:val>
                                        </p:tav>
                                        <p:tav tm="100000">
                                          <p:val>
                                            <p:strVal val="ppt_y+.1"/>
                                          </p:val>
                                        </p:tav>
                                      </p:tavLst>
                                    </p:anim>
                                    <p:set>
                                      <p:cBhvr>
                                        <p:cTn id="69" dur="1" fill="hold">
                                          <p:stCondLst>
                                            <p:cond delay="999"/>
                                          </p:stCondLst>
                                        </p:cTn>
                                        <p:tgtEl>
                                          <p:spTgt spid="87"/>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81"/>
                                        </p:tgtEl>
                                      </p:cBhvr>
                                    </p:animEffect>
                                    <p:set>
                                      <p:cBhvr>
                                        <p:cTn id="72" dur="1" fill="hold">
                                          <p:stCondLst>
                                            <p:cond delay="499"/>
                                          </p:stCondLst>
                                        </p:cTn>
                                        <p:tgtEl>
                                          <p:spTgt spid="81"/>
                                        </p:tgtEl>
                                        <p:attrNameLst>
                                          <p:attrName>style.visibility</p:attrName>
                                        </p:attrNameLst>
                                      </p:cBhvr>
                                      <p:to>
                                        <p:strVal val="hidden"/>
                                      </p:to>
                                    </p:set>
                                  </p:childTnLst>
                                </p:cTn>
                              </p:par>
                              <p:par>
                                <p:cTn id="73" presetID="10" presetClass="entr" presetSubtype="0" fill="hold" grpId="0" nodeType="withEffect">
                                  <p:stCondLst>
                                    <p:cond delay="0"/>
                                  </p:stCondLst>
                                  <p:childTnLst>
                                    <p:set>
                                      <p:cBhvr>
                                        <p:cTn id="74" dur="1" fill="hold">
                                          <p:stCondLst>
                                            <p:cond delay="0"/>
                                          </p:stCondLst>
                                        </p:cTn>
                                        <p:tgtEl>
                                          <p:spTgt spid="88"/>
                                        </p:tgtEl>
                                        <p:attrNameLst>
                                          <p:attrName>style.visibility</p:attrName>
                                        </p:attrNameLst>
                                      </p:cBhvr>
                                      <p:to>
                                        <p:strVal val="visible"/>
                                      </p:to>
                                    </p:set>
                                    <p:animEffect transition="in" filter="fade">
                                      <p:cBhvr>
                                        <p:cTn id="75" dur="500"/>
                                        <p:tgtEl>
                                          <p:spTgt spid="8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82"/>
                                        </p:tgtEl>
                                        <p:attrNameLst>
                                          <p:attrName>style.visibility</p:attrName>
                                        </p:attrNameLst>
                                      </p:cBhvr>
                                      <p:to>
                                        <p:strVal val="visible"/>
                                      </p:to>
                                    </p:set>
                                    <p:animEffect transition="in" filter="fade">
                                      <p:cBhvr>
                                        <p:cTn id="78" dur="500"/>
                                        <p:tgtEl>
                                          <p:spTgt spid="82"/>
                                        </p:tgtEl>
                                      </p:cBhvr>
                                    </p:animEffect>
                                  </p:childTnLst>
                                </p:cTn>
                              </p:par>
                            </p:childTnLst>
                          </p:cTn>
                        </p:par>
                        <p:par>
                          <p:cTn id="79" fill="hold">
                            <p:stCondLst>
                              <p:cond delay="2500"/>
                            </p:stCondLst>
                            <p:childTnLst>
                              <p:par>
                                <p:cTn id="80" presetID="42" presetClass="exit" presetSubtype="0" fill="hold" nodeType="afterEffect">
                                  <p:stCondLst>
                                    <p:cond delay="0"/>
                                  </p:stCondLst>
                                  <p:childTnLst>
                                    <p:animEffect transition="out" filter="fade">
                                      <p:cBhvr>
                                        <p:cTn id="81" dur="1250"/>
                                        <p:tgtEl>
                                          <p:spTgt spid="77"/>
                                        </p:tgtEl>
                                      </p:cBhvr>
                                    </p:animEffect>
                                    <p:anim calcmode="lin" valueType="num">
                                      <p:cBhvr>
                                        <p:cTn id="82" dur="1250"/>
                                        <p:tgtEl>
                                          <p:spTgt spid="77"/>
                                        </p:tgtEl>
                                        <p:attrNameLst>
                                          <p:attrName>ppt_x</p:attrName>
                                        </p:attrNameLst>
                                      </p:cBhvr>
                                      <p:tavLst>
                                        <p:tav tm="0">
                                          <p:val>
                                            <p:strVal val="ppt_x"/>
                                          </p:val>
                                        </p:tav>
                                        <p:tav tm="100000">
                                          <p:val>
                                            <p:strVal val="ppt_x"/>
                                          </p:val>
                                        </p:tav>
                                      </p:tavLst>
                                    </p:anim>
                                    <p:anim calcmode="lin" valueType="num">
                                      <p:cBhvr>
                                        <p:cTn id="83" dur="1250"/>
                                        <p:tgtEl>
                                          <p:spTgt spid="77"/>
                                        </p:tgtEl>
                                        <p:attrNameLst>
                                          <p:attrName>ppt_y</p:attrName>
                                        </p:attrNameLst>
                                      </p:cBhvr>
                                      <p:tavLst>
                                        <p:tav tm="0">
                                          <p:val>
                                            <p:strVal val="ppt_y"/>
                                          </p:val>
                                        </p:tav>
                                        <p:tav tm="100000">
                                          <p:val>
                                            <p:strVal val="ppt_y+.1"/>
                                          </p:val>
                                        </p:tav>
                                      </p:tavLst>
                                    </p:anim>
                                    <p:set>
                                      <p:cBhvr>
                                        <p:cTn id="84" dur="1" fill="hold">
                                          <p:stCondLst>
                                            <p:cond delay="1249"/>
                                          </p:stCondLst>
                                        </p:cTn>
                                        <p:tgtEl>
                                          <p:spTgt spid="77"/>
                                        </p:tgtEl>
                                        <p:attrNameLst>
                                          <p:attrName>style.visibility</p:attrName>
                                        </p:attrNameLst>
                                      </p:cBhvr>
                                      <p:to>
                                        <p:strVal val="hidden"/>
                                      </p:to>
                                    </p:set>
                                  </p:childTnLst>
                                </p:cTn>
                              </p:par>
                              <p:par>
                                <p:cTn id="85" presetID="42" presetClass="exit" presetSubtype="0" fill="hold" grpId="1" nodeType="withEffect">
                                  <p:stCondLst>
                                    <p:cond delay="0"/>
                                  </p:stCondLst>
                                  <p:childTnLst>
                                    <p:animEffect transition="out" filter="fade">
                                      <p:cBhvr>
                                        <p:cTn id="86" dur="1000"/>
                                        <p:tgtEl>
                                          <p:spTgt spid="88"/>
                                        </p:tgtEl>
                                      </p:cBhvr>
                                    </p:animEffect>
                                    <p:anim calcmode="lin" valueType="num">
                                      <p:cBhvr>
                                        <p:cTn id="87" dur="1000"/>
                                        <p:tgtEl>
                                          <p:spTgt spid="88"/>
                                        </p:tgtEl>
                                        <p:attrNameLst>
                                          <p:attrName>ppt_x</p:attrName>
                                        </p:attrNameLst>
                                      </p:cBhvr>
                                      <p:tavLst>
                                        <p:tav tm="0">
                                          <p:val>
                                            <p:strVal val="ppt_x"/>
                                          </p:val>
                                        </p:tav>
                                        <p:tav tm="100000">
                                          <p:val>
                                            <p:strVal val="ppt_x"/>
                                          </p:val>
                                        </p:tav>
                                      </p:tavLst>
                                    </p:anim>
                                    <p:anim calcmode="lin" valueType="num">
                                      <p:cBhvr>
                                        <p:cTn id="88" dur="1000"/>
                                        <p:tgtEl>
                                          <p:spTgt spid="88"/>
                                        </p:tgtEl>
                                        <p:attrNameLst>
                                          <p:attrName>ppt_y</p:attrName>
                                        </p:attrNameLst>
                                      </p:cBhvr>
                                      <p:tavLst>
                                        <p:tav tm="0">
                                          <p:val>
                                            <p:strVal val="ppt_y"/>
                                          </p:val>
                                        </p:tav>
                                        <p:tav tm="100000">
                                          <p:val>
                                            <p:strVal val="ppt_y+.1"/>
                                          </p:val>
                                        </p:tav>
                                      </p:tavLst>
                                    </p:anim>
                                    <p:set>
                                      <p:cBhvr>
                                        <p:cTn id="89" dur="1" fill="hold">
                                          <p:stCondLst>
                                            <p:cond delay="999"/>
                                          </p:stCondLst>
                                        </p:cTn>
                                        <p:tgtEl>
                                          <p:spTgt spid="88"/>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82"/>
                                        </p:tgtEl>
                                      </p:cBhvr>
                                    </p:animEffect>
                                    <p:set>
                                      <p:cBhvr>
                                        <p:cTn id="92" dur="1" fill="hold">
                                          <p:stCondLst>
                                            <p:cond delay="499"/>
                                          </p:stCondLst>
                                        </p:cTn>
                                        <p:tgtEl>
                                          <p:spTgt spid="82"/>
                                        </p:tgtEl>
                                        <p:attrNameLst>
                                          <p:attrName>style.visibility</p:attrName>
                                        </p:attrNameLst>
                                      </p:cBhvr>
                                      <p:to>
                                        <p:strVal val="hidden"/>
                                      </p:to>
                                    </p:set>
                                  </p:childTnLst>
                                </p:cTn>
                              </p:par>
                              <p:par>
                                <p:cTn id="93" presetID="10" presetClass="entr" presetSubtype="0" fill="hold" grpId="0" nodeType="withEffect">
                                  <p:stCondLst>
                                    <p:cond delay="0"/>
                                  </p:stCondLst>
                                  <p:childTnLst>
                                    <p:set>
                                      <p:cBhvr>
                                        <p:cTn id="94" dur="1" fill="hold">
                                          <p:stCondLst>
                                            <p:cond delay="0"/>
                                          </p:stCondLst>
                                        </p:cTn>
                                        <p:tgtEl>
                                          <p:spTgt spid="89"/>
                                        </p:tgtEl>
                                        <p:attrNameLst>
                                          <p:attrName>style.visibility</p:attrName>
                                        </p:attrNameLst>
                                      </p:cBhvr>
                                      <p:to>
                                        <p:strVal val="visible"/>
                                      </p:to>
                                    </p:set>
                                    <p:animEffect transition="in" filter="fade">
                                      <p:cBhvr>
                                        <p:cTn id="95" dur="500"/>
                                        <p:tgtEl>
                                          <p:spTgt spid="8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83"/>
                                        </p:tgtEl>
                                        <p:attrNameLst>
                                          <p:attrName>style.visibility</p:attrName>
                                        </p:attrNameLst>
                                      </p:cBhvr>
                                      <p:to>
                                        <p:strVal val="visible"/>
                                      </p:to>
                                    </p:set>
                                    <p:animEffect transition="in" filter="fade">
                                      <p:cBhvr>
                                        <p:cTn id="98" dur="500"/>
                                        <p:tgtEl>
                                          <p:spTgt spid="83"/>
                                        </p:tgtEl>
                                      </p:cBhvr>
                                    </p:animEffect>
                                  </p:childTnLst>
                                </p:cTn>
                              </p:par>
                            </p:childTnLst>
                          </p:cTn>
                        </p:par>
                        <p:par>
                          <p:cTn id="99" fill="hold">
                            <p:stCondLst>
                              <p:cond delay="3750"/>
                            </p:stCondLst>
                            <p:childTnLst>
                              <p:par>
                                <p:cTn id="100" presetID="42" presetClass="exit" presetSubtype="0" fill="hold" nodeType="afterEffect">
                                  <p:stCondLst>
                                    <p:cond delay="0"/>
                                  </p:stCondLst>
                                  <p:childTnLst>
                                    <p:animEffect transition="out" filter="fade">
                                      <p:cBhvr>
                                        <p:cTn id="101" dur="1250"/>
                                        <p:tgtEl>
                                          <p:spTgt spid="76"/>
                                        </p:tgtEl>
                                      </p:cBhvr>
                                    </p:animEffect>
                                    <p:anim calcmode="lin" valueType="num">
                                      <p:cBhvr>
                                        <p:cTn id="102" dur="1250"/>
                                        <p:tgtEl>
                                          <p:spTgt spid="76"/>
                                        </p:tgtEl>
                                        <p:attrNameLst>
                                          <p:attrName>ppt_x</p:attrName>
                                        </p:attrNameLst>
                                      </p:cBhvr>
                                      <p:tavLst>
                                        <p:tav tm="0">
                                          <p:val>
                                            <p:strVal val="ppt_x"/>
                                          </p:val>
                                        </p:tav>
                                        <p:tav tm="100000">
                                          <p:val>
                                            <p:strVal val="ppt_x"/>
                                          </p:val>
                                        </p:tav>
                                      </p:tavLst>
                                    </p:anim>
                                    <p:anim calcmode="lin" valueType="num">
                                      <p:cBhvr>
                                        <p:cTn id="103" dur="1250"/>
                                        <p:tgtEl>
                                          <p:spTgt spid="76"/>
                                        </p:tgtEl>
                                        <p:attrNameLst>
                                          <p:attrName>ppt_y</p:attrName>
                                        </p:attrNameLst>
                                      </p:cBhvr>
                                      <p:tavLst>
                                        <p:tav tm="0">
                                          <p:val>
                                            <p:strVal val="ppt_y"/>
                                          </p:val>
                                        </p:tav>
                                        <p:tav tm="100000">
                                          <p:val>
                                            <p:strVal val="ppt_y+.1"/>
                                          </p:val>
                                        </p:tav>
                                      </p:tavLst>
                                    </p:anim>
                                    <p:set>
                                      <p:cBhvr>
                                        <p:cTn id="104" dur="1" fill="hold">
                                          <p:stCondLst>
                                            <p:cond delay="1249"/>
                                          </p:stCondLst>
                                        </p:cTn>
                                        <p:tgtEl>
                                          <p:spTgt spid="76"/>
                                        </p:tgtEl>
                                        <p:attrNameLst>
                                          <p:attrName>style.visibility</p:attrName>
                                        </p:attrNameLst>
                                      </p:cBhvr>
                                      <p:to>
                                        <p:strVal val="hidden"/>
                                      </p:to>
                                    </p:set>
                                  </p:childTnLst>
                                </p:cTn>
                              </p:par>
                              <p:par>
                                <p:cTn id="105" presetID="42" presetClass="exit" presetSubtype="0" fill="hold" grpId="1" nodeType="withEffect">
                                  <p:stCondLst>
                                    <p:cond delay="0"/>
                                  </p:stCondLst>
                                  <p:childTnLst>
                                    <p:animEffect transition="out" filter="fade">
                                      <p:cBhvr>
                                        <p:cTn id="106" dur="1000"/>
                                        <p:tgtEl>
                                          <p:spTgt spid="89"/>
                                        </p:tgtEl>
                                      </p:cBhvr>
                                    </p:animEffect>
                                    <p:anim calcmode="lin" valueType="num">
                                      <p:cBhvr>
                                        <p:cTn id="107" dur="1000"/>
                                        <p:tgtEl>
                                          <p:spTgt spid="89"/>
                                        </p:tgtEl>
                                        <p:attrNameLst>
                                          <p:attrName>ppt_x</p:attrName>
                                        </p:attrNameLst>
                                      </p:cBhvr>
                                      <p:tavLst>
                                        <p:tav tm="0">
                                          <p:val>
                                            <p:strVal val="ppt_x"/>
                                          </p:val>
                                        </p:tav>
                                        <p:tav tm="100000">
                                          <p:val>
                                            <p:strVal val="ppt_x"/>
                                          </p:val>
                                        </p:tav>
                                      </p:tavLst>
                                    </p:anim>
                                    <p:anim calcmode="lin" valueType="num">
                                      <p:cBhvr>
                                        <p:cTn id="108" dur="1000"/>
                                        <p:tgtEl>
                                          <p:spTgt spid="89"/>
                                        </p:tgtEl>
                                        <p:attrNameLst>
                                          <p:attrName>ppt_y</p:attrName>
                                        </p:attrNameLst>
                                      </p:cBhvr>
                                      <p:tavLst>
                                        <p:tav tm="0">
                                          <p:val>
                                            <p:strVal val="ppt_y"/>
                                          </p:val>
                                        </p:tav>
                                        <p:tav tm="100000">
                                          <p:val>
                                            <p:strVal val="ppt_y+.1"/>
                                          </p:val>
                                        </p:tav>
                                      </p:tavLst>
                                    </p:anim>
                                    <p:set>
                                      <p:cBhvr>
                                        <p:cTn id="109" dur="1" fill="hold">
                                          <p:stCondLst>
                                            <p:cond delay="999"/>
                                          </p:stCondLst>
                                        </p:cTn>
                                        <p:tgtEl>
                                          <p:spTgt spid="8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83"/>
                                        </p:tgtEl>
                                      </p:cBhvr>
                                    </p:animEffect>
                                    <p:set>
                                      <p:cBhvr>
                                        <p:cTn id="112" dur="1" fill="hold">
                                          <p:stCondLst>
                                            <p:cond delay="499"/>
                                          </p:stCondLst>
                                        </p:cTn>
                                        <p:tgtEl>
                                          <p:spTgt spid="83"/>
                                        </p:tgtEl>
                                        <p:attrNameLst>
                                          <p:attrName>style.visibility</p:attrName>
                                        </p:attrNameLst>
                                      </p:cBhvr>
                                      <p:to>
                                        <p:strVal val="hidden"/>
                                      </p:to>
                                    </p:set>
                                  </p:childTnLst>
                                </p:cTn>
                              </p:par>
                              <p:par>
                                <p:cTn id="113" presetID="10" presetClass="entr" presetSubtype="0" fill="hold" grpId="0" nodeType="withEffect">
                                  <p:stCondLst>
                                    <p:cond delay="0"/>
                                  </p:stCondLst>
                                  <p:childTnLst>
                                    <p:set>
                                      <p:cBhvr>
                                        <p:cTn id="114" dur="1" fill="hold">
                                          <p:stCondLst>
                                            <p:cond delay="0"/>
                                          </p:stCondLst>
                                        </p:cTn>
                                        <p:tgtEl>
                                          <p:spTgt spid="90"/>
                                        </p:tgtEl>
                                        <p:attrNameLst>
                                          <p:attrName>style.visibility</p:attrName>
                                        </p:attrNameLst>
                                      </p:cBhvr>
                                      <p:to>
                                        <p:strVal val="visible"/>
                                      </p:to>
                                    </p:set>
                                    <p:animEffect transition="in" filter="fade">
                                      <p:cBhvr>
                                        <p:cTn id="115" dur="500"/>
                                        <p:tgtEl>
                                          <p:spTgt spid="9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84"/>
                                        </p:tgtEl>
                                        <p:attrNameLst>
                                          <p:attrName>style.visibility</p:attrName>
                                        </p:attrNameLst>
                                      </p:cBhvr>
                                      <p:to>
                                        <p:strVal val="visible"/>
                                      </p:to>
                                    </p:set>
                                    <p:animEffect transition="in" filter="fade">
                                      <p:cBhvr>
                                        <p:cTn id="118" dur="500"/>
                                        <p:tgtEl>
                                          <p:spTgt spid="84"/>
                                        </p:tgtEl>
                                      </p:cBhvr>
                                    </p:animEffect>
                                  </p:childTnLst>
                                </p:cTn>
                              </p:par>
                            </p:childTnLst>
                          </p:cTn>
                        </p:par>
                        <p:par>
                          <p:cTn id="119" fill="hold">
                            <p:stCondLst>
                              <p:cond delay="5000"/>
                            </p:stCondLst>
                            <p:childTnLst>
                              <p:par>
                                <p:cTn id="120" presetID="42" presetClass="exit" presetSubtype="0" fill="hold" nodeType="afterEffect">
                                  <p:stCondLst>
                                    <p:cond delay="0"/>
                                  </p:stCondLst>
                                  <p:childTnLst>
                                    <p:animEffect transition="out" filter="fade">
                                      <p:cBhvr>
                                        <p:cTn id="121" dur="1250"/>
                                        <p:tgtEl>
                                          <p:spTgt spid="75"/>
                                        </p:tgtEl>
                                      </p:cBhvr>
                                    </p:animEffect>
                                    <p:anim calcmode="lin" valueType="num">
                                      <p:cBhvr>
                                        <p:cTn id="122" dur="1250"/>
                                        <p:tgtEl>
                                          <p:spTgt spid="75"/>
                                        </p:tgtEl>
                                        <p:attrNameLst>
                                          <p:attrName>ppt_x</p:attrName>
                                        </p:attrNameLst>
                                      </p:cBhvr>
                                      <p:tavLst>
                                        <p:tav tm="0">
                                          <p:val>
                                            <p:strVal val="ppt_x"/>
                                          </p:val>
                                        </p:tav>
                                        <p:tav tm="100000">
                                          <p:val>
                                            <p:strVal val="ppt_x"/>
                                          </p:val>
                                        </p:tav>
                                      </p:tavLst>
                                    </p:anim>
                                    <p:anim calcmode="lin" valueType="num">
                                      <p:cBhvr>
                                        <p:cTn id="123" dur="1250"/>
                                        <p:tgtEl>
                                          <p:spTgt spid="75"/>
                                        </p:tgtEl>
                                        <p:attrNameLst>
                                          <p:attrName>ppt_y</p:attrName>
                                        </p:attrNameLst>
                                      </p:cBhvr>
                                      <p:tavLst>
                                        <p:tav tm="0">
                                          <p:val>
                                            <p:strVal val="ppt_y"/>
                                          </p:val>
                                        </p:tav>
                                        <p:tav tm="100000">
                                          <p:val>
                                            <p:strVal val="ppt_y+.1"/>
                                          </p:val>
                                        </p:tav>
                                      </p:tavLst>
                                    </p:anim>
                                    <p:set>
                                      <p:cBhvr>
                                        <p:cTn id="124" dur="1" fill="hold">
                                          <p:stCondLst>
                                            <p:cond delay="1249"/>
                                          </p:stCondLst>
                                        </p:cTn>
                                        <p:tgtEl>
                                          <p:spTgt spid="75"/>
                                        </p:tgtEl>
                                        <p:attrNameLst>
                                          <p:attrName>style.visibility</p:attrName>
                                        </p:attrNameLst>
                                      </p:cBhvr>
                                      <p:to>
                                        <p:strVal val="hidden"/>
                                      </p:to>
                                    </p:set>
                                  </p:childTnLst>
                                </p:cTn>
                              </p:par>
                              <p:par>
                                <p:cTn id="125" presetID="42" presetClass="exit" presetSubtype="0" fill="hold" grpId="1" nodeType="withEffect">
                                  <p:stCondLst>
                                    <p:cond delay="0"/>
                                  </p:stCondLst>
                                  <p:childTnLst>
                                    <p:animEffect transition="out" filter="fade">
                                      <p:cBhvr>
                                        <p:cTn id="126" dur="1000"/>
                                        <p:tgtEl>
                                          <p:spTgt spid="90"/>
                                        </p:tgtEl>
                                      </p:cBhvr>
                                    </p:animEffect>
                                    <p:anim calcmode="lin" valueType="num">
                                      <p:cBhvr>
                                        <p:cTn id="127" dur="1000"/>
                                        <p:tgtEl>
                                          <p:spTgt spid="90"/>
                                        </p:tgtEl>
                                        <p:attrNameLst>
                                          <p:attrName>ppt_x</p:attrName>
                                        </p:attrNameLst>
                                      </p:cBhvr>
                                      <p:tavLst>
                                        <p:tav tm="0">
                                          <p:val>
                                            <p:strVal val="ppt_x"/>
                                          </p:val>
                                        </p:tav>
                                        <p:tav tm="100000">
                                          <p:val>
                                            <p:strVal val="ppt_x"/>
                                          </p:val>
                                        </p:tav>
                                      </p:tavLst>
                                    </p:anim>
                                    <p:anim calcmode="lin" valueType="num">
                                      <p:cBhvr>
                                        <p:cTn id="128" dur="1000"/>
                                        <p:tgtEl>
                                          <p:spTgt spid="90"/>
                                        </p:tgtEl>
                                        <p:attrNameLst>
                                          <p:attrName>ppt_y</p:attrName>
                                        </p:attrNameLst>
                                      </p:cBhvr>
                                      <p:tavLst>
                                        <p:tav tm="0">
                                          <p:val>
                                            <p:strVal val="ppt_y"/>
                                          </p:val>
                                        </p:tav>
                                        <p:tav tm="100000">
                                          <p:val>
                                            <p:strVal val="ppt_y+.1"/>
                                          </p:val>
                                        </p:tav>
                                      </p:tavLst>
                                    </p:anim>
                                    <p:set>
                                      <p:cBhvr>
                                        <p:cTn id="129" dur="1" fill="hold">
                                          <p:stCondLst>
                                            <p:cond delay="999"/>
                                          </p:stCondLst>
                                        </p:cTn>
                                        <p:tgtEl>
                                          <p:spTgt spid="90"/>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84"/>
                                        </p:tgtEl>
                                      </p:cBhvr>
                                    </p:animEffect>
                                    <p:set>
                                      <p:cBhvr>
                                        <p:cTn id="132" dur="1" fill="hold">
                                          <p:stCondLst>
                                            <p:cond delay="499"/>
                                          </p:stCondLst>
                                        </p:cTn>
                                        <p:tgtEl>
                                          <p:spTgt spid="84"/>
                                        </p:tgtEl>
                                        <p:attrNameLst>
                                          <p:attrName>style.visibility</p:attrName>
                                        </p:attrNameLst>
                                      </p:cBhvr>
                                      <p:to>
                                        <p:strVal val="hidden"/>
                                      </p:to>
                                    </p:set>
                                  </p:childTnLst>
                                </p:cTn>
                              </p:par>
                              <p:par>
                                <p:cTn id="133" presetID="10" presetClass="entr" presetSubtype="0" fill="hold" grpId="0" nodeType="withEffect">
                                  <p:stCondLst>
                                    <p:cond delay="0"/>
                                  </p:stCondLst>
                                  <p:childTnLst>
                                    <p:set>
                                      <p:cBhvr>
                                        <p:cTn id="134" dur="1" fill="hold">
                                          <p:stCondLst>
                                            <p:cond delay="0"/>
                                          </p:stCondLst>
                                        </p:cTn>
                                        <p:tgtEl>
                                          <p:spTgt spid="91"/>
                                        </p:tgtEl>
                                        <p:attrNameLst>
                                          <p:attrName>style.visibility</p:attrName>
                                        </p:attrNameLst>
                                      </p:cBhvr>
                                      <p:to>
                                        <p:strVal val="visible"/>
                                      </p:to>
                                    </p:set>
                                    <p:animEffect transition="in" filter="fade">
                                      <p:cBhvr>
                                        <p:cTn id="135" dur="500"/>
                                        <p:tgtEl>
                                          <p:spTgt spid="91"/>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85"/>
                                        </p:tgtEl>
                                        <p:attrNameLst>
                                          <p:attrName>style.visibility</p:attrName>
                                        </p:attrNameLst>
                                      </p:cBhvr>
                                      <p:to>
                                        <p:strVal val="visible"/>
                                      </p:to>
                                    </p:set>
                                    <p:animEffect transition="in" filter="fade">
                                      <p:cBhvr>
                                        <p:cTn id="13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80" grpId="0"/>
      <p:bldP spid="80" grpId="1"/>
      <p:bldP spid="81" grpId="0"/>
      <p:bldP spid="81" grpId="1"/>
      <p:bldP spid="82" grpId="0"/>
      <p:bldP spid="82" grpId="1"/>
      <p:bldP spid="83" grpId="0"/>
      <p:bldP spid="83" grpId="1"/>
      <p:bldP spid="84" grpId="0"/>
      <p:bldP spid="84" grpId="1"/>
      <p:bldP spid="85" grpId="0"/>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srcRect/>
          <a:stretch>
            <a:fillRect/>
          </a:stretch>
        </p:blipFill>
        <p:spPr bwMode="auto">
          <a:xfrm>
            <a:off x="4267200" y="1639425"/>
            <a:ext cx="4136571" cy="5142375"/>
          </a:xfrm>
          <a:prstGeom prst="rect">
            <a:avLst/>
          </a:prstGeom>
          <a:noFill/>
          <a:ln w="9525">
            <a:noFill/>
            <a:miter lim="800000"/>
            <a:headEnd/>
            <a:tailEnd/>
          </a:ln>
          <a:effectLst/>
        </p:spPr>
      </p:pic>
      <p:sp>
        <p:nvSpPr>
          <p:cNvPr id="25" name="Content Placeholder 1"/>
          <p:cNvSpPr txBox="1">
            <a:spLocks/>
          </p:cNvSpPr>
          <p:nvPr/>
        </p:nvSpPr>
        <p:spPr>
          <a:xfrm>
            <a:off x="685799" y="1371601"/>
            <a:ext cx="5649685" cy="457200"/>
          </a:xfrm>
          <a:prstGeom prst="rect">
            <a:avLst/>
          </a:prstGeom>
        </p:spPr>
        <p:txBody>
          <a:bodyPr/>
          <a:lstStyle>
            <a:lvl1pPr marL="231775" indent="-231775" algn="l" defTabSz="457200" rtl="0" eaLnBrk="1" latinLnBrk="0" hangingPunct="1">
              <a:spcBef>
                <a:spcPct val="20000"/>
              </a:spcBef>
              <a:buFont typeface="Arial" panose="020B0604020202020204" pitchFamily="34" charset="0"/>
              <a:buChar char="•"/>
              <a:defRPr sz="2800" b="0" i="0" kern="1200" baseline="0">
                <a:solidFill>
                  <a:srgbClr val="414141"/>
                </a:solidFill>
                <a:latin typeface="HelveticaNeueLT Std Ext" pitchFamily="34" charset="0"/>
                <a:ea typeface="+mn-ea"/>
                <a:cs typeface="+mn-cs"/>
              </a:defRPr>
            </a:lvl1pPr>
            <a:lvl2pPr marL="461963" indent="-230188" algn="l" defTabSz="457200" rtl="0" eaLnBrk="1" latinLnBrk="0" hangingPunct="1">
              <a:spcBef>
                <a:spcPct val="20000"/>
              </a:spcBef>
              <a:buFont typeface="Arial"/>
              <a:buChar char="–"/>
              <a:defRPr sz="2600" b="0" i="0" kern="1200">
                <a:solidFill>
                  <a:srgbClr val="414141"/>
                </a:solidFill>
                <a:latin typeface="HelveticaNeueLT Std Ext" pitchFamily="34" charset="0"/>
                <a:ea typeface="+mn-ea"/>
                <a:cs typeface="+mn-cs"/>
              </a:defRPr>
            </a:lvl2pPr>
            <a:lvl3pPr marL="682625" indent="-220663" algn="l" defTabSz="457200" rtl="0" eaLnBrk="1" latinLnBrk="0" hangingPunct="1">
              <a:spcBef>
                <a:spcPct val="20000"/>
              </a:spcBef>
              <a:buFont typeface="Arial"/>
              <a:buChar char="•"/>
              <a:defRPr sz="2400" b="0" i="0" kern="1200">
                <a:solidFill>
                  <a:srgbClr val="414141"/>
                </a:solidFill>
                <a:latin typeface="HelveticaNeueLT Std Ext" pitchFamily="34" charset="0"/>
                <a:ea typeface="+mn-ea"/>
                <a:cs typeface="+mn-cs"/>
              </a:defRPr>
            </a:lvl3pPr>
            <a:lvl4pPr marL="914400" indent="-231775" algn="l" defTabSz="457200" rtl="0" eaLnBrk="1" latinLnBrk="0" hangingPunct="1">
              <a:spcBef>
                <a:spcPct val="20000"/>
              </a:spcBef>
              <a:buFont typeface="Arial"/>
              <a:buChar char="–"/>
              <a:defRPr sz="2200" b="0" i="0" kern="1200">
                <a:solidFill>
                  <a:srgbClr val="414141"/>
                </a:solidFill>
                <a:latin typeface="HelveticaNeueLT Std Ext" pitchFamily="34" charset="0"/>
                <a:ea typeface="+mn-ea"/>
                <a:cs typeface="+mn-cs"/>
              </a:defRPr>
            </a:lvl4pPr>
            <a:lvl5pPr marL="1146175" indent="-231775" algn="l" defTabSz="457200" rtl="0" eaLnBrk="1" latinLnBrk="0" hangingPunct="1">
              <a:spcBef>
                <a:spcPct val="20000"/>
              </a:spcBef>
              <a:buFont typeface="Arial"/>
              <a:buChar char="»"/>
              <a:defRPr sz="2000" b="0" i="0" kern="1200">
                <a:solidFill>
                  <a:srgbClr val="414141"/>
                </a:solidFill>
                <a:latin typeface="HelveticaNeueLT Std Ext"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buNone/>
            </a:pPr>
            <a:r>
              <a:rPr lang="en-US" sz="1800" dirty="0" smtClean="0">
                <a:solidFill>
                  <a:srgbClr val="FFFFFF"/>
                </a:solidFill>
                <a:latin typeface="Arial" panose="020B0604020202020204" pitchFamily="34" charset="0"/>
                <a:cs typeface="Arial" panose="020B0604020202020204" pitchFamily="34" charset="0"/>
              </a:rPr>
              <a:t>Lowers federal income taxes </a:t>
            </a:r>
            <a:r>
              <a:rPr lang="en-US" sz="1800" b="1" dirty="0" smtClean="0">
                <a:solidFill>
                  <a:srgbClr val="FFFFFF"/>
                </a:solidFill>
                <a:latin typeface="Arial" panose="020B0604020202020204" pitchFamily="34" charset="0"/>
                <a:cs typeface="Arial" panose="020B0604020202020204" pitchFamily="34" charset="0"/>
              </a:rPr>
              <a:t>dollar for dollar</a:t>
            </a:r>
            <a:br>
              <a:rPr lang="en-US" sz="1800" b="1" dirty="0" smtClean="0">
                <a:solidFill>
                  <a:srgbClr val="FFFFFF"/>
                </a:solidFill>
                <a:latin typeface="Arial" panose="020B0604020202020204" pitchFamily="34" charset="0"/>
                <a:cs typeface="Arial" panose="020B0604020202020204" pitchFamily="34" charset="0"/>
              </a:rPr>
            </a:br>
            <a:endParaRPr lang="en-US" sz="1800" b="1" dirty="0" smtClean="0">
              <a:solidFill>
                <a:srgbClr val="FFFFFF"/>
              </a:solidFill>
              <a:latin typeface="Arial" panose="020B0604020202020204" pitchFamily="34" charset="0"/>
              <a:cs typeface="Arial" panose="020B0604020202020204" pitchFamily="34" charset="0"/>
            </a:endParaRPr>
          </a:p>
        </p:txBody>
      </p:sp>
      <p:sp>
        <p:nvSpPr>
          <p:cNvPr id="26" name="Content Placeholder 1"/>
          <p:cNvSpPr txBox="1">
            <a:spLocks/>
          </p:cNvSpPr>
          <p:nvPr/>
        </p:nvSpPr>
        <p:spPr>
          <a:xfrm>
            <a:off x="156360" y="5800725"/>
            <a:ext cx="8835240" cy="266061"/>
          </a:xfrm>
          <a:prstGeom prst="rect">
            <a:avLst/>
          </a:prstGeom>
        </p:spPr>
        <p:txBody>
          <a:bodyPr/>
          <a:lstStyle>
            <a:lvl1pPr marL="231775" indent="-231775" algn="l" defTabSz="457200" rtl="0" eaLnBrk="1" latinLnBrk="0" hangingPunct="1">
              <a:spcBef>
                <a:spcPct val="20000"/>
              </a:spcBef>
              <a:buFont typeface="Arial" panose="020B0604020202020204" pitchFamily="34" charset="0"/>
              <a:buChar char="•"/>
              <a:defRPr sz="1800" b="0" i="0" kern="1200" baseline="0">
                <a:solidFill>
                  <a:srgbClr val="939598"/>
                </a:solidFill>
                <a:latin typeface="HelveticaNeueLT Std Lt Cn" pitchFamily="34" charset="0"/>
                <a:ea typeface="+mn-ea"/>
                <a:cs typeface="+mn-cs"/>
              </a:defRPr>
            </a:lvl1pPr>
            <a:lvl2pPr marL="461963" indent="-230188" algn="l" defTabSz="457200" rtl="0" eaLnBrk="1" latinLnBrk="0" hangingPunct="1">
              <a:spcBef>
                <a:spcPct val="20000"/>
              </a:spcBef>
              <a:buFont typeface="Arial"/>
              <a:buChar char="–"/>
              <a:defRPr sz="1800" b="0" i="0" kern="1200">
                <a:solidFill>
                  <a:srgbClr val="939598"/>
                </a:solidFill>
                <a:latin typeface="HelveticaNeueLT Std Lt Cn" pitchFamily="34" charset="0"/>
                <a:ea typeface="+mn-ea"/>
                <a:cs typeface="+mn-cs"/>
              </a:defRPr>
            </a:lvl2pPr>
            <a:lvl3pPr marL="682625" indent="-220663" algn="l" defTabSz="457200" rtl="0" eaLnBrk="1" latinLnBrk="0" hangingPunct="1">
              <a:spcBef>
                <a:spcPct val="20000"/>
              </a:spcBef>
              <a:buFont typeface="Arial"/>
              <a:buChar char="•"/>
              <a:defRPr sz="1800" b="0" i="0" kern="1200">
                <a:solidFill>
                  <a:srgbClr val="939598"/>
                </a:solidFill>
                <a:latin typeface="HelveticaNeueLT Std Lt Cn" pitchFamily="34" charset="0"/>
                <a:ea typeface="+mn-ea"/>
                <a:cs typeface="+mn-cs"/>
              </a:defRPr>
            </a:lvl3pPr>
            <a:lvl4pPr marL="914400" indent="-231775" algn="l" defTabSz="457200" rtl="0" eaLnBrk="1" latinLnBrk="0" hangingPunct="1">
              <a:spcBef>
                <a:spcPct val="20000"/>
              </a:spcBef>
              <a:buFont typeface="Arial"/>
              <a:buChar char="–"/>
              <a:defRPr sz="1800" b="0" i="0" kern="1200">
                <a:solidFill>
                  <a:srgbClr val="939598"/>
                </a:solidFill>
                <a:latin typeface="HelveticaNeueLT Std Lt Cn" pitchFamily="34" charset="0"/>
                <a:ea typeface="+mn-ea"/>
                <a:cs typeface="+mn-cs"/>
              </a:defRPr>
            </a:lvl4pPr>
            <a:lvl5pPr marL="1146175" indent="-231775" algn="l" defTabSz="457200" rtl="0" eaLnBrk="1" latinLnBrk="0" hangingPunct="1">
              <a:spcBef>
                <a:spcPct val="20000"/>
              </a:spcBef>
              <a:buFont typeface="Arial"/>
              <a:buChar char="»"/>
              <a:defRPr sz="1800" b="0" i="0" kern="1200">
                <a:solidFill>
                  <a:srgbClr val="939598"/>
                </a:solidFill>
                <a:latin typeface="HelveticaNeueLT Std Lt Cn"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ts val="1200"/>
              </a:lnSpc>
              <a:buNone/>
            </a:pPr>
            <a:r>
              <a:rPr lang="en-US" sz="1200" i="1" dirty="0">
                <a:solidFill>
                  <a:srgbClr val="D9D9D9"/>
                </a:solidFill>
                <a:latin typeface="Arial "/>
                <a:ea typeface="Calibri" pitchFamily="-60" charset="0"/>
                <a:cs typeface="Arial Narrow"/>
              </a:rPr>
              <a:t>Maximum 2016 adjusted gross income (AGI) to qualify for credit: $30,750 (single filers), $46,125 (heads of household), $61,500 (joint filers). Visit</a:t>
            </a:r>
            <a:r>
              <a:rPr lang="en-US" sz="1200" b="1" i="1" dirty="0">
                <a:solidFill>
                  <a:srgbClr val="D9D9D9"/>
                </a:solidFill>
                <a:latin typeface="Arial "/>
                <a:ea typeface="Calibri" pitchFamily="-60" charset="0"/>
                <a:cs typeface="Arial Narrow"/>
              </a:rPr>
              <a:t> </a:t>
            </a:r>
            <a:r>
              <a:rPr lang="en-US" sz="1200" b="1" i="1" dirty="0" err="1">
                <a:solidFill>
                  <a:srgbClr val="D9D9D9"/>
                </a:solidFill>
                <a:latin typeface="Arial "/>
                <a:ea typeface="Calibri" pitchFamily="-60" charset="0"/>
                <a:cs typeface="Arial Narrow"/>
              </a:rPr>
              <a:t>irs.gov</a:t>
            </a:r>
            <a:r>
              <a:rPr lang="en-US" sz="1200" b="1" i="1" dirty="0">
                <a:solidFill>
                  <a:srgbClr val="D9D9D9"/>
                </a:solidFill>
                <a:latin typeface="Arial "/>
                <a:ea typeface="Calibri" pitchFamily="-60" charset="0"/>
                <a:cs typeface="Arial Narrow"/>
              </a:rPr>
              <a:t> </a:t>
            </a:r>
            <a:r>
              <a:rPr lang="en-US" sz="1200" i="1" dirty="0">
                <a:solidFill>
                  <a:srgbClr val="D9D9D9"/>
                </a:solidFill>
                <a:latin typeface="Arial "/>
                <a:ea typeface="Calibri" pitchFamily="-60" charset="0"/>
                <a:cs typeface="Arial Narrow"/>
              </a:rPr>
              <a:t>for more information..</a:t>
            </a:r>
          </a:p>
        </p:txBody>
      </p:sp>
      <p:sp>
        <p:nvSpPr>
          <p:cNvPr id="9" name="TextBox 8"/>
          <p:cNvSpPr txBox="1"/>
          <p:nvPr/>
        </p:nvSpPr>
        <p:spPr>
          <a:xfrm>
            <a:off x="685799" y="352961"/>
            <a:ext cx="8534400" cy="1323439"/>
          </a:xfrm>
          <a:prstGeom prst="rect">
            <a:avLst/>
          </a:prstGeom>
          <a:noFill/>
          <a:effectLst>
            <a:outerShdw blurRad="101600" dist="63500" dir="2700000">
              <a:srgbClr val="000000">
                <a:alpha val="43000"/>
              </a:srgbClr>
            </a:outerShdw>
          </a:effectLst>
        </p:spPr>
        <p:txBody>
          <a:bodyPr wrap="square" rtlCol="0">
            <a:spAutoFit/>
          </a:bodyPr>
          <a:lstStyle/>
          <a:p>
            <a:r>
              <a:rPr lang="en-US" sz="8000" kern="1200" dirty="0" smtClean="0">
                <a:solidFill>
                  <a:srgbClr val="FFFFFF"/>
                </a:solidFill>
                <a:latin typeface="Arial Black"/>
                <a:cs typeface="Arial Black"/>
              </a:rPr>
              <a:t>saver’s credit</a:t>
            </a:r>
          </a:p>
        </p:txBody>
      </p:sp>
      <p:sp>
        <p:nvSpPr>
          <p:cNvPr id="10" name="TextBox 9"/>
          <p:cNvSpPr txBox="1"/>
          <p:nvPr/>
        </p:nvSpPr>
        <p:spPr>
          <a:xfrm>
            <a:off x="1219200" y="104775"/>
            <a:ext cx="2286000" cy="646331"/>
          </a:xfrm>
          <a:prstGeom prst="rect">
            <a:avLst/>
          </a:prstGeom>
          <a:noFill/>
        </p:spPr>
        <p:txBody>
          <a:bodyPr wrap="square" rtlCol="0">
            <a:spAutoFit/>
          </a:bodyPr>
          <a:lstStyle/>
          <a:p>
            <a:r>
              <a:rPr lang="en-US" sz="3600" dirty="0" smtClean="0">
                <a:solidFill>
                  <a:srgbClr val="FFFFFF"/>
                </a:solidFill>
                <a:latin typeface="Arial"/>
                <a:cs typeface="Arial"/>
              </a:rPr>
              <a:t>the</a:t>
            </a:r>
            <a:endParaRPr lang="en-US" sz="3600" kern="1200" dirty="0">
              <a:solidFill>
                <a:srgbClr val="FFFFFF"/>
              </a:solidFill>
              <a:latin typeface="Arial"/>
              <a:cs typeface="Arial"/>
            </a:endParaRPr>
          </a:p>
        </p:txBody>
      </p:sp>
      <p:grpSp>
        <p:nvGrpSpPr>
          <p:cNvPr id="16" name="Group 15"/>
          <p:cNvGrpSpPr/>
          <p:nvPr/>
        </p:nvGrpSpPr>
        <p:grpSpPr>
          <a:xfrm>
            <a:off x="0" y="2245425"/>
            <a:ext cx="3698695" cy="1108323"/>
            <a:chOff x="0" y="2075281"/>
            <a:chExt cx="3698695" cy="1108323"/>
          </a:xfrm>
        </p:grpSpPr>
        <p:sp>
          <p:nvSpPr>
            <p:cNvPr id="14" name="Rectangle 13"/>
            <p:cNvSpPr/>
            <p:nvPr/>
          </p:nvSpPr>
          <p:spPr>
            <a:xfrm>
              <a:off x="0" y="2133600"/>
              <a:ext cx="3569951" cy="279400"/>
            </a:xfrm>
            <a:prstGeom prst="rect">
              <a:avLst/>
            </a:prstGeom>
            <a:solidFill>
              <a:srgbClr val="FF0000"/>
            </a:solidFill>
            <a:ln>
              <a:noFill/>
            </a:ln>
            <a:effectLst>
              <a:outerShdw blurRad="90805" dist="483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Content Placeholder 1"/>
            <p:cNvSpPr txBox="1">
              <a:spLocks/>
            </p:cNvSpPr>
            <p:nvPr/>
          </p:nvSpPr>
          <p:spPr>
            <a:xfrm>
              <a:off x="650696" y="2075281"/>
              <a:ext cx="3047999" cy="1108323"/>
            </a:xfrm>
            <a:prstGeom prst="rect">
              <a:avLst/>
            </a:prstGeom>
          </p:spPr>
          <p:txBody>
            <a:bodyPr/>
            <a:lstStyle>
              <a:lvl1pPr marL="231775" indent="-231775" algn="l" defTabSz="457200" rtl="0" eaLnBrk="1" latinLnBrk="0" hangingPunct="1">
                <a:spcBef>
                  <a:spcPct val="20000"/>
                </a:spcBef>
                <a:buFont typeface="Arial" panose="020B0604020202020204" pitchFamily="34" charset="0"/>
                <a:buChar char="•"/>
                <a:defRPr sz="2800" b="0" i="0" kern="1200" baseline="0">
                  <a:solidFill>
                    <a:srgbClr val="414141"/>
                  </a:solidFill>
                  <a:latin typeface="HelveticaNeueLT Std Ext" pitchFamily="34" charset="0"/>
                  <a:ea typeface="+mn-ea"/>
                  <a:cs typeface="+mn-cs"/>
                </a:defRPr>
              </a:lvl1pPr>
              <a:lvl2pPr marL="461963" indent="-230188" algn="l" defTabSz="457200" rtl="0" eaLnBrk="1" latinLnBrk="0" hangingPunct="1">
                <a:spcBef>
                  <a:spcPct val="20000"/>
                </a:spcBef>
                <a:buFont typeface="Arial"/>
                <a:buChar char="–"/>
                <a:defRPr sz="2600" b="0" i="0" kern="1200">
                  <a:solidFill>
                    <a:srgbClr val="414141"/>
                  </a:solidFill>
                  <a:latin typeface="HelveticaNeueLT Std Ext" pitchFamily="34" charset="0"/>
                  <a:ea typeface="+mn-ea"/>
                  <a:cs typeface="+mn-cs"/>
                </a:defRPr>
              </a:lvl2pPr>
              <a:lvl3pPr marL="682625" indent="-220663" algn="l" defTabSz="457200" rtl="0" eaLnBrk="1" latinLnBrk="0" hangingPunct="1">
                <a:spcBef>
                  <a:spcPct val="20000"/>
                </a:spcBef>
                <a:buFont typeface="Arial"/>
                <a:buChar char="•"/>
                <a:defRPr sz="2400" b="0" i="0" kern="1200">
                  <a:solidFill>
                    <a:srgbClr val="414141"/>
                  </a:solidFill>
                  <a:latin typeface="HelveticaNeueLT Std Ext" pitchFamily="34" charset="0"/>
                  <a:ea typeface="+mn-ea"/>
                  <a:cs typeface="+mn-cs"/>
                </a:defRPr>
              </a:lvl3pPr>
              <a:lvl4pPr marL="914400" indent="-231775" algn="l" defTabSz="457200" rtl="0" eaLnBrk="1" latinLnBrk="0" hangingPunct="1">
                <a:spcBef>
                  <a:spcPct val="20000"/>
                </a:spcBef>
                <a:buFont typeface="Arial"/>
                <a:buChar char="–"/>
                <a:defRPr sz="2200" b="0" i="0" kern="1200">
                  <a:solidFill>
                    <a:srgbClr val="414141"/>
                  </a:solidFill>
                  <a:latin typeface="HelveticaNeueLT Std Ext" pitchFamily="34" charset="0"/>
                  <a:ea typeface="+mn-ea"/>
                  <a:cs typeface="+mn-cs"/>
                </a:defRPr>
              </a:lvl4pPr>
              <a:lvl5pPr marL="1146175" indent="-231775" algn="l" defTabSz="457200" rtl="0" eaLnBrk="1" latinLnBrk="0" hangingPunct="1">
                <a:spcBef>
                  <a:spcPct val="20000"/>
                </a:spcBef>
                <a:buFont typeface="Arial"/>
                <a:buChar char="»"/>
                <a:defRPr sz="2000" b="0" i="0" kern="1200">
                  <a:solidFill>
                    <a:srgbClr val="414141"/>
                  </a:solidFill>
                  <a:latin typeface="HelveticaNeueLT Std Ext"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buNone/>
              </a:pPr>
              <a:r>
                <a:rPr lang="en-US" sz="2000" b="1" dirty="0" smtClean="0">
                  <a:solidFill>
                    <a:srgbClr val="FFFFFF"/>
                  </a:solidFill>
                  <a:latin typeface="Arial" panose="020B0604020202020204" pitchFamily="34" charset="0"/>
                  <a:cs typeface="Arial" panose="020B0604020202020204" pitchFamily="34" charset="0"/>
                </a:rPr>
                <a:t>Like a rebate</a:t>
              </a:r>
            </a:p>
            <a:p>
              <a:pPr marL="0" indent="0">
                <a:buNone/>
              </a:pPr>
              <a:r>
                <a:rPr lang="en-US" sz="1800" b="1" dirty="0" smtClean="0">
                  <a:solidFill>
                    <a:srgbClr val="FFFFFF"/>
                  </a:solidFill>
                  <a:latin typeface="Arial" panose="020B0604020202020204" pitchFamily="34" charset="0"/>
                  <a:cs typeface="Arial" panose="020B0604020202020204" pitchFamily="34" charset="0"/>
                </a:rPr>
                <a:t>10%, 20%, or 50% </a:t>
              </a:r>
              <a:r>
                <a:rPr lang="en-US" sz="1800" dirty="0" smtClean="0">
                  <a:solidFill>
                    <a:srgbClr val="FFFFFF"/>
                  </a:solidFill>
                  <a:latin typeface="Arial" panose="020B0604020202020204" pitchFamily="34" charset="0"/>
                  <a:cs typeface="Arial" panose="020B0604020202020204" pitchFamily="34" charset="0"/>
                </a:rPr>
                <a:t>of the </a:t>
              </a:r>
              <a:br>
                <a:rPr lang="en-US" sz="1800" dirty="0" smtClean="0">
                  <a:solidFill>
                    <a:srgbClr val="FFFFFF"/>
                  </a:solidFill>
                  <a:latin typeface="Arial" panose="020B0604020202020204" pitchFamily="34" charset="0"/>
                  <a:cs typeface="Arial" panose="020B0604020202020204" pitchFamily="34" charset="0"/>
                </a:rPr>
              </a:br>
              <a:r>
                <a:rPr lang="en-US" sz="1800" dirty="0" smtClean="0">
                  <a:solidFill>
                    <a:srgbClr val="FFFFFF"/>
                  </a:solidFill>
                  <a:latin typeface="Arial" panose="020B0604020202020204" pitchFamily="34" charset="0"/>
                  <a:cs typeface="Arial" panose="020B0604020202020204" pitchFamily="34" charset="0"/>
                </a:rPr>
                <a:t>first $2,000 you contribute (depending on your income and tax filing status)</a:t>
              </a:r>
            </a:p>
            <a:p>
              <a:pPr marL="0" indent="0">
                <a:buNone/>
              </a:pPr>
              <a:endParaRPr lang="en-US" sz="1600" dirty="0" smtClean="0">
                <a:solidFill>
                  <a:srgbClr val="FFFFFF"/>
                </a:solidFill>
                <a:latin typeface="Arial" panose="020B0604020202020204" pitchFamily="34" charset="0"/>
                <a:cs typeface="Arial" panose="020B0604020202020204" pitchFamily="34" charset="0"/>
              </a:endParaRPr>
            </a:p>
          </p:txBody>
        </p:sp>
      </p:grpSp>
      <p:grpSp>
        <p:nvGrpSpPr>
          <p:cNvPr id="17" name="Group 16"/>
          <p:cNvGrpSpPr/>
          <p:nvPr/>
        </p:nvGrpSpPr>
        <p:grpSpPr>
          <a:xfrm>
            <a:off x="-13951" y="4149477"/>
            <a:ext cx="3823951" cy="1108323"/>
            <a:chOff x="-13951" y="3335056"/>
            <a:chExt cx="3823951" cy="1108323"/>
          </a:xfrm>
        </p:grpSpPr>
        <p:sp>
          <p:nvSpPr>
            <p:cNvPr id="13" name="Rectangle 12"/>
            <p:cNvSpPr/>
            <p:nvPr/>
          </p:nvSpPr>
          <p:spPr>
            <a:xfrm>
              <a:off x="-13951" y="3403600"/>
              <a:ext cx="3569951" cy="279400"/>
            </a:xfrm>
            <a:prstGeom prst="rect">
              <a:avLst/>
            </a:prstGeom>
            <a:solidFill>
              <a:srgbClr val="FF0000"/>
            </a:solidFill>
            <a:ln>
              <a:noFill/>
            </a:ln>
            <a:effectLst>
              <a:outerShdw blurRad="90805" dist="483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Content Placeholder 1"/>
            <p:cNvSpPr txBox="1">
              <a:spLocks/>
            </p:cNvSpPr>
            <p:nvPr/>
          </p:nvSpPr>
          <p:spPr>
            <a:xfrm>
              <a:off x="643467" y="3335056"/>
              <a:ext cx="3166533" cy="1108323"/>
            </a:xfrm>
            <a:prstGeom prst="rect">
              <a:avLst/>
            </a:prstGeom>
          </p:spPr>
          <p:txBody>
            <a:bodyPr/>
            <a:lstStyle>
              <a:lvl1pPr marL="231775" indent="-231775" algn="l" defTabSz="457200" rtl="0" eaLnBrk="1" latinLnBrk="0" hangingPunct="1">
                <a:spcBef>
                  <a:spcPct val="20000"/>
                </a:spcBef>
                <a:buFont typeface="Arial" panose="020B0604020202020204" pitchFamily="34" charset="0"/>
                <a:buChar char="•"/>
                <a:defRPr sz="2800" b="0" i="0" kern="1200" baseline="0">
                  <a:solidFill>
                    <a:srgbClr val="414141"/>
                  </a:solidFill>
                  <a:latin typeface="HelveticaNeueLT Std Ext" pitchFamily="34" charset="0"/>
                  <a:ea typeface="+mn-ea"/>
                  <a:cs typeface="+mn-cs"/>
                </a:defRPr>
              </a:lvl1pPr>
              <a:lvl2pPr marL="461963" indent="-230188" algn="l" defTabSz="457200" rtl="0" eaLnBrk="1" latinLnBrk="0" hangingPunct="1">
                <a:spcBef>
                  <a:spcPct val="20000"/>
                </a:spcBef>
                <a:buFont typeface="Arial"/>
                <a:buChar char="–"/>
                <a:defRPr sz="2600" b="0" i="0" kern="1200">
                  <a:solidFill>
                    <a:srgbClr val="414141"/>
                  </a:solidFill>
                  <a:latin typeface="HelveticaNeueLT Std Ext" pitchFamily="34" charset="0"/>
                  <a:ea typeface="+mn-ea"/>
                  <a:cs typeface="+mn-cs"/>
                </a:defRPr>
              </a:lvl2pPr>
              <a:lvl3pPr marL="682625" indent="-220663" algn="l" defTabSz="457200" rtl="0" eaLnBrk="1" latinLnBrk="0" hangingPunct="1">
                <a:spcBef>
                  <a:spcPct val="20000"/>
                </a:spcBef>
                <a:buFont typeface="Arial"/>
                <a:buChar char="•"/>
                <a:defRPr sz="2400" b="0" i="0" kern="1200">
                  <a:solidFill>
                    <a:srgbClr val="414141"/>
                  </a:solidFill>
                  <a:latin typeface="HelveticaNeueLT Std Ext" pitchFamily="34" charset="0"/>
                  <a:ea typeface="+mn-ea"/>
                  <a:cs typeface="+mn-cs"/>
                </a:defRPr>
              </a:lvl3pPr>
              <a:lvl4pPr marL="914400" indent="-231775" algn="l" defTabSz="457200" rtl="0" eaLnBrk="1" latinLnBrk="0" hangingPunct="1">
                <a:spcBef>
                  <a:spcPct val="20000"/>
                </a:spcBef>
                <a:buFont typeface="Arial"/>
                <a:buChar char="–"/>
                <a:defRPr sz="2200" b="0" i="0" kern="1200">
                  <a:solidFill>
                    <a:srgbClr val="414141"/>
                  </a:solidFill>
                  <a:latin typeface="HelveticaNeueLT Std Ext" pitchFamily="34" charset="0"/>
                  <a:ea typeface="+mn-ea"/>
                  <a:cs typeface="+mn-cs"/>
                </a:defRPr>
              </a:lvl4pPr>
              <a:lvl5pPr marL="1146175" indent="-231775" algn="l" defTabSz="457200" rtl="0" eaLnBrk="1" latinLnBrk="0" hangingPunct="1">
                <a:spcBef>
                  <a:spcPct val="20000"/>
                </a:spcBef>
                <a:buFont typeface="Arial"/>
                <a:buChar char="»"/>
                <a:defRPr sz="2000" b="0" i="0" kern="1200">
                  <a:solidFill>
                    <a:srgbClr val="414141"/>
                  </a:solidFill>
                  <a:latin typeface="HelveticaNeueLT Std Ext"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spcBef>
                  <a:spcPts val="0"/>
                </a:spcBef>
                <a:spcAft>
                  <a:spcPts val="600"/>
                </a:spcAft>
                <a:buNone/>
              </a:pPr>
              <a:r>
                <a:rPr lang="en-US" sz="2000" dirty="0" smtClean="0">
                  <a:solidFill>
                    <a:srgbClr val="FFFFFF"/>
                  </a:solidFill>
                  <a:latin typeface="Arial" panose="020B0604020202020204" pitchFamily="34" charset="0"/>
                  <a:cs typeface="Arial" panose="020B0604020202020204" pitchFamily="34" charset="0"/>
                </a:rPr>
                <a:t>Up to </a:t>
              </a:r>
              <a:r>
                <a:rPr lang="en-US" sz="2000" b="1" dirty="0" smtClean="0">
                  <a:solidFill>
                    <a:srgbClr val="FFFFFF"/>
                  </a:solidFill>
                  <a:latin typeface="Arial" panose="020B0604020202020204" pitchFamily="34" charset="0"/>
                  <a:cs typeface="Arial" panose="020B0604020202020204" pitchFamily="34" charset="0"/>
                </a:rPr>
                <a:t>$1,000 </a:t>
              </a:r>
              <a:r>
                <a:rPr lang="en-US" sz="2000" dirty="0" smtClean="0">
                  <a:solidFill>
                    <a:srgbClr val="FFFFFF"/>
                  </a:solidFill>
                  <a:latin typeface="Arial" panose="020B0604020202020204" pitchFamily="34" charset="0"/>
                  <a:cs typeface="Arial" panose="020B0604020202020204" pitchFamily="34" charset="0"/>
                </a:rPr>
                <a:t>back </a:t>
              </a:r>
            </a:p>
            <a:p>
              <a:pPr marL="0" indent="0">
                <a:spcBef>
                  <a:spcPts val="0"/>
                </a:spcBef>
                <a:spcAft>
                  <a:spcPts val="600"/>
                </a:spcAft>
                <a:buNone/>
              </a:pPr>
              <a:r>
                <a:rPr lang="en-US" sz="1800" b="1" dirty="0" smtClean="0">
                  <a:solidFill>
                    <a:srgbClr val="FFFFFF"/>
                  </a:solidFill>
                  <a:latin typeface="Arial" panose="020B0604020202020204" pitchFamily="34" charset="0"/>
                  <a:cs typeface="Arial" panose="020B0604020202020204" pitchFamily="34" charset="0"/>
                </a:rPr>
                <a:t>$2,000</a:t>
              </a:r>
              <a:r>
                <a:rPr lang="en-US" sz="1800" dirty="0" smtClean="0">
                  <a:solidFill>
                    <a:srgbClr val="FFFFFF"/>
                  </a:solidFill>
                  <a:latin typeface="Arial" panose="020B0604020202020204" pitchFamily="34" charset="0"/>
                  <a:cs typeface="Arial" panose="020B0604020202020204" pitchFamily="34" charset="0"/>
                </a:rPr>
                <a:t> if you file jointly and each contribute $2,000</a:t>
              </a:r>
              <a:endParaRPr lang="en-US" sz="1800"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718954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6" presetClass="emph" presetSubtype="0" fill="hold" nodeType="withEffect">
                                  <p:stCondLst>
                                    <p:cond delay="0"/>
                                  </p:stCondLst>
                                  <p:childTnLst>
                                    <p:animScale>
                                      <p:cBhvr>
                                        <p:cTn id="9" dur="1000" fill="hold"/>
                                        <p:tgtEl>
                                          <p:spTgt spid="22"/>
                                        </p:tgtEl>
                                      </p:cBhvr>
                                      <p:by x="80000" y="80000"/>
                                    </p:animScale>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2000"/>
                                        <p:tgtEl>
                                          <p:spTgt spid="16"/>
                                        </p:tgtEl>
                                      </p:cBhvr>
                                    </p:animEffect>
                                  </p:childTnLst>
                                </p:cTn>
                              </p:par>
                              <p:par>
                                <p:cTn id="15" presetID="6" presetClass="emph" presetSubtype="0" fill="hold" nodeType="withEffect">
                                  <p:stCondLst>
                                    <p:cond delay="0"/>
                                  </p:stCondLst>
                                  <p:childTnLst>
                                    <p:animScale>
                                      <p:cBhvr>
                                        <p:cTn id="16" dur="1000" fill="hold"/>
                                        <p:tgtEl>
                                          <p:spTgt spid="22"/>
                                        </p:tgtEl>
                                      </p:cBhvr>
                                      <p:by x="80000" y="80000"/>
                                    </p:animScale>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000"/>
                                        <p:tgtEl>
                                          <p:spTgt spid="17"/>
                                        </p:tgtEl>
                                      </p:cBhvr>
                                    </p:animEffect>
                                  </p:childTnLst>
                                </p:cTn>
                              </p:par>
                              <p:par>
                                <p:cTn id="22" presetID="6" presetClass="emph" presetSubtype="0" fill="hold" nodeType="withEffect">
                                  <p:stCondLst>
                                    <p:cond delay="0"/>
                                  </p:stCondLst>
                                  <p:childTnLst>
                                    <p:animScale>
                                      <p:cBhvr>
                                        <p:cTn id="23" dur="1000" fill="hold"/>
                                        <p:tgtEl>
                                          <p:spTgt spid="22"/>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516" y="3009530"/>
            <a:ext cx="5402943" cy="47316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14516" y="3642171"/>
            <a:ext cx="5402943" cy="47316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Content Placeholder 2"/>
          <p:cNvSpPr txBox="1">
            <a:spLocks/>
          </p:cNvSpPr>
          <p:nvPr/>
        </p:nvSpPr>
        <p:spPr>
          <a:xfrm>
            <a:off x="513293" y="216232"/>
            <a:ext cx="8630707" cy="746525"/>
          </a:xfrm>
          <a:prstGeom prst="rect">
            <a:avLst/>
          </a:prstGeom>
          <a:effectLst>
            <a:outerShdw blurRad="50800" dist="38100" dir="2700000" algn="tl" rotWithShape="0">
              <a:prstClr val="black">
                <a:alpha val="40000"/>
              </a:prstClr>
            </a:outerShdw>
          </a:effectLst>
        </p:spPr>
        <p:txBody>
          <a:bodyPr/>
          <a:lstStyle>
            <a:lvl1pPr marL="0" indent="0" algn="l" defTabSz="457200" rtl="0" eaLnBrk="1" latinLnBrk="0" hangingPunct="1">
              <a:spcBef>
                <a:spcPct val="20000"/>
              </a:spcBef>
              <a:buFont typeface="Arial"/>
              <a:buNone/>
              <a:defRPr sz="3200" kern="1200" baseline="0">
                <a:solidFill>
                  <a:srgbClr val="F2F2F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2F2F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2F2F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2F2F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2F2F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800" dirty="0" smtClean="0">
                <a:solidFill>
                  <a:srgbClr val="FFFFFF"/>
                </a:solidFill>
                <a:latin typeface="Arial Black"/>
                <a:cs typeface="Arial Black"/>
              </a:rPr>
              <a:t>your savings</a:t>
            </a:r>
            <a:endParaRPr lang="en-US" sz="8800" dirty="0">
              <a:solidFill>
                <a:srgbClr val="FFFFFF"/>
              </a:solidFill>
              <a:latin typeface="Arial Black"/>
              <a:cs typeface="Arial Black"/>
            </a:endParaRPr>
          </a:p>
        </p:txBody>
      </p:sp>
      <p:sp>
        <p:nvSpPr>
          <p:cNvPr id="5" name="TextBox 4"/>
          <p:cNvSpPr txBox="1"/>
          <p:nvPr/>
        </p:nvSpPr>
        <p:spPr>
          <a:xfrm>
            <a:off x="0" y="4876800"/>
            <a:ext cx="9067800" cy="594009"/>
          </a:xfrm>
          <a:prstGeom prst="rect">
            <a:avLst/>
          </a:prstGeom>
          <a:noFill/>
        </p:spPr>
        <p:txBody>
          <a:bodyPr wrap="square">
            <a:spAutoFit/>
          </a:bodyPr>
          <a:lstStyle/>
          <a:p>
            <a:pPr>
              <a:lnSpc>
                <a:spcPct val="90000"/>
              </a:lnSpc>
              <a:spcAft>
                <a:spcPts val="600"/>
              </a:spcAft>
              <a:defRPr/>
            </a:pPr>
            <a:r>
              <a:rPr lang="en-US" sz="1200" i="1" dirty="0" smtClean="0">
                <a:solidFill>
                  <a:srgbClr val="D9D9D9"/>
                </a:solidFill>
                <a:latin typeface="Arial" panose="020B0604020202020204" pitchFamily="34" charset="0"/>
                <a:ea typeface="ＭＳ Ｐゴシック" pitchFamily="-60" charset="-128"/>
                <a:cs typeface="Arial" panose="020B0604020202020204" pitchFamily="34" charset="0"/>
              </a:rPr>
              <a:t>Employer</a:t>
            </a:r>
            <a:r>
              <a:rPr lang="en-US" sz="1200" i="1" dirty="0">
                <a:solidFill>
                  <a:srgbClr val="D9D9D9"/>
                </a:solidFill>
                <a:latin typeface="Arial" panose="020B0604020202020204" pitchFamily="34" charset="0"/>
                <a:ea typeface="ＭＳ Ｐゴシック" pitchFamily="-60" charset="-128"/>
                <a:cs typeface="Arial" panose="020B0604020202020204" pitchFamily="34" charset="0"/>
              </a:rPr>
              <a:t>-sponsored retirement plans may have features that you may find beneficial such as access to institutional funds, fiduciary selected investments, and other ERISA protections not afforded other investors</a:t>
            </a:r>
            <a:r>
              <a:rPr lang="en-US" sz="1200" i="1" dirty="0" smtClean="0">
                <a:solidFill>
                  <a:srgbClr val="D9D9D9"/>
                </a:solidFill>
                <a:latin typeface="Arial" panose="020B0604020202020204" pitchFamily="34" charset="0"/>
                <a:ea typeface="ＭＳ Ｐゴシック" pitchFamily="-60" charset="-128"/>
                <a:cs typeface="Arial" panose="020B0604020202020204" pitchFamily="34" charset="0"/>
              </a:rPr>
              <a:t>. </a:t>
            </a:r>
            <a:r>
              <a:rPr lang="en-US" sz="1200" i="1" dirty="0">
                <a:solidFill>
                  <a:srgbClr val="D9D9D9"/>
                </a:solidFill>
                <a:latin typeface="Arial" panose="020B0604020202020204" pitchFamily="34" charset="0"/>
                <a:ea typeface="ＭＳ Ｐゴシック" pitchFamily="-60" charset="-128"/>
                <a:cs typeface="Arial" panose="020B0604020202020204" pitchFamily="34" charset="0"/>
              </a:rPr>
              <a:t>In deciding whether to do a rollover from a retirement plan, be sure to consider whether the asset transfer changes any features or benefits that may be important to you.</a:t>
            </a:r>
          </a:p>
        </p:txBody>
      </p:sp>
      <p:sp>
        <p:nvSpPr>
          <p:cNvPr id="7" name="Content Placeholder 1"/>
          <p:cNvSpPr txBox="1">
            <a:spLocks/>
          </p:cNvSpPr>
          <p:nvPr/>
        </p:nvSpPr>
        <p:spPr>
          <a:xfrm>
            <a:off x="493225" y="3009530"/>
            <a:ext cx="5041481" cy="473163"/>
          </a:xfrm>
          <a:prstGeom prst="rect">
            <a:avLst/>
          </a:prstGeom>
        </p:spPr>
        <p:txBody>
          <a:bodyPr/>
          <a:lstStyle>
            <a:lvl1pPr marL="0" indent="0" algn="l" defTabSz="457200" rtl="0" eaLnBrk="1" latinLnBrk="0" hangingPunct="1">
              <a:spcBef>
                <a:spcPct val="20000"/>
              </a:spcBef>
              <a:buFont typeface="Arial"/>
              <a:buNone/>
              <a:defRPr sz="3200" kern="1200" baseline="0">
                <a:solidFill>
                  <a:srgbClr val="F2F2F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2F2F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2F2F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2F2F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2F2F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900"/>
              </a:spcAft>
            </a:pPr>
            <a:r>
              <a:rPr lang="en-US" sz="2400" dirty="0" smtClean="0">
                <a:latin typeface="Arial" panose="020B0604020202020204" pitchFamily="34" charset="0"/>
                <a:cs typeface="Arial" panose="020B0604020202020204" pitchFamily="34" charset="0"/>
              </a:rPr>
              <a:t>Easily manage your savings</a:t>
            </a:r>
          </a:p>
        </p:txBody>
      </p:sp>
      <p:sp>
        <p:nvSpPr>
          <p:cNvPr id="8" name="Rectangle 7"/>
          <p:cNvSpPr/>
          <p:nvPr/>
        </p:nvSpPr>
        <p:spPr>
          <a:xfrm>
            <a:off x="493225" y="1905000"/>
            <a:ext cx="5076371" cy="861774"/>
          </a:xfrm>
          <a:prstGeom prst="rect">
            <a:avLst/>
          </a:prstGeom>
        </p:spPr>
        <p:txBody>
          <a:bodyPr wrap="square">
            <a:spAutoFit/>
          </a:bodyPr>
          <a:lstStyle/>
          <a:p>
            <a:pPr>
              <a:lnSpc>
                <a:spcPts val="3000"/>
              </a:lnSpc>
            </a:pPr>
            <a:r>
              <a:rPr lang="en-US" sz="2800" dirty="0">
                <a:solidFill>
                  <a:schemeClr val="bg1"/>
                </a:solidFill>
                <a:latin typeface="Arial" panose="020B0604020202020204" pitchFamily="34" charset="0"/>
                <a:cs typeface="Arial" panose="020B0604020202020204" pitchFamily="34" charset="0"/>
              </a:rPr>
              <a:t>Consolidate other </a:t>
            </a:r>
            <a:r>
              <a:rPr lang="en-US" sz="2800" dirty="0" smtClean="0">
                <a:solidFill>
                  <a:schemeClr val="bg1"/>
                </a:solidFill>
                <a:latin typeface="Arial" panose="020B0604020202020204" pitchFamily="34" charset="0"/>
                <a:cs typeface="Arial" panose="020B0604020202020204" pitchFamily="34" charset="0"/>
              </a:rPr>
              <a:t>retirement</a:t>
            </a:r>
            <a:br>
              <a:rPr lang="en-US" sz="2800" dirty="0" smtClean="0">
                <a:solidFill>
                  <a:schemeClr val="bg1"/>
                </a:solidFill>
                <a:latin typeface="Arial" panose="020B0604020202020204" pitchFamily="34" charset="0"/>
                <a:cs typeface="Arial" panose="020B0604020202020204" pitchFamily="34" charset="0"/>
              </a:rPr>
            </a:br>
            <a:r>
              <a:rPr lang="en-US" sz="2800" dirty="0" smtClean="0">
                <a:solidFill>
                  <a:schemeClr val="bg1"/>
                </a:solidFill>
                <a:latin typeface="Arial" panose="020B0604020202020204" pitchFamily="34" charset="0"/>
                <a:cs typeface="Arial" panose="020B0604020202020204" pitchFamily="34" charset="0"/>
              </a:rPr>
              <a:t>plan </a:t>
            </a:r>
            <a:r>
              <a:rPr lang="en-US" sz="2800" dirty="0">
                <a:solidFill>
                  <a:schemeClr val="bg1"/>
                </a:solidFill>
                <a:latin typeface="Arial" panose="020B0604020202020204" pitchFamily="34" charset="0"/>
                <a:cs typeface="Arial" panose="020B0604020202020204" pitchFamily="34" charset="0"/>
              </a:rPr>
              <a:t>assets you may have to:</a:t>
            </a:r>
          </a:p>
        </p:txBody>
      </p:sp>
      <p:sp>
        <p:nvSpPr>
          <p:cNvPr id="9" name="TextBox 8"/>
          <p:cNvSpPr txBox="1"/>
          <p:nvPr/>
        </p:nvSpPr>
        <p:spPr>
          <a:xfrm>
            <a:off x="1262150" y="63798"/>
            <a:ext cx="4724400" cy="646331"/>
          </a:xfrm>
          <a:prstGeom prst="rect">
            <a:avLst/>
          </a:prstGeom>
          <a:noFill/>
        </p:spPr>
        <p:txBody>
          <a:bodyPr wrap="square" rtlCol="0">
            <a:spAutoFit/>
          </a:bodyPr>
          <a:lstStyle/>
          <a:p>
            <a:r>
              <a:rPr lang="en-US" sz="3600" dirty="0" smtClean="0">
                <a:solidFill>
                  <a:srgbClr val="FFFFFF"/>
                </a:solidFill>
                <a:latin typeface="Arial"/>
                <a:cs typeface="Arial"/>
              </a:rPr>
              <a:t>one place to manage </a:t>
            </a:r>
            <a:endParaRPr lang="en-US" sz="3600" kern="1200" dirty="0">
              <a:solidFill>
                <a:srgbClr val="FFFFFF"/>
              </a:solidFill>
              <a:latin typeface="Arial"/>
              <a:cs typeface="Arial"/>
            </a:endParaRPr>
          </a:p>
        </p:txBody>
      </p:sp>
      <p:sp>
        <p:nvSpPr>
          <p:cNvPr id="16" name="Rectangle 15"/>
          <p:cNvSpPr/>
          <p:nvPr/>
        </p:nvSpPr>
        <p:spPr>
          <a:xfrm>
            <a:off x="-14516" y="4274811"/>
            <a:ext cx="5402943" cy="47316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493225" y="4269684"/>
            <a:ext cx="4719377" cy="461665"/>
          </a:xfrm>
          <a:prstGeom prst="rect">
            <a:avLst/>
          </a:prstGeom>
          <a:noFill/>
        </p:spPr>
        <p:txBody>
          <a:bodyPr wrap="square" rtlCol="0">
            <a:spAutoFit/>
          </a:bodyPr>
          <a:lstStyle/>
          <a:p>
            <a:r>
              <a:rPr lang="en-US" sz="2400" dirty="0" smtClean="0">
                <a:solidFill>
                  <a:schemeClr val="bg1"/>
                </a:solidFill>
                <a:latin typeface="Arial" panose="020B0604020202020204" pitchFamily="34" charset="0"/>
                <a:cs typeface="Arial" panose="020B0604020202020204" pitchFamily="34" charset="0"/>
              </a:rPr>
              <a:t>Stay diversified </a:t>
            </a:r>
            <a:endParaRPr lang="en-US" sz="2400" dirty="0">
              <a:solidFill>
                <a:schemeClr val="bg1"/>
              </a:solidFill>
              <a:latin typeface="Arial" panose="020B0604020202020204" pitchFamily="34" charset="0"/>
              <a:cs typeface="Arial" panose="020B0604020202020204" pitchFamily="34" charset="0"/>
            </a:endParaRPr>
          </a:p>
        </p:txBody>
      </p:sp>
      <p:sp>
        <p:nvSpPr>
          <p:cNvPr id="14" name="Content Placeholder 1"/>
          <p:cNvSpPr txBox="1">
            <a:spLocks/>
          </p:cNvSpPr>
          <p:nvPr/>
        </p:nvSpPr>
        <p:spPr>
          <a:xfrm>
            <a:off x="493225" y="3665340"/>
            <a:ext cx="5041481" cy="421697"/>
          </a:xfrm>
          <a:prstGeom prst="rect">
            <a:avLst/>
          </a:prstGeom>
        </p:spPr>
        <p:txBody>
          <a:bodyPr/>
          <a:lstStyle>
            <a:lvl1pPr marL="0" indent="0" algn="l" defTabSz="457200" rtl="0" eaLnBrk="1" latinLnBrk="0" hangingPunct="1">
              <a:spcBef>
                <a:spcPct val="20000"/>
              </a:spcBef>
              <a:buFont typeface="Arial"/>
              <a:buNone/>
              <a:defRPr sz="3200" kern="1200" baseline="0">
                <a:solidFill>
                  <a:srgbClr val="F2F2F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2F2F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2F2F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2F2F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2F2F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900"/>
              </a:spcAft>
            </a:pPr>
            <a:r>
              <a:rPr lang="en-US" sz="2400" dirty="0" smtClean="0">
                <a:latin typeface="Arial" panose="020B0604020202020204" pitchFamily="34" charset="0"/>
                <a:cs typeface="Arial" panose="020B0604020202020204" pitchFamily="34" charset="0"/>
              </a:rPr>
              <a:t>Get a more complete view</a:t>
            </a:r>
          </a:p>
        </p:txBody>
      </p:sp>
      <p:sp>
        <p:nvSpPr>
          <p:cNvPr id="13" name="TextBox 12"/>
          <p:cNvSpPr txBox="1"/>
          <p:nvPr/>
        </p:nvSpPr>
        <p:spPr>
          <a:xfrm>
            <a:off x="5486400" y="2953197"/>
            <a:ext cx="3581400" cy="1923603"/>
          </a:xfrm>
          <a:prstGeom prst="rect">
            <a:avLst/>
          </a:prstGeom>
          <a:noFill/>
        </p:spPr>
        <p:txBody>
          <a:bodyPr wrap="square">
            <a:spAutoFit/>
          </a:bodyPr>
          <a:lstStyle/>
          <a:p>
            <a:pPr>
              <a:lnSpc>
                <a:spcPct val="90000"/>
              </a:lnSpc>
              <a:spcAft>
                <a:spcPts val="600"/>
              </a:spcAft>
              <a:defRPr/>
            </a:pPr>
            <a:r>
              <a:rPr lang="en-US" sz="1200" b="1" i="1" dirty="0">
                <a:solidFill>
                  <a:schemeClr val="bg1">
                    <a:lumMod val="85000"/>
                  </a:schemeClr>
                </a:solidFill>
                <a:latin typeface="Arial" panose="020B0604020202020204" pitchFamily="34" charset="0"/>
                <a:ea typeface="ＭＳ Ｐゴシック" pitchFamily="-60" charset="-128"/>
                <a:cs typeface="Arial" panose="020B0604020202020204" pitchFamily="34" charset="0"/>
              </a:rPr>
              <a:t>Important: The projections or other information generated by the </a:t>
            </a:r>
            <a:r>
              <a:rPr lang="en-US" sz="1200" b="1" i="1" dirty="0" err="1">
                <a:solidFill>
                  <a:schemeClr val="bg1">
                    <a:lumMod val="85000"/>
                  </a:schemeClr>
                </a:solidFill>
                <a:latin typeface="Arial" panose="020B0604020202020204" pitchFamily="34" charset="0"/>
                <a:ea typeface="ＭＳ Ｐゴシック" pitchFamily="-60" charset="-128"/>
                <a:cs typeface="Arial" panose="020B0604020202020204" pitchFamily="34" charset="0"/>
              </a:rPr>
              <a:t>OnTrack</a:t>
            </a:r>
            <a:r>
              <a:rPr lang="en-US" sz="1200" b="1" i="1" baseline="30000" dirty="0">
                <a:solidFill>
                  <a:schemeClr val="bg1">
                    <a:lumMod val="85000"/>
                  </a:schemeClr>
                </a:solidFill>
                <a:latin typeface="Arial" panose="020B0604020202020204" pitchFamily="34" charset="0"/>
                <a:ea typeface="ＭＳ Ｐゴシック" pitchFamily="-60" charset="-128"/>
                <a:cs typeface="Arial" panose="020B0604020202020204" pitchFamily="34" charset="0"/>
              </a:rPr>
              <a:t>®</a:t>
            </a:r>
            <a:r>
              <a:rPr lang="en-US" sz="1200" b="1" i="1" dirty="0">
                <a:solidFill>
                  <a:schemeClr val="bg1">
                    <a:lumMod val="85000"/>
                  </a:schemeClr>
                </a:solidFill>
                <a:latin typeface="Arial" panose="020B0604020202020204" pitchFamily="34" charset="0"/>
                <a:ea typeface="ＭＳ Ｐゴシック" pitchFamily="-60" charset="-128"/>
                <a:cs typeface="Arial" panose="020B0604020202020204" pitchFamily="34" charset="0"/>
              </a:rPr>
              <a:t> tool regarding the likelihood of various investment outcomes are hypothetical, do not reflect actual investment results, and are not guarantees of future results. Results derived from the </a:t>
            </a:r>
            <a:r>
              <a:rPr lang="en-US" sz="1200" b="1" i="1" dirty="0" err="1">
                <a:solidFill>
                  <a:schemeClr val="bg1">
                    <a:lumMod val="85000"/>
                  </a:schemeClr>
                </a:solidFill>
                <a:latin typeface="Arial" panose="020B0604020202020204" pitchFamily="34" charset="0"/>
                <a:ea typeface="ＭＳ Ｐゴシック" pitchFamily="-60" charset="-128"/>
                <a:cs typeface="Arial" panose="020B0604020202020204" pitchFamily="34" charset="0"/>
              </a:rPr>
              <a:t>OnTrack</a:t>
            </a:r>
            <a:r>
              <a:rPr lang="en-US" sz="1200" b="1" i="1" baseline="30000" dirty="0">
                <a:solidFill>
                  <a:schemeClr val="bg1">
                    <a:lumMod val="85000"/>
                  </a:schemeClr>
                </a:solidFill>
                <a:latin typeface="Arial" panose="020B0604020202020204" pitchFamily="34" charset="0"/>
                <a:ea typeface="ＭＳ Ｐゴシック" pitchFamily="-60" charset="-128"/>
                <a:cs typeface="Arial" panose="020B0604020202020204" pitchFamily="34" charset="0"/>
              </a:rPr>
              <a:t>®</a:t>
            </a:r>
            <a:r>
              <a:rPr lang="en-US" sz="1200" b="1" i="1" dirty="0">
                <a:solidFill>
                  <a:schemeClr val="bg1">
                    <a:lumMod val="85000"/>
                  </a:schemeClr>
                </a:solidFill>
                <a:latin typeface="Arial" panose="020B0604020202020204" pitchFamily="34" charset="0"/>
                <a:ea typeface="ＭＳ Ｐゴシック" pitchFamily="-60" charset="-128"/>
                <a:cs typeface="Arial" panose="020B0604020202020204" pitchFamily="34" charset="0"/>
              </a:rPr>
              <a:t> tool may vary with each use and over time. </a:t>
            </a:r>
            <a:r>
              <a:rPr lang="en-US" sz="1200" i="1" dirty="0">
                <a:solidFill>
                  <a:schemeClr val="bg1">
                    <a:lumMod val="85000"/>
                  </a:schemeClr>
                </a:solidFill>
                <a:latin typeface="Arial" panose="020B0604020202020204" pitchFamily="34" charset="0"/>
                <a:ea typeface="ＭＳ Ｐゴシック" pitchFamily="-60" charset="-128"/>
                <a:cs typeface="Arial" panose="020B0604020202020204" pitchFamily="34" charset="0"/>
              </a:rPr>
              <a:t>Please visit your plan website for more information regarding the criteria and methodology used, the tool’s limitations and key assumptions, and other important information.</a:t>
            </a:r>
          </a:p>
        </p:txBody>
      </p:sp>
      <p:sp>
        <p:nvSpPr>
          <p:cNvPr id="15" name="TextBox 14"/>
          <p:cNvSpPr txBox="1"/>
          <p:nvPr/>
        </p:nvSpPr>
        <p:spPr>
          <a:xfrm>
            <a:off x="0" y="5486400"/>
            <a:ext cx="9144000" cy="760208"/>
          </a:xfrm>
          <a:prstGeom prst="rect">
            <a:avLst/>
          </a:prstGeom>
          <a:noFill/>
        </p:spPr>
        <p:txBody>
          <a:bodyPr wrap="square">
            <a:spAutoFit/>
          </a:bodyPr>
          <a:lstStyle/>
          <a:p>
            <a:pPr>
              <a:lnSpc>
                <a:spcPct val="90000"/>
              </a:lnSpc>
              <a:spcAft>
                <a:spcPts val="600"/>
              </a:spcAft>
              <a:defRPr/>
            </a:pPr>
            <a:r>
              <a:rPr lang="en-US" sz="1200" i="1" dirty="0">
                <a:solidFill>
                  <a:srgbClr val="D9D9D9"/>
                </a:solidFill>
                <a:latin typeface="Arial" panose="020B0604020202020204" pitchFamily="34" charset="0"/>
                <a:ea typeface="ＭＳ Ｐゴシック" pitchFamily="-60" charset="-128"/>
                <a:cs typeface="Arial" panose="020B0604020202020204" pitchFamily="34" charset="0"/>
              </a:rPr>
              <a:t>In some cases your prior provider may charge a surrender or withdrawal fee for transferring your account. Contact the provider to confirm if any fees apply to you.  Review the fees and expenses you pay, including any charges associated with transferring your account, to see if consolidating accounts could help reduce your costs. Be sure to consider whether a transfer changes features or benefits that may be important to you.</a:t>
            </a:r>
          </a:p>
        </p:txBody>
      </p:sp>
    </p:spTree>
    <p:extLst>
      <p:ext uri="{BB962C8B-B14F-4D97-AF65-F5344CB8AC3E}">
        <p14:creationId xmlns:p14="http://schemas.microsoft.com/office/powerpoint/2010/main" val="21859763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b="12130"/>
          <a:stretch/>
        </p:blipFill>
        <p:spPr>
          <a:xfrm>
            <a:off x="0" y="0"/>
            <a:ext cx="9144000" cy="6227763"/>
          </a:xfrm>
          <a:prstGeom prst="rect">
            <a:avLst/>
          </a:prstGeom>
          <a:ln>
            <a:noFill/>
          </a:ln>
        </p:spPr>
      </p:pic>
      <p:sp>
        <p:nvSpPr>
          <p:cNvPr id="5" name="Content Placeholder 1"/>
          <p:cNvSpPr>
            <a:spLocks noGrp="1"/>
          </p:cNvSpPr>
          <p:nvPr>
            <p:ph sz="half" idx="4294967295"/>
          </p:nvPr>
        </p:nvSpPr>
        <p:spPr>
          <a:xfrm>
            <a:off x="838200" y="1752600"/>
            <a:ext cx="7409892" cy="457200"/>
          </a:xfrm>
          <a:prstGeom prst="rect">
            <a:avLst/>
          </a:prstGeom>
        </p:spPr>
        <p:txBody>
          <a:bodyPr/>
          <a:lstStyle/>
          <a:p>
            <a:pPr marL="0" indent="0" algn="ctr">
              <a:lnSpc>
                <a:spcPct val="80000"/>
              </a:lnSpc>
              <a:buNone/>
            </a:pPr>
            <a:r>
              <a:rPr lang="en-US" sz="2400" dirty="0" smtClean="0">
                <a:solidFill>
                  <a:srgbClr val="FFFFFF"/>
                </a:solidFill>
                <a:latin typeface="Arial" panose="020B0604020202020204" pitchFamily="34" charset="0"/>
                <a:cs typeface="Arial" panose="020B0604020202020204" pitchFamily="34" charset="0"/>
              </a:rPr>
              <a:t>Will you have the income you’ll need?</a:t>
            </a:r>
          </a:p>
          <a:p>
            <a:pPr marL="0" indent="0" algn="ctr">
              <a:lnSpc>
                <a:spcPct val="80000"/>
              </a:lnSpc>
              <a:buNone/>
            </a:pPr>
            <a:endParaRPr lang="en-US" sz="2400" dirty="0">
              <a:solidFill>
                <a:srgbClr val="FFFFFF"/>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896" y="2590800"/>
            <a:ext cx="1433727" cy="1194772"/>
          </a:xfrm>
          <a:prstGeom prst="roundRect">
            <a:avLst>
              <a:gd name="adj" fmla="val 8594"/>
            </a:avLst>
          </a:prstGeom>
          <a:solidFill>
            <a:schemeClr val="bg1"/>
          </a:solidFill>
          <a:ln w="12700">
            <a:solidFill>
              <a:schemeClr val="bg1">
                <a:lumMod val="75000"/>
              </a:schemeClr>
            </a:solidFill>
          </a:ln>
          <a:effectLst>
            <a:reflection blurRad="12700" stA="59000" endPos="28000" dist="5000" dir="5400000" sy="-100000" algn="bl" rotWithShape="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2591736"/>
            <a:ext cx="1433728" cy="1194772"/>
          </a:xfrm>
          <a:prstGeom prst="roundRect">
            <a:avLst>
              <a:gd name="adj" fmla="val 8594"/>
            </a:avLst>
          </a:prstGeom>
          <a:solidFill>
            <a:schemeClr val="bg1"/>
          </a:solidFill>
          <a:ln w="12700">
            <a:solidFill>
              <a:schemeClr val="bg1">
                <a:lumMod val="75000"/>
              </a:schemeClr>
            </a:solidFill>
          </a:ln>
          <a:effectLst>
            <a:reflection blurRad="12700" stA="59000" endPos="28000" dist="5000" dir="5400000" sy="-100000" algn="bl" rotWithShape="0"/>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3473" y="2596547"/>
            <a:ext cx="1433727" cy="1194772"/>
          </a:xfrm>
          <a:prstGeom prst="roundRect">
            <a:avLst>
              <a:gd name="adj" fmla="val 8594"/>
            </a:avLst>
          </a:prstGeom>
          <a:solidFill>
            <a:schemeClr val="bg1"/>
          </a:solidFill>
          <a:ln w="12700">
            <a:solidFill>
              <a:schemeClr val="bg1">
                <a:lumMod val="75000"/>
              </a:schemeClr>
            </a:solidFill>
          </a:ln>
          <a:effectLst>
            <a:reflection blurRad="12700" stA="59000" endPos="28000" dist="5000" dir="5400000" sy="-100000" algn="bl" rotWithShape="0"/>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0476" y="2596547"/>
            <a:ext cx="1433728" cy="1194772"/>
          </a:xfrm>
          <a:prstGeom prst="roundRect">
            <a:avLst>
              <a:gd name="adj" fmla="val 8594"/>
            </a:avLst>
          </a:prstGeom>
          <a:solidFill>
            <a:schemeClr val="bg1"/>
          </a:solidFill>
          <a:ln w="12700">
            <a:solidFill>
              <a:schemeClr val="bg1">
                <a:lumMod val="75000"/>
              </a:schemeClr>
            </a:solidFill>
          </a:ln>
          <a:effectLst>
            <a:reflection blurRad="12700" stA="59000" endPos="28000" dist="5000" dir="5400000" sy="-100000" algn="bl" rotWithShape="0"/>
          </a:effectLst>
        </p:spPr>
      </p:pic>
      <p:sp>
        <p:nvSpPr>
          <p:cNvPr id="4" name="TextBox 3"/>
          <p:cNvSpPr txBox="1"/>
          <p:nvPr/>
        </p:nvSpPr>
        <p:spPr>
          <a:xfrm>
            <a:off x="651575" y="4221866"/>
            <a:ext cx="1770184" cy="584775"/>
          </a:xfrm>
          <a:prstGeom prst="rect">
            <a:avLst/>
          </a:prstGeom>
          <a:noFill/>
        </p:spPr>
        <p:txBody>
          <a:bodyPr wrap="square" rtlCol="0">
            <a:spAutoFit/>
          </a:bodyPr>
          <a:lstStyle/>
          <a:p>
            <a:pPr algn="ctr"/>
            <a:r>
              <a:rPr lang="en-US" sz="1600" b="1" dirty="0" smtClean="0">
                <a:solidFill>
                  <a:srgbClr val="FFFFFF"/>
                </a:solidFill>
                <a:latin typeface="Arial" panose="020B0604020202020204" pitchFamily="34" charset="0"/>
                <a:cs typeface="Arial" panose="020B0604020202020204" pitchFamily="34" charset="0"/>
              </a:rPr>
              <a:t>Less than 65% </a:t>
            </a:r>
            <a:r>
              <a:rPr lang="en-US" sz="1600" dirty="0" smtClean="0">
                <a:solidFill>
                  <a:srgbClr val="FFFFFF"/>
                </a:solidFill>
                <a:latin typeface="Arial" panose="020B0604020202020204" pitchFamily="34" charset="0"/>
                <a:cs typeface="Arial" panose="020B0604020202020204" pitchFamily="34" charset="0"/>
              </a:rPr>
              <a:t>of your goal</a:t>
            </a:r>
            <a:endParaRPr lang="en-US" sz="1600" b="1" dirty="0">
              <a:solidFill>
                <a:srgbClr val="FFFFFF"/>
              </a:solidFill>
              <a:latin typeface="Arial" panose="020B0604020202020204" pitchFamily="34" charset="0"/>
              <a:cs typeface="Arial" panose="020B0604020202020204" pitchFamily="34" charset="0"/>
            </a:endParaRPr>
          </a:p>
        </p:txBody>
      </p:sp>
      <p:sp>
        <p:nvSpPr>
          <p:cNvPr id="12" name="TextBox 11"/>
          <p:cNvSpPr txBox="1"/>
          <p:nvPr/>
        </p:nvSpPr>
        <p:spPr>
          <a:xfrm>
            <a:off x="2585871" y="4221867"/>
            <a:ext cx="1770184" cy="584775"/>
          </a:xfrm>
          <a:prstGeom prst="rect">
            <a:avLst/>
          </a:prstGeom>
          <a:noFill/>
        </p:spPr>
        <p:txBody>
          <a:bodyPr wrap="square" rtlCol="0">
            <a:spAutoFit/>
          </a:bodyPr>
          <a:lstStyle/>
          <a:p>
            <a:pPr algn="ctr"/>
            <a:r>
              <a:rPr lang="en-US" sz="1600" b="1" dirty="0" smtClean="0">
                <a:solidFill>
                  <a:srgbClr val="FFFFFF"/>
                </a:solidFill>
                <a:latin typeface="Arial" panose="020B0604020202020204" pitchFamily="34" charset="0"/>
                <a:cs typeface="Arial" panose="020B0604020202020204" pitchFamily="34" charset="0"/>
              </a:rPr>
              <a:t>65% to 79% </a:t>
            </a:r>
            <a:br>
              <a:rPr lang="en-US" sz="1600" b="1" dirty="0" smtClean="0">
                <a:solidFill>
                  <a:srgbClr val="FFFFFF"/>
                </a:solidFill>
                <a:latin typeface="Arial" panose="020B0604020202020204" pitchFamily="34" charset="0"/>
                <a:cs typeface="Arial" panose="020B0604020202020204" pitchFamily="34" charset="0"/>
              </a:rPr>
            </a:br>
            <a:r>
              <a:rPr lang="en-US" sz="1600" dirty="0" smtClean="0">
                <a:solidFill>
                  <a:srgbClr val="FFFFFF"/>
                </a:solidFill>
                <a:latin typeface="Arial" panose="020B0604020202020204" pitchFamily="34" charset="0"/>
                <a:cs typeface="Arial" panose="020B0604020202020204" pitchFamily="34" charset="0"/>
              </a:rPr>
              <a:t>of your goal</a:t>
            </a:r>
            <a:endParaRPr lang="en-US" sz="1600" b="1" dirty="0">
              <a:solidFill>
                <a:srgbClr val="FFFFFF"/>
              </a:solidFill>
              <a:latin typeface="Arial" panose="020B0604020202020204" pitchFamily="34" charset="0"/>
              <a:cs typeface="Arial" panose="020B0604020202020204" pitchFamily="34" charset="0"/>
            </a:endParaRPr>
          </a:p>
        </p:txBody>
      </p:sp>
      <p:sp>
        <p:nvSpPr>
          <p:cNvPr id="13" name="TextBox 12"/>
          <p:cNvSpPr txBox="1"/>
          <p:nvPr/>
        </p:nvSpPr>
        <p:spPr>
          <a:xfrm>
            <a:off x="4637397" y="4221868"/>
            <a:ext cx="1770184" cy="584775"/>
          </a:xfrm>
          <a:prstGeom prst="rect">
            <a:avLst/>
          </a:prstGeom>
          <a:noFill/>
        </p:spPr>
        <p:txBody>
          <a:bodyPr wrap="square" rtlCol="0">
            <a:spAutoFit/>
          </a:bodyPr>
          <a:lstStyle/>
          <a:p>
            <a:pPr algn="ctr"/>
            <a:r>
              <a:rPr lang="en-US" sz="1600" b="1" dirty="0" smtClean="0">
                <a:solidFill>
                  <a:srgbClr val="FFFFFF"/>
                </a:solidFill>
                <a:latin typeface="Arial" panose="020B0604020202020204" pitchFamily="34" charset="0"/>
                <a:cs typeface="Arial" panose="020B0604020202020204" pitchFamily="34" charset="0"/>
              </a:rPr>
              <a:t>80% to 94%</a:t>
            </a:r>
            <a:br>
              <a:rPr lang="en-US" sz="1600" b="1" dirty="0" smtClean="0">
                <a:solidFill>
                  <a:srgbClr val="FFFFFF"/>
                </a:solidFill>
                <a:latin typeface="Arial" panose="020B0604020202020204" pitchFamily="34" charset="0"/>
                <a:cs typeface="Arial" panose="020B0604020202020204" pitchFamily="34" charset="0"/>
              </a:rPr>
            </a:br>
            <a:r>
              <a:rPr lang="en-US" sz="1600" dirty="0" smtClean="0">
                <a:solidFill>
                  <a:srgbClr val="FFFFFF"/>
                </a:solidFill>
                <a:latin typeface="Arial" panose="020B0604020202020204" pitchFamily="34" charset="0"/>
                <a:cs typeface="Arial" panose="020B0604020202020204" pitchFamily="34" charset="0"/>
              </a:rPr>
              <a:t>of your goal</a:t>
            </a:r>
            <a:endParaRPr lang="en-US" sz="1600" b="1" dirty="0">
              <a:solidFill>
                <a:srgbClr val="FFFFFF"/>
              </a:solidFill>
              <a:latin typeface="Arial" panose="020B0604020202020204" pitchFamily="34" charset="0"/>
              <a:cs typeface="Arial" panose="020B0604020202020204" pitchFamily="34" charset="0"/>
            </a:endParaRPr>
          </a:p>
        </p:txBody>
      </p:sp>
      <p:sp>
        <p:nvSpPr>
          <p:cNvPr id="14" name="TextBox 13"/>
          <p:cNvSpPr txBox="1"/>
          <p:nvPr/>
        </p:nvSpPr>
        <p:spPr>
          <a:xfrm>
            <a:off x="6630308" y="4221869"/>
            <a:ext cx="1770184" cy="584775"/>
          </a:xfrm>
          <a:prstGeom prst="rect">
            <a:avLst/>
          </a:prstGeom>
          <a:noFill/>
        </p:spPr>
        <p:txBody>
          <a:bodyPr wrap="square" rtlCol="0">
            <a:spAutoFit/>
          </a:bodyPr>
          <a:lstStyle/>
          <a:p>
            <a:pPr algn="ctr"/>
            <a:r>
              <a:rPr lang="en-US" sz="1600" b="1" dirty="0" smtClean="0">
                <a:solidFill>
                  <a:srgbClr val="FFFFFF"/>
                </a:solidFill>
                <a:latin typeface="Arial" panose="020B0604020202020204" pitchFamily="34" charset="0"/>
                <a:cs typeface="Arial" panose="020B0604020202020204" pitchFamily="34" charset="0"/>
              </a:rPr>
              <a:t>At least 95% </a:t>
            </a:r>
            <a:br>
              <a:rPr lang="en-US" sz="1600" b="1" dirty="0" smtClean="0">
                <a:solidFill>
                  <a:srgbClr val="FFFFFF"/>
                </a:solidFill>
                <a:latin typeface="Arial" panose="020B0604020202020204" pitchFamily="34" charset="0"/>
                <a:cs typeface="Arial" panose="020B0604020202020204" pitchFamily="34" charset="0"/>
              </a:rPr>
            </a:br>
            <a:r>
              <a:rPr lang="en-US" sz="1600" dirty="0" smtClean="0">
                <a:solidFill>
                  <a:srgbClr val="FFFFFF"/>
                </a:solidFill>
                <a:latin typeface="Arial" panose="020B0604020202020204" pitchFamily="34" charset="0"/>
                <a:cs typeface="Arial" panose="020B0604020202020204" pitchFamily="34" charset="0"/>
              </a:rPr>
              <a:t>of your goal</a:t>
            </a:r>
            <a:endParaRPr lang="en-US" sz="1600" b="1" dirty="0">
              <a:solidFill>
                <a:srgbClr val="FFFFFF"/>
              </a:solidFill>
              <a:latin typeface="Arial" panose="020B0604020202020204" pitchFamily="34" charset="0"/>
              <a:cs typeface="Arial" panose="020B0604020202020204" pitchFamily="34" charset="0"/>
            </a:endParaRPr>
          </a:p>
        </p:txBody>
      </p:sp>
      <p:sp>
        <p:nvSpPr>
          <p:cNvPr id="17" name="Content Placeholder 1"/>
          <p:cNvSpPr txBox="1">
            <a:spLocks/>
          </p:cNvSpPr>
          <p:nvPr/>
        </p:nvSpPr>
        <p:spPr>
          <a:xfrm>
            <a:off x="0" y="5029200"/>
            <a:ext cx="8763000" cy="914400"/>
          </a:xfrm>
          <a:prstGeom prst="rect">
            <a:avLst/>
          </a:prstGeom>
          <a:noFill/>
        </p:spPr>
        <p:txBody>
          <a:bodyPr/>
          <a:lstStyle>
            <a:lvl1pPr marL="231775" indent="-231775" algn="l" defTabSz="457200" rtl="0" eaLnBrk="1" latinLnBrk="0" hangingPunct="1">
              <a:spcBef>
                <a:spcPct val="20000"/>
              </a:spcBef>
              <a:buFont typeface="Arial" panose="020B0604020202020204" pitchFamily="34" charset="0"/>
              <a:buChar char="•"/>
              <a:defRPr sz="1800" b="0" i="0" kern="1200" baseline="0">
                <a:solidFill>
                  <a:srgbClr val="939598"/>
                </a:solidFill>
                <a:latin typeface="HelveticaNeueLT Std Lt Cn" pitchFamily="34" charset="0"/>
                <a:ea typeface="+mn-ea"/>
                <a:cs typeface="+mn-cs"/>
              </a:defRPr>
            </a:lvl1pPr>
            <a:lvl2pPr marL="461963" indent="-230188" algn="l" defTabSz="457200" rtl="0" eaLnBrk="1" latinLnBrk="0" hangingPunct="1">
              <a:spcBef>
                <a:spcPct val="20000"/>
              </a:spcBef>
              <a:buFont typeface="Arial"/>
              <a:buChar char="–"/>
              <a:defRPr sz="1800" b="0" i="0" kern="1200">
                <a:solidFill>
                  <a:srgbClr val="939598"/>
                </a:solidFill>
                <a:latin typeface="HelveticaNeueLT Std Lt Cn" pitchFamily="34" charset="0"/>
                <a:ea typeface="+mn-ea"/>
                <a:cs typeface="+mn-cs"/>
              </a:defRPr>
            </a:lvl2pPr>
            <a:lvl3pPr marL="682625" indent="-220663" algn="l" defTabSz="457200" rtl="0" eaLnBrk="1" latinLnBrk="0" hangingPunct="1">
              <a:spcBef>
                <a:spcPct val="20000"/>
              </a:spcBef>
              <a:buFont typeface="Arial"/>
              <a:buChar char="•"/>
              <a:defRPr sz="1800" b="0" i="0" kern="1200">
                <a:solidFill>
                  <a:srgbClr val="939598"/>
                </a:solidFill>
                <a:latin typeface="HelveticaNeueLT Std Lt Cn" pitchFamily="34" charset="0"/>
                <a:ea typeface="+mn-ea"/>
                <a:cs typeface="+mn-cs"/>
              </a:defRPr>
            </a:lvl3pPr>
            <a:lvl4pPr marL="914400" indent="-231775" algn="l" defTabSz="457200" rtl="0" eaLnBrk="1" latinLnBrk="0" hangingPunct="1">
              <a:spcBef>
                <a:spcPct val="20000"/>
              </a:spcBef>
              <a:buFont typeface="Arial"/>
              <a:buChar char="–"/>
              <a:defRPr sz="1800" b="0" i="0" kern="1200">
                <a:solidFill>
                  <a:srgbClr val="939598"/>
                </a:solidFill>
                <a:latin typeface="HelveticaNeueLT Std Lt Cn" pitchFamily="34" charset="0"/>
                <a:ea typeface="+mn-ea"/>
                <a:cs typeface="+mn-cs"/>
              </a:defRPr>
            </a:lvl4pPr>
            <a:lvl5pPr marL="1146175" indent="-231775" algn="l" defTabSz="457200" rtl="0" eaLnBrk="1" latinLnBrk="0" hangingPunct="1">
              <a:spcBef>
                <a:spcPct val="20000"/>
              </a:spcBef>
              <a:buFont typeface="Arial"/>
              <a:buChar char="»"/>
              <a:defRPr sz="1800" b="0" i="0" kern="1200">
                <a:solidFill>
                  <a:srgbClr val="939598"/>
                </a:solidFill>
                <a:latin typeface="HelveticaNeueLT Std Lt Cn"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ts val="1300"/>
              </a:lnSpc>
              <a:buNone/>
            </a:pPr>
            <a:r>
              <a:rPr lang="en-US" sz="1100" b="1" i="1" dirty="0">
                <a:solidFill>
                  <a:schemeClr val="bg1">
                    <a:lumMod val="85000"/>
                  </a:schemeClr>
                </a:solidFill>
                <a:latin typeface="Arial" panose="020B0604020202020204" pitchFamily="34" charset="0"/>
                <a:cs typeface="Arial" panose="020B0604020202020204" pitchFamily="34" charset="0"/>
              </a:rPr>
              <a:t>IMPORTANT: The projections or other information generated by the OnTrack</a:t>
            </a:r>
            <a:r>
              <a:rPr lang="en-US" sz="1100" b="1" baseline="30000" dirty="0">
                <a:solidFill>
                  <a:schemeClr val="bg1">
                    <a:lumMod val="85000"/>
                  </a:schemeClr>
                </a:solidFill>
                <a:latin typeface="Arial" panose="020B0604020202020204" pitchFamily="34" charset="0"/>
                <a:cs typeface="Arial" panose="020B0604020202020204" pitchFamily="34" charset="0"/>
              </a:rPr>
              <a:t>®</a:t>
            </a:r>
            <a:r>
              <a:rPr lang="en-US" sz="1100" b="1" i="1" dirty="0">
                <a:solidFill>
                  <a:schemeClr val="bg1">
                    <a:lumMod val="85000"/>
                  </a:schemeClr>
                </a:solidFill>
                <a:latin typeface="Arial" panose="020B0604020202020204" pitchFamily="34" charset="0"/>
                <a:cs typeface="Arial" panose="020B0604020202020204" pitchFamily="34" charset="0"/>
              </a:rPr>
              <a:t> tool (which generates Your Retirement </a:t>
            </a:r>
            <a:r>
              <a:rPr lang="en-US" sz="1100" b="1" i="1" dirty="0" smtClean="0">
                <a:solidFill>
                  <a:schemeClr val="bg1">
                    <a:lumMod val="85000"/>
                  </a:schemeClr>
                </a:solidFill>
                <a:latin typeface="Arial" panose="020B0604020202020204" pitchFamily="34" charset="0"/>
                <a:cs typeface="Arial" panose="020B0604020202020204" pitchFamily="34" charset="0"/>
              </a:rPr>
              <a:t>Outlook</a:t>
            </a:r>
            <a:r>
              <a:rPr lang="en-US" sz="1100" b="1" baseline="30000" dirty="0" smtClean="0">
                <a:solidFill>
                  <a:schemeClr val="bg1">
                    <a:lumMod val="85000"/>
                  </a:schemeClr>
                </a:solidFill>
                <a:latin typeface="Arial" panose="020B0604020202020204" pitchFamily="34" charset="0"/>
                <a:cs typeface="Arial" panose="020B0604020202020204" pitchFamily="34" charset="0"/>
              </a:rPr>
              <a:t>®</a:t>
            </a:r>
            <a:r>
              <a:rPr lang="en-US" sz="1100" b="1" i="1" dirty="0" smtClean="0">
                <a:solidFill>
                  <a:schemeClr val="bg1">
                    <a:lumMod val="85000"/>
                  </a:schemeClr>
                </a:solidFill>
                <a:latin typeface="Arial" panose="020B0604020202020204" pitchFamily="34" charset="0"/>
                <a:cs typeface="Arial" panose="020B0604020202020204" pitchFamily="34" charset="0"/>
              </a:rPr>
              <a:t>) </a:t>
            </a:r>
            <a:r>
              <a:rPr lang="en-US" sz="1100" b="1" i="1" dirty="0">
                <a:solidFill>
                  <a:schemeClr val="bg1">
                    <a:lumMod val="85000"/>
                  </a:schemeClr>
                </a:solidFill>
                <a:latin typeface="Arial" panose="020B0604020202020204" pitchFamily="34" charset="0"/>
                <a:cs typeface="Arial" panose="020B0604020202020204" pitchFamily="34" charset="0"/>
              </a:rPr>
              <a:t>regarding the likelihood of various investment outcomes are hypothetical, do not reflect actual investment results, and do not guarantee future results. Results derived from the OnTrack</a:t>
            </a:r>
            <a:r>
              <a:rPr lang="en-US" sz="1100" b="1" baseline="30000" dirty="0">
                <a:solidFill>
                  <a:schemeClr val="bg1">
                    <a:lumMod val="85000"/>
                  </a:schemeClr>
                </a:solidFill>
                <a:latin typeface="Arial" panose="020B0604020202020204" pitchFamily="34" charset="0"/>
                <a:cs typeface="Arial" panose="020B0604020202020204" pitchFamily="34" charset="0"/>
              </a:rPr>
              <a:t>®</a:t>
            </a:r>
            <a:r>
              <a:rPr lang="en-US" sz="1100" b="1" i="1" dirty="0">
                <a:solidFill>
                  <a:schemeClr val="bg1">
                    <a:lumMod val="85000"/>
                  </a:schemeClr>
                </a:solidFill>
                <a:latin typeface="Arial" panose="020B0604020202020204" pitchFamily="34" charset="0"/>
                <a:cs typeface="Arial" panose="020B0604020202020204" pitchFamily="34" charset="0"/>
              </a:rPr>
              <a:t> tool may vary with each use and over time. See the slides at the end for details on the criteria and methodology used, the tool’s limitations and key assumptions, and other important information.</a:t>
            </a:r>
          </a:p>
        </p:txBody>
      </p:sp>
      <p:sp>
        <p:nvSpPr>
          <p:cNvPr id="16" name="Title 1"/>
          <p:cNvSpPr txBox="1">
            <a:spLocks/>
          </p:cNvSpPr>
          <p:nvPr/>
        </p:nvSpPr>
        <p:spPr>
          <a:xfrm>
            <a:off x="838200" y="10160"/>
            <a:ext cx="8229600" cy="523240"/>
          </a:xfrm>
          <a:prstGeom prst="rect">
            <a:avLst/>
          </a:prstGeom>
        </p:spPr>
        <p:txBody>
          <a:bodyPr/>
          <a:lstStyle>
            <a:lvl1pPr algn="l" defTabSz="457200" rtl="0" eaLnBrk="1" latinLnBrk="0" hangingPunct="1">
              <a:spcBef>
                <a:spcPct val="0"/>
              </a:spcBef>
              <a:buNone/>
              <a:defRPr sz="4000" b="1" kern="1200">
                <a:solidFill>
                  <a:schemeClr val="bg1">
                    <a:lumMod val="95000"/>
                  </a:schemeClr>
                </a:solidFill>
                <a:effectLst>
                  <a:outerShdw blurRad="50800" dist="38100" dir="2700000" algn="tl" rotWithShape="0">
                    <a:schemeClr val="accent5">
                      <a:lumMod val="75000"/>
                      <a:alpha val="43000"/>
                    </a:schemeClr>
                  </a:outerShdw>
                </a:effectLst>
                <a:latin typeface="Calibri"/>
                <a:ea typeface="+mj-ea"/>
                <a:cs typeface="Calibri"/>
              </a:defRPr>
            </a:lvl1pPr>
          </a:lstStyle>
          <a:p>
            <a:r>
              <a:rPr lang="en-US" sz="2400" dirty="0">
                <a:solidFill>
                  <a:srgbClr val="FFFFFF"/>
                </a:solidFill>
                <a:latin typeface="Arial"/>
                <a:ea typeface="+mn-ea"/>
                <a:cs typeface="Arial"/>
              </a:rPr>
              <a:t>monitor your progress</a:t>
            </a:r>
          </a:p>
        </p:txBody>
      </p:sp>
      <p:sp>
        <p:nvSpPr>
          <p:cNvPr id="19" name="TextBox 18"/>
          <p:cNvSpPr txBox="1"/>
          <p:nvPr/>
        </p:nvSpPr>
        <p:spPr>
          <a:xfrm>
            <a:off x="304800" y="312003"/>
            <a:ext cx="7812166" cy="830997"/>
          </a:xfrm>
          <a:prstGeom prst="rect">
            <a:avLst/>
          </a:prstGeom>
          <a:noFill/>
          <a:effectLst>
            <a:outerShdw blurRad="101600" dist="63500" dir="2700000">
              <a:srgbClr val="000000">
                <a:alpha val="43000"/>
              </a:srgbClr>
            </a:outerShdw>
          </a:effectLst>
        </p:spPr>
        <p:txBody>
          <a:bodyPr wrap="square" rtlCol="0">
            <a:spAutoFit/>
          </a:bodyPr>
          <a:lstStyle/>
          <a:p>
            <a:r>
              <a:rPr lang="en-US" sz="4800" b="1" i="1" dirty="0" smtClean="0">
                <a:solidFill>
                  <a:srgbClr val="FFFFFF"/>
                </a:solidFill>
                <a:latin typeface="Arial "/>
                <a:cs typeface="Arial Narrow"/>
              </a:rPr>
              <a:t>Your R</a:t>
            </a:r>
            <a:r>
              <a:rPr lang="en-US" sz="4800" b="1" i="1" kern="1200" dirty="0" smtClean="0">
                <a:solidFill>
                  <a:srgbClr val="FFFFFF"/>
                </a:solidFill>
                <a:latin typeface="Arial "/>
                <a:cs typeface="Arial Narrow"/>
              </a:rPr>
              <a:t>etirement Outlook</a:t>
            </a:r>
            <a:endParaRPr lang="en-US" sz="4800" b="1" kern="1200" baseline="100000" dirty="0">
              <a:solidFill>
                <a:srgbClr val="FFFFFF"/>
              </a:solidFill>
              <a:latin typeface="Arial "/>
              <a:cs typeface="Arial Narrow"/>
            </a:endParaRPr>
          </a:p>
        </p:txBody>
      </p:sp>
      <p:sp>
        <p:nvSpPr>
          <p:cNvPr id="21" name="TextBox 20"/>
          <p:cNvSpPr txBox="1"/>
          <p:nvPr/>
        </p:nvSpPr>
        <p:spPr>
          <a:xfrm>
            <a:off x="7620000" y="433252"/>
            <a:ext cx="990600" cy="246221"/>
          </a:xfrm>
          <a:prstGeom prst="rect">
            <a:avLst/>
          </a:prstGeom>
          <a:noFill/>
        </p:spPr>
        <p:txBody>
          <a:bodyPr wrap="square" rtlCol="0">
            <a:spAutoFit/>
          </a:bodyPr>
          <a:lstStyle/>
          <a:p>
            <a:r>
              <a:rPr lang="en-US" sz="1000" dirty="0" smtClean="0">
                <a:solidFill>
                  <a:srgbClr val="FFFFFF"/>
                </a:solidFill>
                <a:latin typeface="Arial"/>
                <a:cs typeface="Arial"/>
              </a:rPr>
              <a:t>®</a:t>
            </a:r>
            <a:endParaRPr lang="en-US" sz="1000" dirty="0">
              <a:solidFill>
                <a:srgbClr val="FFFFFF"/>
              </a:solidFill>
              <a:latin typeface="Arial"/>
              <a:cs typeface="Arial"/>
            </a:endParaRPr>
          </a:p>
        </p:txBody>
      </p:sp>
      <p:sp>
        <p:nvSpPr>
          <p:cNvPr id="20" name="TextBox 19"/>
          <p:cNvSpPr txBox="1"/>
          <p:nvPr/>
        </p:nvSpPr>
        <p:spPr>
          <a:xfrm>
            <a:off x="0" y="5791200"/>
            <a:ext cx="6400800" cy="427809"/>
          </a:xfrm>
          <a:prstGeom prst="rect">
            <a:avLst/>
          </a:prstGeom>
          <a:noFill/>
        </p:spPr>
        <p:txBody>
          <a:bodyPr wrap="square">
            <a:spAutoFit/>
          </a:bodyPr>
          <a:lstStyle/>
          <a:p>
            <a:pPr>
              <a:lnSpc>
                <a:spcPct val="90000"/>
              </a:lnSpc>
              <a:spcAft>
                <a:spcPts val="600"/>
              </a:spcAft>
              <a:defRPr/>
            </a:pPr>
            <a:r>
              <a:rPr lang="en-US" sz="1200" i="1" dirty="0">
                <a:solidFill>
                  <a:srgbClr val="D9D9D9"/>
                </a:solidFill>
                <a:latin typeface="Arial" panose="020B0604020202020204" pitchFamily="34" charset="0"/>
                <a:ea typeface="ＭＳ Ｐゴシック" pitchFamily="-60" charset="-128"/>
                <a:cs typeface="Arial" panose="020B0604020202020204" pitchFamily="34" charset="0"/>
              </a:rPr>
              <a:t>Please visit your plan website for more information regarding the criteria and methodology used, the tool’s limitations and key assumptions, and other important information. </a:t>
            </a:r>
          </a:p>
        </p:txBody>
      </p:sp>
    </p:spTree>
    <p:extLst>
      <p:ext uri="{BB962C8B-B14F-4D97-AF65-F5344CB8AC3E}">
        <p14:creationId xmlns:p14="http://schemas.microsoft.com/office/powerpoint/2010/main" val="2424285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000"/>
                            </p:stCondLst>
                            <p:childTnLst>
                              <p:par>
                                <p:cTn id="49" presetID="10" presetClass="entr" presetSubtype="0" fill="hold" grpId="0" nodeType="afterEffect">
                                  <p:stCondLst>
                                    <p:cond delay="50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17"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371600" y="152400"/>
            <a:ext cx="1676400" cy="646331"/>
          </a:xfrm>
          <a:prstGeom prst="rect">
            <a:avLst/>
          </a:prstGeom>
          <a:noFill/>
        </p:spPr>
        <p:txBody>
          <a:bodyPr wrap="square" rtlCol="0">
            <a:spAutoFit/>
          </a:bodyPr>
          <a:lstStyle/>
          <a:p>
            <a:r>
              <a:rPr lang="en-US" sz="3600" dirty="0" smtClean="0">
                <a:solidFill>
                  <a:srgbClr val="FFFFFF"/>
                </a:solidFill>
                <a:latin typeface="Arial"/>
                <a:cs typeface="Arial"/>
              </a:rPr>
              <a:t>online</a:t>
            </a:r>
            <a:endParaRPr lang="en-US" sz="3600" kern="1200" dirty="0">
              <a:solidFill>
                <a:srgbClr val="FFFFFF"/>
              </a:solidFill>
              <a:latin typeface="Arial"/>
              <a:cs typeface="Arial"/>
            </a:endParaRPr>
          </a:p>
        </p:txBody>
      </p:sp>
      <p:sp>
        <p:nvSpPr>
          <p:cNvPr id="13" name="TextBox 12"/>
          <p:cNvSpPr txBox="1"/>
          <p:nvPr/>
        </p:nvSpPr>
        <p:spPr>
          <a:xfrm>
            <a:off x="457200" y="259140"/>
            <a:ext cx="5430844" cy="1569660"/>
          </a:xfrm>
          <a:prstGeom prst="rect">
            <a:avLst/>
          </a:prstGeom>
          <a:noFill/>
          <a:effectLst>
            <a:outerShdw blurRad="101600" dist="63500" dir="2700000">
              <a:srgbClr val="000000">
                <a:alpha val="43000"/>
              </a:srgbClr>
            </a:outerShdw>
          </a:effectLst>
        </p:spPr>
        <p:txBody>
          <a:bodyPr wrap="square" rtlCol="0">
            <a:spAutoFit/>
          </a:bodyPr>
          <a:lstStyle/>
          <a:p>
            <a:r>
              <a:rPr lang="en-US" sz="9600" kern="1200" dirty="0" smtClean="0">
                <a:solidFill>
                  <a:srgbClr val="FFFFFF"/>
                </a:solidFill>
                <a:latin typeface="Arial Black"/>
                <a:cs typeface="Arial Black"/>
              </a:rPr>
              <a:t>access</a:t>
            </a:r>
          </a:p>
        </p:txBody>
      </p:sp>
      <p:sp>
        <p:nvSpPr>
          <p:cNvPr id="6" name="Rectangle 5"/>
          <p:cNvSpPr/>
          <p:nvPr/>
        </p:nvSpPr>
        <p:spPr>
          <a:xfrm>
            <a:off x="3376786" y="2103884"/>
            <a:ext cx="4262264" cy="461665"/>
          </a:xfrm>
          <a:prstGeom prst="rect">
            <a:avLst/>
          </a:prstGeom>
          <a:noFill/>
        </p:spPr>
        <p:txBody>
          <a:bodyPr wrap="square">
            <a:spAutoFit/>
          </a:bodyPr>
          <a:lstStyle/>
          <a:p>
            <a:pPr marL="0" lvl="1" algn="ctr">
              <a:spcBef>
                <a:spcPts val="600"/>
              </a:spcBef>
            </a:pPr>
            <a:r>
              <a:rPr lang="en-US" sz="2400" b="1" dirty="0" smtClean="0">
                <a:solidFill>
                  <a:srgbClr val="FFFFFF"/>
                </a:solidFill>
                <a:latin typeface="55 Helvetica Roman"/>
                <a:cs typeface="55 Helvetica Roman"/>
              </a:rPr>
              <a:t>[</a:t>
            </a:r>
            <a:r>
              <a:rPr lang="en-US" sz="2400" b="1" dirty="0" err="1" smtClean="0">
                <a:solidFill>
                  <a:srgbClr val="FFFFFF"/>
                </a:solidFill>
                <a:latin typeface="55 Helvetica Roman"/>
                <a:cs typeface="55 Helvetica Roman"/>
              </a:rPr>
              <a:t>my.trsretire.com</a:t>
            </a:r>
            <a:r>
              <a:rPr lang="en-US" sz="2400" b="1" dirty="0" smtClean="0">
                <a:solidFill>
                  <a:srgbClr val="FFFFFF"/>
                </a:solidFill>
                <a:latin typeface="55 Helvetica Roman"/>
                <a:cs typeface="55 Helvetica Roman"/>
              </a:rPr>
              <a:t>]</a:t>
            </a:r>
            <a:endParaRPr lang="en-US" sz="2400" b="1" dirty="0">
              <a:solidFill>
                <a:srgbClr val="FFFFFF"/>
              </a:solidFill>
              <a:latin typeface="55 Helvetica Roman"/>
              <a:cs typeface="55 Helvetica Roman"/>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02996" y="2518805"/>
            <a:ext cx="6007604" cy="3740448"/>
          </a:xfrm>
          <a:prstGeom prst="rect">
            <a:avLst/>
          </a:prstGeom>
          <a:effectLst>
            <a:outerShdw blurRad="50800" dist="38100" dir="5400000" algn="t" rotWithShape="0">
              <a:prstClr val="black">
                <a:alpha val="40000"/>
              </a:prstClr>
            </a:outerShdw>
          </a:effectLst>
        </p:spPr>
      </p:pic>
      <p:sp>
        <p:nvSpPr>
          <p:cNvPr id="9" name="Rectangle 8"/>
          <p:cNvSpPr/>
          <p:nvPr/>
        </p:nvSpPr>
        <p:spPr>
          <a:xfrm>
            <a:off x="381000" y="5040053"/>
            <a:ext cx="2472602" cy="461665"/>
          </a:xfrm>
          <a:prstGeom prst="rect">
            <a:avLst/>
          </a:prstGeom>
          <a:noFill/>
        </p:spPr>
        <p:txBody>
          <a:bodyPr wrap="square">
            <a:spAutoFit/>
          </a:bodyPr>
          <a:lstStyle/>
          <a:p>
            <a:pPr marL="0" lvl="1" algn="ctr">
              <a:spcBef>
                <a:spcPts val="600"/>
              </a:spcBef>
            </a:pPr>
            <a:r>
              <a:rPr lang="en-US" sz="2400" b="1" dirty="0" smtClean="0">
                <a:solidFill>
                  <a:srgbClr val="FFFFFF"/>
                </a:solidFill>
                <a:latin typeface="55 Helvetica Roman"/>
                <a:cs typeface="55 Helvetica Roman"/>
              </a:rPr>
              <a:t>My </a:t>
            </a:r>
            <a:r>
              <a:rPr lang="en-US" sz="2400" b="1" dirty="0" err="1" smtClean="0">
                <a:solidFill>
                  <a:srgbClr val="FFFFFF"/>
                </a:solidFill>
                <a:latin typeface="55 Helvetica Roman"/>
                <a:cs typeface="55 Helvetica Roman"/>
              </a:rPr>
              <a:t>TRSRetire</a:t>
            </a:r>
            <a:endParaRPr lang="en-US" sz="2400" b="1" dirty="0">
              <a:solidFill>
                <a:srgbClr val="FFFFFF"/>
              </a:solidFill>
              <a:latin typeface="55 Helvetica Roman"/>
              <a:cs typeface="55 Helvetica Roman"/>
            </a:endParaRPr>
          </a:p>
        </p:txBody>
      </p:sp>
      <p:grpSp>
        <p:nvGrpSpPr>
          <p:cNvPr id="10" name="Group 9"/>
          <p:cNvGrpSpPr/>
          <p:nvPr/>
        </p:nvGrpSpPr>
        <p:grpSpPr>
          <a:xfrm>
            <a:off x="854785" y="1653544"/>
            <a:ext cx="1688390" cy="3386510"/>
            <a:chOff x="854785" y="1653544"/>
            <a:chExt cx="1688390" cy="3386510"/>
          </a:xfrm>
        </p:grpSpPr>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4785" y="1653544"/>
              <a:ext cx="1688390" cy="3386510"/>
            </a:xfrm>
            <a:prstGeom prst="rect">
              <a:avLst/>
            </a:prstGeom>
            <a:effectLst>
              <a:outerShdw blurRad="76200" dir="18900000" sy="23000" kx="-1200000" algn="bl" rotWithShape="0">
                <a:prstClr val="black">
                  <a:alpha val="20000"/>
                </a:prstClr>
              </a:outerShdw>
            </a:effectLst>
          </p:spPr>
        </p:pic>
        <p:pic>
          <p:nvPicPr>
            <p:cNvPr id="15" name="Picture 14"/>
            <p:cNvPicPr preferRelativeResize="0">
              <a:picLocks/>
            </p:cNvPicPr>
            <p:nvPr/>
          </p:nvPicPr>
          <p:blipFill rotWithShape="1">
            <a:blip r:embed="rId5">
              <a:extLst>
                <a:ext uri="{28A0092B-C50C-407E-A947-70E740481C1C}">
                  <a14:useLocalDpi xmlns:a14="http://schemas.microsoft.com/office/drawing/2010/main" val="0"/>
                </a:ext>
              </a:extLst>
            </a:blip>
            <a:srcRect l="2440" b="25008"/>
            <a:stretch/>
          </p:blipFill>
          <p:spPr>
            <a:xfrm>
              <a:off x="952500" y="2133600"/>
              <a:ext cx="1523134" cy="2396067"/>
            </a:xfrm>
            <a:prstGeom prst="rect">
              <a:avLst/>
            </a:prstGeom>
          </p:spPr>
        </p:pic>
      </p:grpSp>
      <p:pic>
        <p:nvPicPr>
          <p:cNvPr id="3" name="Picture 2" descr="screenshot for slide 19.jpg"/>
          <p:cNvPicPr>
            <a:picLocks noChangeAspect="1"/>
          </p:cNvPicPr>
          <p:nvPr/>
        </p:nvPicPr>
        <p:blipFill rotWithShape="1">
          <a:blip r:embed="rId6">
            <a:extLst>
              <a:ext uri="{28A0092B-C50C-407E-A947-70E740481C1C}">
                <a14:useLocalDpi xmlns:a14="http://schemas.microsoft.com/office/drawing/2010/main" val="0"/>
              </a:ext>
            </a:extLst>
          </a:blip>
          <a:srcRect b="13664"/>
          <a:stretch/>
        </p:blipFill>
        <p:spPr>
          <a:xfrm>
            <a:off x="3581400" y="2743199"/>
            <a:ext cx="3840479" cy="2434167"/>
          </a:xfrm>
          <a:prstGeom prst="rect">
            <a:avLst/>
          </a:prstGeom>
        </p:spPr>
      </p:pic>
    </p:spTree>
    <p:extLst>
      <p:ext uri="{BB962C8B-B14F-4D97-AF65-F5344CB8AC3E}">
        <p14:creationId xmlns:p14="http://schemas.microsoft.com/office/powerpoint/2010/main" val="460419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87" y="-45036"/>
            <a:ext cx="9144000" cy="6224016"/>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p:cNvSpPr txBox="1"/>
          <p:nvPr/>
        </p:nvSpPr>
        <p:spPr>
          <a:xfrm>
            <a:off x="914400" y="304800"/>
            <a:ext cx="5430844" cy="1569660"/>
          </a:xfrm>
          <a:prstGeom prst="rect">
            <a:avLst/>
          </a:prstGeom>
          <a:noFill/>
          <a:effectLst>
            <a:outerShdw blurRad="101600" dist="63500" dir="2700000">
              <a:srgbClr val="000000">
                <a:alpha val="43000"/>
              </a:srgbClr>
            </a:outerShdw>
          </a:effectLst>
        </p:spPr>
        <p:txBody>
          <a:bodyPr wrap="square" rtlCol="0">
            <a:spAutoFit/>
          </a:bodyPr>
          <a:lstStyle/>
          <a:p>
            <a:r>
              <a:rPr lang="en-US" sz="9600" kern="1200" dirty="0" smtClean="0">
                <a:solidFill>
                  <a:srgbClr val="13277B"/>
                </a:solidFill>
                <a:latin typeface="Arial Black"/>
                <a:cs typeface="Arial Black"/>
              </a:rPr>
              <a:t>goals</a:t>
            </a:r>
          </a:p>
        </p:txBody>
      </p:sp>
      <p:sp>
        <p:nvSpPr>
          <p:cNvPr id="13" name="Rectangle 12"/>
          <p:cNvSpPr/>
          <p:nvPr/>
        </p:nvSpPr>
        <p:spPr>
          <a:xfrm>
            <a:off x="4800600" y="5278197"/>
            <a:ext cx="4343400" cy="360603"/>
          </a:xfrm>
          <a:prstGeom prst="rect">
            <a:avLst/>
          </a:prstGeom>
          <a:solidFill>
            <a:srgbClr val="00B0F0"/>
          </a:solidFill>
          <a:ln>
            <a:noFill/>
          </a:ln>
          <a:effectLst>
            <a:outerShdw blurRad="90805" dist="483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4800600" y="4726196"/>
            <a:ext cx="4343400" cy="360603"/>
          </a:xfrm>
          <a:prstGeom prst="rect">
            <a:avLst/>
          </a:prstGeom>
          <a:solidFill>
            <a:srgbClr val="00B0F0"/>
          </a:solidFill>
          <a:ln>
            <a:noFill/>
          </a:ln>
          <a:effectLst>
            <a:outerShdw blurRad="90805" dist="483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800600" y="4174195"/>
            <a:ext cx="4343400" cy="360603"/>
          </a:xfrm>
          <a:prstGeom prst="rect">
            <a:avLst/>
          </a:prstGeom>
          <a:solidFill>
            <a:srgbClr val="00B0F0"/>
          </a:solidFill>
          <a:ln>
            <a:noFill/>
          </a:ln>
          <a:effectLst>
            <a:outerShdw blurRad="90805" dist="483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4800600" y="3622194"/>
            <a:ext cx="4343400" cy="360603"/>
          </a:xfrm>
          <a:prstGeom prst="rect">
            <a:avLst/>
          </a:prstGeom>
          <a:solidFill>
            <a:srgbClr val="00B0F0"/>
          </a:solidFill>
          <a:ln>
            <a:noFill/>
          </a:ln>
          <a:effectLst>
            <a:outerShdw blurRad="90805" dist="483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3"/>
          <p:cNvSpPr txBox="1">
            <a:spLocks noGrp="1"/>
          </p:cNvSpPr>
          <p:nvPr>
            <p:ph sz="half" idx="4294967295"/>
          </p:nvPr>
        </p:nvSpPr>
        <p:spPr>
          <a:xfrm>
            <a:off x="4876800" y="3540825"/>
            <a:ext cx="4419600" cy="2516586"/>
          </a:xfrm>
          <a:prstGeom prst="rect">
            <a:avLst/>
          </a:prstGeom>
          <a:noFill/>
        </p:spPr>
        <p:txBody>
          <a:bodyPr wrap="square" rtlCol="0">
            <a:spAutoFit/>
          </a:bodyPr>
          <a:lstStyle/>
          <a:p>
            <a:pPr lvl="0">
              <a:lnSpc>
                <a:spcPts val="3100"/>
              </a:lnSpc>
              <a:spcBef>
                <a:spcPts val="600"/>
              </a:spcBef>
              <a:spcAft>
                <a:spcPts val="600"/>
              </a:spcAft>
              <a:buSzPct val="125000"/>
            </a:pPr>
            <a:r>
              <a:rPr lang="en-US" sz="2000" dirty="0" smtClean="0">
                <a:solidFill>
                  <a:srgbClr val="FFFFFF"/>
                </a:solidFill>
                <a:latin typeface="Arial"/>
                <a:cs typeface="Arial"/>
              </a:rPr>
              <a:t>Becoming a Super Saver</a:t>
            </a:r>
            <a:endParaRPr lang="en-US" sz="1200" baseline="54000" dirty="0" smtClean="0">
              <a:solidFill>
                <a:srgbClr val="FFFFFF"/>
              </a:solidFill>
              <a:latin typeface="Arial"/>
              <a:cs typeface="Arial"/>
            </a:endParaRPr>
          </a:p>
          <a:p>
            <a:pPr lvl="0">
              <a:lnSpc>
                <a:spcPts val="3100"/>
              </a:lnSpc>
              <a:spcBef>
                <a:spcPts val="600"/>
              </a:spcBef>
              <a:spcAft>
                <a:spcPts val="600"/>
              </a:spcAft>
              <a:buSzPct val="125000"/>
            </a:pPr>
            <a:r>
              <a:rPr lang="en-US" sz="2000" dirty="0" smtClean="0">
                <a:solidFill>
                  <a:srgbClr val="FFFFFF"/>
                </a:solidFill>
                <a:latin typeface="Arial"/>
                <a:cs typeface="Arial"/>
              </a:rPr>
              <a:t>Small changes, big results</a:t>
            </a:r>
          </a:p>
          <a:p>
            <a:pPr lvl="0">
              <a:lnSpc>
                <a:spcPts val="3100"/>
              </a:lnSpc>
              <a:spcBef>
                <a:spcPts val="600"/>
              </a:spcBef>
              <a:spcAft>
                <a:spcPts val="600"/>
              </a:spcAft>
              <a:buSzPct val="125000"/>
            </a:pPr>
            <a:r>
              <a:rPr lang="en-US" sz="2000" dirty="0" smtClean="0">
                <a:solidFill>
                  <a:srgbClr val="FFFFFF"/>
                </a:solidFill>
                <a:latin typeface="Arial"/>
                <a:cs typeface="Arial"/>
              </a:rPr>
              <a:t>Tools and resources</a:t>
            </a:r>
          </a:p>
          <a:p>
            <a:pPr lvl="0">
              <a:lnSpc>
                <a:spcPts val="3100"/>
              </a:lnSpc>
              <a:spcBef>
                <a:spcPts val="600"/>
              </a:spcBef>
              <a:spcAft>
                <a:spcPts val="600"/>
              </a:spcAft>
              <a:buSzPct val="125000"/>
            </a:pPr>
            <a:r>
              <a:rPr lang="en-US" sz="2000" dirty="0" smtClean="0">
                <a:solidFill>
                  <a:srgbClr val="FFFFFF"/>
                </a:solidFill>
                <a:latin typeface="Arial"/>
                <a:cs typeface="Arial"/>
              </a:rPr>
              <a:t>Next steps</a:t>
            </a:r>
            <a:endParaRPr lang="en-US" sz="2000" dirty="0">
              <a:solidFill>
                <a:srgbClr val="FFFFFF"/>
              </a:solidFill>
              <a:latin typeface="Arial"/>
              <a:cs typeface="Arial"/>
            </a:endParaRPr>
          </a:p>
          <a:p>
            <a:endParaRPr lang="en-US" sz="1600" b="1" i="1" dirty="0">
              <a:solidFill>
                <a:srgbClr val="FFFFFF"/>
              </a:solidFill>
              <a:latin typeface="Arial"/>
              <a:cs typeface="Arial"/>
            </a:endParaRPr>
          </a:p>
        </p:txBody>
      </p:sp>
      <p:sp>
        <p:nvSpPr>
          <p:cNvPr id="14" name="TextBox 13"/>
          <p:cNvSpPr txBox="1"/>
          <p:nvPr/>
        </p:nvSpPr>
        <p:spPr>
          <a:xfrm>
            <a:off x="1239844" y="228600"/>
            <a:ext cx="2286000" cy="646331"/>
          </a:xfrm>
          <a:prstGeom prst="rect">
            <a:avLst/>
          </a:prstGeom>
          <a:noFill/>
        </p:spPr>
        <p:txBody>
          <a:bodyPr wrap="square" rtlCol="0">
            <a:spAutoFit/>
          </a:bodyPr>
          <a:lstStyle/>
          <a:p>
            <a:r>
              <a:rPr lang="en-US" sz="3600" dirty="0" smtClean="0">
                <a:solidFill>
                  <a:srgbClr val="13277B"/>
                </a:solidFill>
                <a:latin typeface="Arial"/>
                <a:cs typeface="Arial"/>
              </a:rPr>
              <a:t>today’s</a:t>
            </a:r>
            <a:endParaRPr lang="en-US" sz="3600" kern="1200" dirty="0">
              <a:solidFill>
                <a:srgbClr val="13277B"/>
              </a:solidFill>
              <a:latin typeface="Arial"/>
              <a:cs typeface="Arial"/>
            </a:endParaRPr>
          </a:p>
        </p:txBody>
      </p:sp>
    </p:spTree>
    <p:extLst>
      <p:ext uri="{BB962C8B-B14F-4D97-AF65-F5344CB8AC3E}">
        <p14:creationId xmlns:p14="http://schemas.microsoft.com/office/powerpoint/2010/main" val="13381455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371600" y="152400"/>
            <a:ext cx="1676400" cy="646331"/>
          </a:xfrm>
          <a:prstGeom prst="rect">
            <a:avLst/>
          </a:prstGeom>
          <a:noFill/>
        </p:spPr>
        <p:txBody>
          <a:bodyPr wrap="square" rtlCol="0">
            <a:spAutoFit/>
          </a:bodyPr>
          <a:lstStyle/>
          <a:p>
            <a:r>
              <a:rPr lang="en-US" sz="3600" dirty="0" smtClean="0">
                <a:solidFill>
                  <a:srgbClr val="FFFFFF"/>
                </a:solidFill>
                <a:latin typeface="Arial"/>
                <a:cs typeface="Arial"/>
              </a:rPr>
              <a:t>online</a:t>
            </a:r>
            <a:endParaRPr lang="en-US" sz="3600" kern="1200" dirty="0">
              <a:solidFill>
                <a:srgbClr val="FFFFFF"/>
              </a:solidFill>
              <a:latin typeface="Arial"/>
              <a:cs typeface="Arial"/>
            </a:endParaRPr>
          </a:p>
        </p:txBody>
      </p:sp>
      <p:sp>
        <p:nvSpPr>
          <p:cNvPr id="13" name="TextBox 12"/>
          <p:cNvSpPr txBox="1"/>
          <p:nvPr/>
        </p:nvSpPr>
        <p:spPr>
          <a:xfrm>
            <a:off x="457200" y="259140"/>
            <a:ext cx="5430844" cy="1569660"/>
          </a:xfrm>
          <a:prstGeom prst="rect">
            <a:avLst/>
          </a:prstGeom>
          <a:noFill/>
          <a:effectLst>
            <a:outerShdw blurRad="101600" dist="63500" dir="2700000">
              <a:srgbClr val="000000">
                <a:alpha val="43000"/>
              </a:srgbClr>
            </a:outerShdw>
          </a:effectLst>
        </p:spPr>
        <p:txBody>
          <a:bodyPr wrap="square" rtlCol="0">
            <a:spAutoFit/>
          </a:bodyPr>
          <a:lstStyle/>
          <a:p>
            <a:r>
              <a:rPr lang="en-US" sz="9600" kern="1200" dirty="0" smtClean="0">
                <a:solidFill>
                  <a:srgbClr val="FFFFFF"/>
                </a:solidFill>
                <a:latin typeface="Arial Black"/>
                <a:cs typeface="Arial Black"/>
              </a:rPr>
              <a:t>access</a:t>
            </a:r>
          </a:p>
        </p:txBody>
      </p:sp>
      <p:sp>
        <p:nvSpPr>
          <p:cNvPr id="6" name="Rectangle 5"/>
          <p:cNvSpPr/>
          <p:nvPr/>
        </p:nvSpPr>
        <p:spPr>
          <a:xfrm>
            <a:off x="3376786" y="2103884"/>
            <a:ext cx="4262264" cy="461665"/>
          </a:xfrm>
          <a:prstGeom prst="rect">
            <a:avLst/>
          </a:prstGeom>
          <a:noFill/>
        </p:spPr>
        <p:txBody>
          <a:bodyPr wrap="square">
            <a:spAutoFit/>
          </a:bodyPr>
          <a:lstStyle/>
          <a:p>
            <a:pPr marL="0" lvl="1" algn="ctr">
              <a:spcBef>
                <a:spcPts val="600"/>
              </a:spcBef>
            </a:pPr>
            <a:r>
              <a:rPr lang="en-US" sz="2400" b="1" dirty="0" smtClean="0">
                <a:solidFill>
                  <a:srgbClr val="FFFFFF"/>
                </a:solidFill>
                <a:latin typeface="Arial" panose="020B0604020202020204" pitchFamily="34" charset="0"/>
                <a:cs typeface="Arial" panose="020B0604020202020204" pitchFamily="34" charset="0"/>
              </a:rPr>
              <a:t>TA-Retirement.com</a:t>
            </a:r>
            <a:endParaRPr lang="en-US" sz="2400" b="1" dirty="0">
              <a:solidFill>
                <a:srgbClr val="FFFFFF"/>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02996" y="2518805"/>
            <a:ext cx="6007604" cy="3740448"/>
          </a:xfrm>
          <a:prstGeom prst="rect">
            <a:avLst/>
          </a:prstGeom>
          <a:effectLst>
            <a:outerShdw blurRad="50800" dist="38100" dir="5400000" algn="t" rotWithShape="0">
              <a:prstClr val="black">
                <a:alpha val="40000"/>
              </a:prstClr>
            </a:outerShdw>
          </a:effectLst>
        </p:spPr>
      </p:pic>
      <p:sp>
        <p:nvSpPr>
          <p:cNvPr id="22" name="Rectangle 21"/>
          <p:cNvSpPr/>
          <p:nvPr/>
        </p:nvSpPr>
        <p:spPr>
          <a:xfrm>
            <a:off x="381000" y="5040053"/>
            <a:ext cx="2472602" cy="461665"/>
          </a:xfrm>
          <a:prstGeom prst="rect">
            <a:avLst/>
          </a:prstGeom>
          <a:noFill/>
        </p:spPr>
        <p:txBody>
          <a:bodyPr wrap="square">
            <a:spAutoFit/>
          </a:bodyPr>
          <a:lstStyle/>
          <a:p>
            <a:pPr marL="0" lvl="1" algn="ctr">
              <a:spcBef>
                <a:spcPts val="600"/>
              </a:spcBef>
            </a:pPr>
            <a:r>
              <a:rPr lang="en-US" sz="2400" b="1" dirty="0" smtClean="0">
                <a:solidFill>
                  <a:srgbClr val="FFFFFF"/>
                </a:solidFill>
                <a:latin typeface="55 Helvetica Roman"/>
                <a:cs typeface="55 Helvetica Roman"/>
              </a:rPr>
              <a:t>My </a:t>
            </a:r>
            <a:r>
              <a:rPr lang="en-US" sz="2400" b="1" dirty="0" err="1" smtClean="0">
                <a:solidFill>
                  <a:srgbClr val="FFFFFF"/>
                </a:solidFill>
                <a:latin typeface="55 Helvetica Roman"/>
                <a:cs typeface="55 Helvetica Roman"/>
              </a:rPr>
              <a:t>TRSRetire</a:t>
            </a:r>
            <a:endParaRPr lang="en-US" sz="2400" b="1" dirty="0">
              <a:solidFill>
                <a:srgbClr val="FFFFFF"/>
              </a:solidFill>
              <a:latin typeface="55 Helvetica Roman"/>
              <a:cs typeface="55 Helvetica Roman"/>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8368" r="32111" b="38178"/>
          <a:stretch/>
        </p:blipFill>
        <p:spPr>
          <a:xfrm>
            <a:off x="3611175" y="2743200"/>
            <a:ext cx="3780225" cy="2381249"/>
          </a:xfrm>
          <a:prstGeom prst="rect">
            <a:avLst/>
          </a:prstGeom>
          <a:scene3d>
            <a:camera prst="orthographicFront"/>
            <a:lightRig rig="threePt" dir="t"/>
          </a:scene3d>
          <a:sp3d>
            <a:bevelB w="165100" prst="coolSlant"/>
          </a:sp3d>
        </p:spPr>
      </p:pic>
      <p:grpSp>
        <p:nvGrpSpPr>
          <p:cNvPr id="11" name="Group 10"/>
          <p:cNvGrpSpPr/>
          <p:nvPr/>
        </p:nvGrpSpPr>
        <p:grpSpPr>
          <a:xfrm>
            <a:off x="854785" y="1653544"/>
            <a:ext cx="1688390" cy="3386510"/>
            <a:chOff x="854785" y="1653544"/>
            <a:chExt cx="1688390" cy="3386510"/>
          </a:xfrm>
        </p:grpSpPr>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4785" y="1653544"/>
              <a:ext cx="1688390" cy="3386510"/>
            </a:xfrm>
            <a:prstGeom prst="rect">
              <a:avLst/>
            </a:prstGeom>
            <a:effectLst>
              <a:outerShdw blurRad="76200" dir="18900000" sy="23000" kx="-1200000" algn="bl" rotWithShape="0">
                <a:prstClr val="black">
                  <a:alpha val="20000"/>
                </a:prstClr>
              </a:outerShdw>
            </a:effectLst>
          </p:spPr>
        </p:pic>
        <p:pic>
          <p:nvPicPr>
            <p:cNvPr id="16" name="Picture 15"/>
            <p:cNvPicPr preferRelativeResize="0">
              <a:picLocks/>
            </p:cNvPicPr>
            <p:nvPr/>
          </p:nvPicPr>
          <p:blipFill rotWithShape="1">
            <a:blip r:embed="rId6">
              <a:extLst>
                <a:ext uri="{28A0092B-C50C-407E-A947-70E740481C1C}">
                  <a14:useLocalDpi xmlns:a14="http://schemas.microsoft.com/office/drawing/2010/main" val="0"/>
                </a:ext>
              </a:extLst>
            </a:blip>
            <a:srcRect t="-403" b="28497"/>
            <a:stretch/>
          </p:blipFill>
          <p:spPr>
            <a:xfrm>
              <a:off x="953817" y="2286000"/>
              <a:ext cx="1527561" cy="2247900"/>
            </a:xfrm>
            <a:prstGeom prst="rect">
              <a:avLst/>
            </a:prstGeom>
          </p:spPr>
        </p:pic>
      </p:grpSp>
    </p:spTree>
    <p:extLst>
      <p:ext uri="{BB962C8B-B14F-4D97-AF65-F5344CB8AC3E}">
        <p14:creationId xmlns:p14="http://schemas.microsoft.com/office/powerpoint/2010/main" val="378811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Light blue rectangle" descr="BYRO_lockup_box_blue.png"/>
          <p:cNvPicPr>
            <a:picLocks noChangeAspect="1"/>
          </p:cNvPicPr>
          <p:nvPr/>
        </p:nvPicPr>
        <p:blipFill rotWithShape="1">
          <a:blip r:embed="rId3">
            <a:extLst>
              <a:ext uri="{28A0092B-C50C-407E-A947-70E740481C1C}">
                <a14:useLocalDpi xmlns:a14="http://schemas.microsoft.com/office/drawing/2010/main" val="0"/>
              </a:ext>
            </a:extLst>
          </a:blip>
          <a:srcRect t="4766"/>
          <a:stretch/>
        </p:blipFill>
        <p:spPr>
          <a:xfrm>
            <a:off x="1295400" y="1928564"/>
            <a:ext cx="6513576" cy="4475988"/>
          </a:xfrm>
          <a:prstGeom prst="rect">
            <a:avLst/>
          </a:prstGeom>
        </p:spPr>
      </p:pic>
      <p:sp>
        <p:nvSpPr>
          <p:cNvPr id="16" name="TextBox 15"/>
          <p:cNvSpPr txBox="1"/>
          <p:nvPr/>
        </p:nvSpPr>
        <p:spPr>
          <a:xfrm>
            <a:off x="457200" y="155448"/>
            <a:ext cx="9296400" cy="1569660"/>
          </a:xfrm>
          <a:prstGeom prst="rect">
            <a:avLst/>
          </a:prstGeom>
          <a:noFill/>
          <a:effectLst>
            <a:outerShdw blurRad="101600" dist="63500" dir="2700000">
              <a:srgbClr val="000000">
                <a:alpha val="43000"/>
              </a:srgbClr>
            </a:outerShdw>
          </a:effectLst>
        </p:spPr>
        <p:txBody>
          <a:bodyPr wrap="square" rtlCol="0">
            <a:spAutoFit/>
          </a:bodyPr>
          <a:lstStyle/>
          <a:p>
            <a:r>
              <a:rPr lang="en-US" sz="9600" kern="1200" dirty="0" smtClean="0">
                <a:solidFill>
                  <a:srgbClr val="FFFFFF"/>
                </a:solidFill>
                <a:latin typeface="Arial Black"/>
                <a:cs typeface="Arial Black"/>
              </a:rPr>
              <a:t>action!</a:t>
            </a:r>
          </a:p>
        </p:txBody>
      </p:sp>
      <p:pic>
        <p:nvPicPr>
          <p:cNvPr id="18" name="Sunny" descr="Sunny.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8192" y="2296582"/>
            <a:ext cx="445008" cy="701040"/>
          </a:xfrm>
          <a:prstGeom prst="rect">
            <a:avLst/>
          </a:prstGeom>
        </p:spPr>
      </p:pic>
      <p:pic>
        <p:nvPicPr>
          <p:cNvPr id="20" name="Partly Sunny" descr="PartlySunny.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6960" y="2292772"/>
            <a:ext cx="697992" cy="694944"/>
          </a:xfrm>
          <a:prstGeom prst="rect">
            <a:avLst/>
          </a:prstGeom>
        </p:spPr>
      </p:pic>
      <p:pic>
        <p:nvPicPr>
          <p:cNvPr id="21" name="Cloudy" descr="Cloudy.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9632" y="2330014"/>
            <a:ext cx="704088" cy="658368"/>
          </a:xfrm>
          <a:prstGeom prst="rect">
            <a:avLst/>
          </a:prstGeom>
        </p:spPr>
      </p:pic>
      <p:sp>
        <p:nvSpPr>
          <p:cNvPr id="14" name="TextBox 13"/>
          <p:cNvSpPr txBox="1"/>
          <p:nvPr/>
        </p:nvSpPr>
        <p:spPr>
          <a:xfrm>
            <a:off x="2438400" y="3005078"/>
            <a:ext cx="5524116" cy="2862322"/>
          </a:xfrm>
          <a:prstGeom prst="rect">
            <a:avLst/>
          </a:prstGeom>
          <a:noFill/>
        </p:spPr>
        <p:txBody>
          <a:bodyPr wrap="square" rtlCol="0">
            <a:spAutoFit/>
          </a:bodyPr>
          <a:lstStyle/>
          <a:p>
            <a:pPr marL="338138" indent="-338138">
              <a:lnSpc>
                <a:spcPts val="2100"/>
              </a:lnSpc>
              <a:spcBef>
                <a:spcPts val="600"/>
              </a:spcBef>
              <a:spcAft>
                <a:spcPts val="600"/>
              </a:spcAft>
              <a:buFont typeface="+mj-lt"/>
              <a:buAutoNum type="arabicPeriod"/>
            </a:pPr>
            <a:r>
              <a:rPr lang="en-US" sz="2000" dirty="0" smtClean="0">
                <a:solidFill>
                  <a:srgbClr val="414141"/>
                </a:solidFill>
                <a:latin typeface="Arial" panose="020B0604020202020204" pitchFamily="34" charset="0"/>
                <a:cs typeface="Arial" panose="020B0604020202020204" pitchFamily="34" charset="0"/>
              </a:rPr>
              <a:t>Target the right </a:t>
            </a:r>
            <a:r>
              <a:rPr lang="en-US" sz="2000" b="1" dirty="0" smtClean="0">
                <a:solidFill>
                  <a:srgbClr val="144586"/>
                </a:solidFill>
                <a:latin typeface="Arial" panose="020B0604020202020204" pitchFamily="34" charset="0"/>
                <a:cs typeface="Arial" panose="020B0604020202020204" pitchFamily="34" charset="0"/>
              </a:rPr>
              <a:t>savings goal</a:t>
            </a:r>
            <a:r>
              <a:rPr lang="en-US" sz="2000" b="1" dirty="0" smtClean="0">
                <a:solidFill>
                  <a:srgbClr val="144586"/>
                </a:solidFill>
                <a:latin typeface="Arial"/>
                <a:cs typeface="Arial"/>
              </a:rPr>
              <a:t>–</a:t>
            </a:r>
            <a:r>
              <a:rPr lang="en-US" sz="2000" dirty="0" smtClean="0">
                <a:solidFill>
                  <a:srgbClr val="414141"/>
                </a:solidFill>
                <a:latin typeface="Arial" panose="020B0604020202020204" pitchFamily="34" charset="0"/>
                <a:cs typeface="Arial" panose="020B0604020202020204" pitchFamily="34" charset="0"/>
              </a:rPr>
              <a:t>at least enough to earn your </a:t>
            </a:r>
            <a:r>
              <a:rPr lang="en-US" sz="2000" i="1" dirty="0" smtClean="0">
                <a:solidFill>
                  <a:srgbClr val="414141"/>
                </a:solidFill>
                <a:latin typeface="Arial" panose="020B0604020202020204" pitchFamily="34" charset="0"/>
                <a:cs typeface="Arial" panose="020B0604020202020204" pitchFamily="34" charset="0"/>
              </a:rPr>
              <a:t>full match</a:t>
            </a:r>
            <a:endParaRPr lang="en-US" sz="2000" i="1" dirty="0">
              <a:solidFill>
                <a:srgbClr val="414141"/>
              </a:solidFill>
              <a:latin typeface="Arial" panose="020B0604020202020204" pitchFamily="34" charset="0"/>
              <a:cs typeface="Arial" panose="020B0604020202020204" pitchFamily="34" charset="0"/>
            </a:endParaRPr>
          </a:p>
          <a:p>
            <a:pPr marL="338138" indent="-338138">
              <a:lnSpc>
                <a:spcPts val="2100"/>
              </a:lnSpc>
              <a:spcBef>
                <a:spcPts val="600"/>
              </a:spcBef>
              <a:spcAft>
                <a:spcPts val="600"/>
              </a:spcAft>
              <a:buFont typeface="+mj-lt"/>
              <a:buAutoNum type="arabicPeriod"/>
            </a:pPr>
            <a:r>
              <a:rPr lang="en-US" sz="2000" dirty="0" smtClean="0">
                <a:solidFill>
                  <a:srgbClr val="414141"/>
                </a:solidFill>
                <a:latin typeface="Arial" panose="020B0604020202020204" pitchFamily="34" charset="0"/>
                <a:cs typeface="Arial" panose="020B0604020202020204" pitchFamily="34" charset="0"/>
              </a:rPr>
              <a:t>Schedule </a:t>
            </a:r>
            <a:r>
              <a:rPr lang="en-US" sz="2000" b="1" dirty="0" smtClean="0">
                <a:solidFill>
                  <a:srgbClr val="144586"/>
                </a:solidFill>
                <a:latin typeface="Arial"/>
                <a:cs typeface="Arial"/>
              </a:rPr>
              <a:t>annual raises </a:t>
            </a:r>
            <a:r>
              <a:rPr lang="en-US" sz="2000" dirty="0" smtClean="0">
                <a:solidFill>
                  <a:srgbClr val="414141"/>
                </a:solidFill>
                <a:latin typeface="Arial" panose="020B0604020202020204" pitchFamily="34" charset="0"/>
                <a:cs typeface="Arial" panose="020B0604020202020204" pitchFamily="34" charset="0"/>
              </a:rPr>
              <a:t>with </a:t>
            </a:r>
            <a:br>
              <a:rPr lang="en-US" sz="2000" dirty="0" smtClean="0">
                <a:solidFill>
                  <a:srgbClr val="414141"/>
                </a:solidFill>
                <a:latin typeface="Arial" panose="020B0604020202020204" pitchFamily="34" charset="0"/>
                <a:cs typeface="Arial" panose="020B0604020202020204" pitchFamily="34" charset="0"/>
              </a:rPr>
            </a:br>
            <a:r>
              <a:rPr lang="en-US" sz="2000" i="1" dirty="0" smtClean="0">
                <a:solidFill>
                  <a:srgbClr val="414141"/>
                </a:solidFill>
                <a:latin typeface="Arial" panose="020B0604020202020204" pitchFamily="34" charset="0"/>
                <a:cs typeface="Arial" panose="020B0604020202020204" pitchFamily="34" charset="0"/>
              </a:rPr>
              <a:t>auto-increase</a:t>
            </a:r>
          </a:p>
          <a:p>
            <a:pPr marL="338138" indent="-338138">
              <a:lnSpc>
                <a:spcPts val="2100"/>
              </a:lnSpc>
              <a:spcBef>
                <a:spcPts val="600"/>
              </a:spcBef>
              <a:spcAft>
                <a:spcPts val="600"/>
              </a:spcAft>
              <a:buFont typeface="+mj-lt"/>
              <a:buAutoNum type="arabicPeriod"/>
            </a:pPr>
            <a:r>
              <a:rPr lang="en-US" sz="2000" dirty="0" smtClean="0">
                <a:solidFill>
                  <a:srgbClr val="414141"/>
                </a:solidFill>
                <a:latin typeface="Arial" panose="020B0604020202020204" pitchFamily="34" charset="0"/>
                <a:cs typeface="Arial" panose="020B0604020202020204" pitchFamily="34" charset="0"/>
              </a:rPr>
              <a:t>Make </a:t>
            </a:r>
            <a:r>
              <a:rPr lang="en-US" sz="2000" b="1" dirty="0" smtClean="0">
                <a:solidFill>
                  <a:srgbClr val="144586"/>
                </a:solidFill>
                <a:latin typeface="Arial" panose="020B0604020202020204" pitchFamily="34" charset="0"/>
                <a:cs typeface="Arial" panose="020B0604020202020204" pitchFamily="34" charset="0"/>
              </a:rPr>
              <a:t>catch-up</a:t>
            </a:r>
            <a:r>
              <a:rPr lang="en-US" sz="2000" dirty="0" smtClean="0">
                <a:solidFill>
                  <a:srgbClr val="414141"/>
                </a:solidFill>
                <a:latin typeface="Arial" panose="020B0604020202020204" pitchFamily="34" charset="0"/>
                <a:cs typeface="Arial" panose="020B0604020202020204" pitchFamily="34" charset="0"/>
              </a:rPr>
              <a:t> contributions (age 50+)</a:t>
            </a:r>
            <a:endParaRPr lang="en-US" sz="2000" i="1" dirty="0" smtClean="0">
              <a:solidFill>
                <a:srgbClr val="414141"/>
              </a:solidFill>
              <a:latin typeface="Arial" panose="020B0604020202020204" pitchFamily="34" charset="0"/>
              <a:cs typeface="Arial" panose="020B0604020202020204" pitchFamily="34" charset="0"/>
            </a:endParaRPr>
          </a:p>
          <a:p>
            <a:pPr marL="338138" indent="-338138">
              <a:lnSpc>
                <a:spcPts val="2100"/>
              </a:lnSpc>
              <a:spcBef>
                <a:spcPts val="600"/>
              </a:spcBef>
              <a:spcAft>
                <a:spcPts val="600"/>
              </a:spcAft>
              <a:buFont typeface="+mj-lt"/>
              <a:buAutoNum type="arabicPeriod"/>
            </a:pPr>
            <a:r>
              <a:rPr lang="en-US" sz="2000" dirty="0" smtClean="0">
                <a:solidFill>
                  <a:srgbClr val="414141"/>
                </a:solidFill>
                <a:latin typeface="Arial" panose="020B0604020202020204" pitchFamily="34" charset="0"/>
                <a:cs typeface="Arial" panose="020B0604020202020204" pitchFamily="34" charset="0"/>
              </a:rPr>
              <a:t>Know </a:t>
            </a:r>
            <a:r>
              <a:rPr lang="en-US" sz="2000" b="1" i="1" dirty="0" smtClean="0">
                <a:solidFill>
                  <a:srgbClr val="144586"/>
                </a:solidFill>
                <a:latin typeface="Arial" panose="020B0604020202020204" pitchFamily="34" charset="0"/>
                <a:cs typeface="Arial" panose="020B0604020202020204" pitchFamily="34" charset="0"/>
              </a:rPr>
              <a:t>Your Retirement Outlook</a:t>
            </a:r>
            <a:r>
              <a:rPr lang="en-US" sz="1400" b="1" baseline="74000" dirty="0" smtClean="0">
                <a:solidFill>
                  <a:srgbClr val="144586"/>
                </a:solidFill>
                <a:latin typeface="Arial" panose="020B0604020202020204" pitchFamily="34" charset="0"/>
                <a:cs typeface="Arial" panose="020B0604020202020204" pitchFamily="34" charset="0"/>
              </a:rPr>
              <a:t>®</a:t>
            </a:r>
          </a:p>
          <a:p>
            <a:pPr marL="338138" indent="-338138">
              <a:lnSpc>
                <a:spcPts val="2100"/>
              </a:lnSpc>
              <a:spcBef>
                <a:spcPts val="600"/>
              </a:spcBef>
              <a:spcAft>
                <a:spcPts val="600"/>
              </a:spcAft>
              <a:buFont typeface="+mj-lt"/>
              <a:buAutoNum type="arabicPeriod"/>
            </a:pPr>
            <a:r>
              <a:rPr lang="en-US" sz="2000" dirty="0">
                <a:solidFill>
                  <a:srgbClr val="414141"/>
                </a:solidFill>
                <a:latin typeface="Arial" panose="020B0604020202020204" pitchFamily="34" charset="0"/>
                <a:cs typeface="Arial" panose="020B0604020202020204" pitchFamily="34" charset="0"/>
              </a:rPr>
              <a:t>Think </a:t>
            </a:r>
            <a:r>
              <a:rPr lang="en-US" sz="2000" dirty="0" smtClean="0">
                <a:solidFill>
                  <a:srgbClr val="414141"/>
                </a:solidFill>
                <a:latin typeface="Arial" panose="020B0604020202020204" pitchFamily="34" charset="0"/>
                <a:cs typeface="Arial" panose="020B0604020202020204" pitchFamily="34" charset="0"/>
              </a:rPr>
              <a:t>about what </a:t>
            </a:r>
            <a:r>
              <a:rPr lang="en-US" sz="2000" dirty="0">
                <a:solidFill>
                  <a:srgbClr val="414141"/>
                </a:solidFill>
                <a:latin typeface="Arial" panose="020B0604020202020204" pitchFamily="34" charset="0"/>
                <a:cs typeface="Arial" panose="020B0604020202020204" pitchFamily="34" charset="0"/>
              </a:rPr>
              <a:t>it will take to be </a:t>
            </a:r>
            <a:r>
              <a:rPr lang="en-US" sz="2000" dirty="0" smtClean="0">
                <a:solidFill>
                  <a:srgbClr val="414141"/>
                </a:solidFill>
                <a:latin typeface="Arial" panose="020B0604020202020204" pitchFamily="34" charset="0"/>
                <a:cs typeface="Arial" panose="020B0604020202020204" pitchFamily="34" charset="0"/>
              </a:rPr>
              <a:t>a</a:t>
            </a:r>
            <a:br>
              <a:rPr lang="en-US" sz="2000" dirty="0" smtClean="0">
                <a:solidFill>
                  <a:srgbClr val="414141"/>
                </a:solidFill>
                <a:latin typeface="Arial" panose="020B0604020202020204" pitchFamily="34" charset="0"/>
                <a:cs typeface="Arial" panose="020B0604020202020204" pitchFamily="34" charset="0"/>
              </a:rPr>
            </a:br>
            <a:r>
              <a:rPr lang="en-US" sz="2000" dirty="0" smtClean="0">
                <a:solidFill>
                  <a:srgbClr val="414141"/>
                </a:solidFill>
                <a:latin typeface="Arial" panose="020B0604020202020204" pitchFamily="34" charset="0"/>
                <a:cs typeface="Arial" panose="020B0604020202020204" pitchFamily="34" charset="0"/>
              </a:rPr>
              <a:t>Super </a:t>
            </a:r>
            <a:r>
              <a:rPr lang="en-US" sz="2000" dirty="0">
                <a:solidFill>
                  <a:srgbClr val="414141"/>
                </a:solidFill>
                <a:latin typeface="Arial" panose="020B0604020202020204" pitchFamily="34" charset="0"/>
                <a:cs typeface="Arial" panose="020B0604020202020204" pitchFamily="34" charset="0"/>
              </a:rPr>
              <a:t>Saver!</a:t>
            </a:r>
          </a:p>
        </p:txBody>
      </p:sp>
      <p:pic>
        <p:nvPicPr>
          <p:cNvPr id="22" name="Rainy" descr="Rainy.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6896" y="2369667"/>
            <a:ext cx="539496" cy="649224"/>
          </a:xfrm>
          <a:prstGeom prst="rect">
            <a:avLst/>
          </a:prstGeom>
        </p:spPr>
      </p:pic>
      <p:sp>
        <p:nvSpPr>
          <p:cNvPr id="10" name="Rectangle 9"/>
          <p:cNvSpPr/>
          <p:nvPr/>
        </p:nvSpPr>
        <p:spPr>
          <a:xfrm>
            <a:off x="152400" y="5834222"/>
            <a:ext cx="9677400" cy="400110"/>
          </a:xfrm>
          <a:prstGeom prst="rect">
            <a:avLst/>
          </a:prstGeom>
          <a:noFill/>
        </p:spPr>
        <p:txBody>
          <a:bodyPr wrap="square">
            <a:spAutoFit/>
          </a:bodyPr>
          <a:lstStyle/>
          <a:p>
            <a:pPr>
              <a:lnSpc>
                <a:spcPts val="1200"/>
              </a:lnSpc>
              <a:spcBef>
                <a:spcPct val="20000"/>
              </a:spcBef>
            </a:pPr>
            <a:r>
              <a:rPr lang="en-US" sz="1200" i="1" dirty="0">
                <a:solidFill>
                  <a:schemeClr val="bg1"/>
                </a:solidFill>
                <a:latin typeface="Arial" panose="020B0604020202020204" pitchFamily="34" charset="0"/>
                <a:cs typeface="Arial" panose="020B0604020202020204" pitchFamily="34" charset="0"/>
              </a:rPr>
              <a:t>Matching contributions are subject to plan vesting requirements. Descriptions of plan features and benefits are subject to </a:t>
            </a:r>
            <a:r>
              <a:rPr lang="en-US" sz="1200" i="1" dirty="0" smtClean="0">
                <a:solidFill>
                  <a:schemeClr val="bg1"/>
                </a:solidFill>
                <a:latin typeface="Arial" panose="020B0604020202020204" pitchFamily="34" charset="0"/>
                <a:cs typeface="Arial" panose="020B0604020202020204" pitchFamily="34" charset="0"/>
              </a:rPr>
              <a:t>the</a:t>
            </a:r>
            <a:br>
              <a:rPr lang="en-US" sz="1200" i="1" dirty="0" smtClean="0">
                <a:solidFill>
                  <a:schemeClr val="bg1"/>
                </a:solidFill>
                <a:latin typeface="Arial" panose="020B0604020202020204" pitchFamily="34" charset="0"/>
                <a:cs typeface="Arial" panose="020B0604020202020204" pitchFamily="34" charset="0"/>
              </a:rPr>
            </a:br>
            <a:r>
              <a:rPr lang="en-US" sz="1200" i="1" dirty="0" smtClean="0">
                <a:solidFill>
                  <a:schemeClr val="bg1"/>
                </a:solidFill>
                <a:latin typeface="Arial" panose="020B0604020202020204" pitchFamily="34" charset="0"/>
                <a:cs typeface="Arial" panose="020B0604020202020204" pitchFamily="34" charset="0"/>
              </a:rPr>
              <a:t>plan document</a:t>
            </a:r>
            <a:r>
              <a:rPr lang="en-US" sz="1200" i="1" dirty="0">
                <a:solidFill>
                  <a:schemeClr val="bg1"/>
                </a:solidFill>
                <a:latin typeface="Arial" panose="020B0604020202020204" pitchFamily="34" charset="0"/>
                <a:cs typeface="Arial" panose="020B0604020202020204" pitchFamily="34" charset="0"/>
              </a:rPr>
              <a:t>, which will govern in case of inconsistencies</a:t>
            </a:r>
            <a:r>
              <a:rPr lang="en-US" sz="1200" i="1" dirty="0" smtClean="0">
                <a:solidFill>
                  <a:schemeClr val="bg1"/>
                </a:solidFill>
                <a:latin typeface="Arial" panose="020B0604020202020204" pitchFamily="34" charset="0"/>
                <a:cs typeface="Arial" panose="020B0604020202020204" pitchFamily="34" charset="0"/>
              </a:rPr>
              <a:t>.</a:t>
            </a:r>
            <a:endParaRPr lang="en-US" sz="1200" i="1"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1704536"/>
            <a:ext cx="6513589" cy="448057"/>
          </a:xfrm>
          <a:prstGeom prst="rect">
            <a:avLst/>
          </a:prstGeom>
        </p:spPr>
      </p:pic>
      <p:sp>
        <p:nvSpPr>
          <p:cNvPr id="19" name="TextBox 18"/>
          <p:cNvSpPr txBox="1"/>
          <p:nvPr/>
        </p:nvSpPr>
        <p:spPr>
          <a:xfrm>
            <a:off x="990600" y="300335"/>
            <a:ext cx="990600" cy="461665"/>
          </a:xfrm>
          <a:prstGeom prst="rect">
            <a:avLst/>
          </a:prstGeom>
          <a:noFill/>
        </p:spPr>
        <p:txBody>
          <a:bodyPr wrap="square" rtlCol="0">
            <a:spAutoFit/>
          </a:bodyPr>
          <a:lstStyle/>
          <a:p>
            <a:r>
              <a:rPr lang="en-US" sz="2400" dirty="0" smtClean="0">
                <a:solidFill>
                  <a:schemeClr val="bg1"/>
                </a:solidFill>
                <a:latin typeface="Arial"/>
                <a:cs typeface="Arial"/>
              </a:rPr>
              <a:t>take</a:t>
            </a:r>
            <a:endParaRPr lang="en-US" sz="2400" kern="1200" dirty="0">
              <a:solidFill>
                <a:schemeClr val="bg1"/>
              </a:solidFill>
              <a:latin typeface="Arial"/>
              <a:cs typeface="Arial"/>
            </a:endParaRPr>
          </a:p>
        </p:txBody>
      </p:sp>
    </p:spTree>
    <p:extLst>
      <p:ext uri="{BB962C8B-B14F-4D97-AF65-F5344CB8AC3E}">
        <p14:creationId xmlns:p14="http://schemas.microsoft.com/office/powerpoint/2010/main" val="16677307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10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10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10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1000" fill="hold"/>
                                        <p:tgtEl>
                                          <p:spTgt spid="14">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1000" fill="hold"/>
                                        <p:tgtEl>
                                          <p:spTgt spid="14">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4">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Light blue rectangle" descr="BYRO_lockup_box_blue.png"/>
          <p:cNvPicPr>
            <a:picLocks noChangeAspect="1"/>
          </p:cNvPicPr>
          <p:nvPr/>
        </p:nvPicPr>
        <p:blipFill rotWithShape="1">
          <a:blip r:embed="rId3">
            <a:extLst>
              <a:ext uri="{28A0092B-C50C-407E-A947-70E740481C1C}">
                <a14:useLocalDpi xmlns:a14="http://schemas.microsoft.com/office/drawing/2010/main" val="0"/>
              </a:ext>
            </a:extLst>
          </a:blip>
          <a:srcRect t="4766"/>
          <a:stretch/>
        </p:blipFill>
        <p:spPr>
          <a:xfrm>
            <a:off x="1295400" y="1928564"/>
            <a:ext cx="6513576" cy="447598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704536"/>
            <a:ext cx="6513589" cy="448057"/>
          </a:xfrm>
          <a:prstGeom prst="rect">
            <a:avLst/>
          </a:prstGeom>
        </p:spPr>
      </p:pic>
      <p:pic>
        <p:nvPicPr>
          <p:cNvPr id="18" name="Sunny" descr="Sunny.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8192" y="2296582"/>
            <a:ext cx="445008" cy="701040"/>
          </a:xfrm>
          <a:prstGeom prst="rect">
            <a:avLst/>
          </a:prstGeom>
        </p:spPr>
      </p:pic>
      <p:pic>
        <p:nvPicPr>
          <p:cNvPr id="20" name="Partly Sunny" descr="PartlySunny.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6960" y="2292772"/>
            <a:ext cx="697992" cy="694944"/>
          </a:xfrm>
          <a:prstGeom prst="rect">
            <a:avLst/>
          </a:prstGeom>
        </p:spPr>
      </p:pic>
      <p:pic>
        <p:nvPicPr>
          <p:cNvPr id="21" name="Cloudy" descr="Cloudy.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9632" y="2330014"/>
            <a:ext cx="704088" cy="658368"/>
          </a:xfrm>
          <a:prstGeom prst="rect">
            <a:avLst/>
          </a:prstGeom>
        </p:spPr>
      </p:pic>
      <p:sp>
        <p:nvSpPr>
          <p:cNvPr id="14" name="TextBox 13"/>
          <p:cNvSpPr txBox="1"/>
          <p:nvPr/>
        </p:nvSpPr>
        <p:spPr>
          <a:xfrm>
            <a:off x="2451030" y="3124200"/>
            <a:ext cx="5519808" cy="2862322"/>
          </a:xfrm>
          <a:prstGeom prst="rect">
            <a:avLst/>
          </a:prstGeom>
          <a:noFill/>
        </p:spPr>
        <p:txBody>
          <a:bodyPr wrap="square" rtlCol="0">
            <a:spAutoFit/>
          </a:bodyPr>
          <a:lstStyle/>
          <a:p>
            <a:pPr marL="457200" indent="-457200">
              <a:lnSpc>
                <a:spcPts val="2100"/>
              </a:lnSpc>
              <a:spcBef>
                <a:spcPts val="600"/>
              </a:spcBef>
              <a:spcAft>
                <a:spcPts val="600"/>
              </a:spcAft>
              <a:buFont typeface="+mj-lt"/>
              <a:buAutoNum type="arabicPeriod"/>
            </a:pPr>
            <a:r>
              <a:rPr lang="en-US" sz="2000" dirty="0" smtClean="0">
                <a:solidFill>
                  <a:srgbClr val="414141"/>
                </a:solidFill>
                <a:latin typeface="Arial" panose="020B0604020202020204" pitchFamily="34" charset="0"/>
                <a:cs typeface="Arial" panose="020B0604020202020204" pitchFamily="34" charset="0"/>
              </a:rPr>
              <a:t>Target the right </a:t>
            </a:r>
            <a:r>
              <a:rPr lang="en-US" sz="2000" b="1" dirty="0" smtClean="0">
                <a:solidFill>
                  <a:srgbClr val="144586"/>
                </a:solidFill>
                <a:latin typeface="Arial" panose="020B0604020202020204" pitchFamily="34" charset="0"/>
                <a:cs typeface="Arial" panose="020B0604020202020204" pitchFamily="34" charset="0"/>
              </a:rPr>
              <a:t>savings goal–</a:t>
            </a:r>
            <a:r>
              <a:rPr lang="en-US" sz="2000" i="1" dirty="0" smtClean="0">
                <a:solidFill>
                  <a:srgbClr val="414141"/>
                </a:solidFill>
                <a:latin typeface="Arial" panose="020B0604020202020204" pitchFamily="34" charset="0"/>
                <a:cs typeface="Arial" panose="020B0604020202020204" pitchFamily="34" charset="0"/>
              </a:rPr>
              <a:t>at least </a:t>
            </a:r>
            <a:r>
              <a:rPr lang="en-US" sz="2000" dirty="0" smtClean="0">
                <a:solidFill>
                  <a:srgbClr val="414141"/>
                </a:solidFill>
                <a:latin typeface="Arial" panose="020B0604020202020204" pitchFamily="34" charset="0"/>
                <a:cs typeface="Arial" panose="020B0604020202020204" pitchFamily="34" charset="0"/>
              </a:rPr>
              <a:t>5%</a:t>
            </a:r>
            <a:br>
              <a:rPr lang="en-US" sz="2000" dirty="0" smtClean="0">
                <a:solidFill>
                  <a:srgbClr val="414141"/>
                </a:solidFill>
                <a:latin typeface="Arial" panose="020B0604020202020204" pitchFamily="34" charset="0"/>
                <a:cs typeface="Arial" panose="020B0604020202020204" pitchFamily="34" charset="0"/>
              </a:rPr>
            </a:br>
            <a:r>
              <a:rPr lang="en-US" sz="2000" dirty="0" smtClean="0">
                <a:solidFill>
                  <a:srgbClr val="414141"/>
                </a:solidFill>
                <a:latin typeface="Arial" panose="020B0604020202020204" pitchFamily="34" charset="0"/>
                <a:cs typeface="Arial" panose="020B0604020202020204" pitchFamily="34" charset="0"/>
              </a:rPr>
              <a:t>to start</a:t>
            </a:r>
            <a:endParaRPr lang="en-US" sz="2000" i="1" dirty="0">
              <a:solidFill>
                <a:srgbClr val="414141"/>
              </a:solidFill>
              <a:latin typeface="Arial" panose="020B0604020202020204" pitchFamily="34" charset="0"/>
              <a:cs typeface="Arial" panose="020B0604020202020204" pitchFamily="34" charset="0"/>
            </a:endParaRPr>
          </a:p>
          <a:p>
            <a:pPr marL="457200" indent="-457200">
              <a:lnSpc>
                <a:spcPts val="2100"/>
              </a:lnSpc>
              <a:spcBef>
                <a:spcPts val="600"/>
              </a:spcBef>
              <a:spcAft>
                <a:spcPts val="600"/>
              </a:spcAft>
              <a:buFont typeface="+mj-lt"/>
              <a:buAutoNum type="arabicPeriod"/>
            </a:pPr>
            <a:r>
              <a:rPr lang="en-US" sz="2000" dirty="0" smtClean="0">
                <a:solidFill>
                  <a:srgbClr val="414141"/>
                </a:solidFill>
                <a:latin typeface="Arial" panose="020B0604020202020204" pitchFamily="34" charset="0"/>
                <a:cs typeface="Arial" panose="020B0604020202020204" pitchFamily="34" charset="0"/>
              </a:rPr>
              <a:t>Schedule </a:t>
            </a:r>
            <a:r>
              <a:rPr lang="en-US" sz="2000" b="1" dirty="0" smtClean="0">
                <a:solidFill>
                  <a:srgbClr val="144586"/>
                </a:solidFill>
                <a:latin typeface="Arial"/>
                <a:cs typeface="Arial"/>
              </a:rPr>
              <a:t>annual raises </a:t>
            </a:r>
            <a:r>
              <a:rPr lang="en-US" sz="2000" dirty="0" smtClean="0">
                <a:solidFill>
                  <a:srgbClr val="414141"/>
                </a:solidFill>
                <a:latin typeface="Arial" panose="020B0604020202020204" pitchFamily="34" charset="0"/>
                <a:cs typeface="Arial" panose="020B0604020202020204" pitchFamily="34" charset="0"/>
              </a:rPr>
              <a:t>with </a:t>
            </a:r>
            <a:br>
              <a:rPr lang="en-US" sz="2000" dirty="0" smtClean="0">
                <a:solidFill>
                  <a:srgbClr val="414141"/>
                </a:solidFill>
                <a:latin typeface="Arial" panose="020B0604020202020204" pitchFamily="34" charset="0"/>
                <a:cs typeface="Arial" panose="020B0604020202020204" pitchFamily="34" charset="0"/>
              </a:rPr>
            </a:br>
            <a:r>
              <a:rPr lang="en-US" sz="2000" i="1" dirty="0" smtClean="0">
                <a:solidFill>
                  <a:srgbClr val="414141"/>
                </a:solidFill>
                <a:latin typeface="Arial" panose="020B0604020202020204" pitchFamily="34" charset="0"/>
                <a:cs typeface="Arial" panose="020B0604020202020204" pitchFamily="34" charset="0"/>
              </a:rPr>
              <a:t>auto-increase</a:t>
            </a:r>
          </a:p>
          <a:p>
            <a:pPr marL="457200" indent="-457200">
              <a:lnSpc>
                <a:spcPts val="2100"/>
              </a:lnSpc>
              <a:spcBef>
                <a:spcPts val="600"/>
              </a:spcBef>
              <a:spcAft>
                <a:spcPts val="600"/>
              </a:spcAft>
              <a:buFont typeface="+mj-lt"/>
              <a:buAutoNum type="arabicPeriod"/>
            </a:pPr>
            <a:r>
              <a:rPr lang="en-US" sz="2000" dirty="0" smtClean="0">
                <a:solidFill>
                  <a:srgbClr val="414141"/>
                </a:solidFill>
                <a:latin typeface="Arial" panose="020B0604020202020204" pitchFamily="34" charset="0"/>
                <a:cs typeface="Arial" panose="020B0604020202020204" pitchFamily="34" charset="0"/>
              </a:rPr>
              <a:t>Make </a:t>
            </a:r>
            <a:r>
              <a:rPr lang="en-US" sz="2000" b="1" dirty="0" smtClean="0">
                <a:solidFill>
                  <a:srgbClr val="144586"/>
                </a:solidFill>
                <a:latin typeface="Arial" panose="020B0604020202020204" pitchFamily="34" charset="0"/>
                <a:cs typeface="Arial" panose="020B0604020202020204" pitchFamily="34" charset="0"/>
              </a:rPr>
              <a:t>catch-up</a:t>
            </a:r>
            <a:r>
              <a:rPr lang="en-US" sz="2000" dirty="0" smtClean="0">
                <a:solidFill>
                  <a:srgbClr val="414141"/>
                </a:solidFill>
                <a:latin typeface="Arial" panose="020B0604020202020204" pitchFamily="34" charset="0"/>
                <a:cs typeface="Arial" panose="020B0604020202020204" pitchFamily="34" charset="0"/>
              </a:rPr>
              <a:t> contributions (age 50+)</a:t>
            </a:r>
            <a:endParaRPr lang="en-US" sz="2000" i="1" dirty="0" smtClean="0">
              <a:solidFill>
                <a:srgbClr val="414141"/>
              </a:solidFill>
              <a:latin typeface="Arial" panose="020B0604020202020204" pitchFamily="34" charset="0"/>
              <a:cs typeface="Arial" panose="020B0604020202020204" pitchFamily="34" charset="0"/>
            </a:endParaRPr>
          </a:p>
          <a:p>
            <a:pPr marL="457200" indent="-457200">
              <a:lnSpc>
                <a:spcPts val="2100"/>
              </a:lnSpc>
              <a:spcBef>
                <a:spcPts val="600"/>
              </a:spcBef>
              <a:spcAft>
                <a:spcPts val="600"/>
              </a:spcAft>
              <a:buFont typeface="+mj-lt"/>
              <a:buAutoNum type="arabicPeriod"/>
            </a:pPr>
            <a:r>
              <a:rPr lang="en-US" sz="2000" dirty="0" smtClean="0">
                <a:solidFill>
                  <a:srgbClr val="414141"/>
                </a:solidFill>
                <a:latin typeface="Arial" panose="020B0604020202020204" pitchFamily="34" charset="0"/>
                <a:cs typeface="Arial" panose="020B0604020202020204" pitchFamily="34" charset="0"/>
              </a:rPr>
              <a:t>Know </a:t>
            </a:r>
            <a:r>
              <a:rPr lang="en-US" sz="2000" b="1" i="1" dirty="0" smtClean="0">
                <a:solidFill>
                  <a:srgbClr val="144586"/>
                </a:solidFill>
                <a:latin typeface="Arial" panose="020B0604020202020204" pitchFamily="34" charset="0"/>
                <a:cs typeface="Arial" panose="020B0604020202020204" pitchFamily="34" charset="0"/>
              </a:rPr>
              <a:t>Your Retirement Outlook</a:t>
            </a:r>
            <a:r>
              <a:rPr lang="en-US" sz="1400" b="1" baseline="74000" dirty="0" smtClean="0">
                <a:solidFill>
                  <a:srgbClr val="144586"/>
                </a:solidFill>
                <a:latin typeface="Arial" panose="020B0604020202020204" pitchFamily="34" charset="0"/>
                <a:cs typeface="Arial" panose="020B0604020202020204" pitchFamily="34" charset="0"/>
              </a:rPr>
              <a:t>®</a:t>
            </a:r>
          </a:p>
          <a:p>
            <a:pPr marL="457200" indent="-457200">
              <a:lnSpc>
                <a:spcPts val="2100"/>
              </a:lnSpc>
              <a:spcBef>
                <a:spcPts val="600"/>
              </a:spcBef>
              <a:spcAft>
                <a:spcPts val="600"/>
              </a:spcAft>
              <a:buFont typeface="+mj-lt"/>
              <a:buAutoNum type="arabicPeriod"/>
            </a:pPr>
            <a:r>
              <a:rPr lang="en-US" sz="2000" dirty="0">
                <a:solidFill>
                  <a:srgbClr val="414141"/>
                </a:solidFill>
                <a:latin typeface="Arial" panose="020B0604020202020204" pitchFamily="34" charset="0"/>
                <a:cs typeface="Arial" panose="020B0604020202020204" pitchFamily="34" charset="0"/>
              </a:rPr>
              <a:t>Think about what it will take to be </a:t>
            </a:r>
            <a:r>
              <a:rPr lang="en-US" sz="2000" dirty="0" smtClean="0">
                <a:solidFill>
                  <a:srgbClr val="414141"/>
                </a:solidFill>
                <a:latin typeface="Arial" panose="020B0604020202020204" pitchFamily="34" charset="0"/>
                <a:cs typeface="Arial" panose="020B0604020202020204" pitchFamily="34" charset="0"/>
              </a:rPr>
              <a:t>a</a:t>
            </a:r>
            <a:br>
              <a:rPr lang="en-US" sz="2000" dirty="0" smtClean="0">
                <a:solidFill>
                  <a:srgbClr val="414141"/>
                </a:solidFill>
                <a:latin typeface="Arial" panose="020B0604020202020204" pitchFamily="34" charset="0"/>
                <a:cs typeface="Arial" panose="020B0604020202020204" pitchFamily="34" charset="0"/>
              </a:rPr>
            </a:br>
            <a:r>
              <a:rPr lang="en-US" sz="2000" dirty="0" smtClean="0">
                <a:solidFill>
                  <a:srgbClr val="414141"/>
                </a:solidFill>
                <a:latin typeface="Arial" panose="020B0604020202020204" pitchFamily="34" charset="0"/>
                <a:cs typeface="Arial" panose="020B0604020202020204" pitchFamily="34" charset="0"/>
              </a:rPr>
              <a:t>Super </a:t>
            </a:r>
            <a:r>
              <a:rPr lang="en-US" sz="2000" dirty="0">
                <a:solidFill>
                  <a:srgbClr val="414141"/>
                </a:solidFill>
                <a:latin typeface="Arial" panose="020B0604020202020204" pitchFamily="34" charset="0"/>
                <a:cs typeface="Arial" panose="020B0604020202020204" pitchFamily="34" charset="0"/>
              </a:rPr>
              <a:t>Saver!</a:t>
            </a:r>
          </a:p>
        </p:txBody>
      </p:sp>
      <p:pic>
        <p:nvPicPr>
          <p:cNvPr id="22" name="Rainy" descr="Rainy.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6896" y="2369667"/>
            <a:ext cx="539496" cy="649224"/>
          </a:xfrm>
          <a:prstGeom prst="rect">
            <a:avLst/>
          </a:prstGeom>
        </p:spPr>
      </p:pic>
      <p:sp>
        <p:nvSpPr>
          <p:cNvPr id="12" name="Rectangle 11"/>
          <p:cNvSpPr/>
          <p:nvPr/>
        </p:nvSpPr>
        <p:spPr>
          <a:xfrm>
            <a:off x="152400" y="5862418"/>
            <a:ext cx="9677400" cy="400110"/>
          </a:xfrm>
          <a:prstGeom prst="rect">
            <a:avLst/>
          </a:prstGeom>
          <a:noFill/>
        </p:spPr>
        <p:txBody>
          <a:bodyPr wrap="square">
            <a:spAutoFit/>
          </a:bodyPr>
          <a:lstStyle/>
          <a:p>
            <a:pPr>
              <a:lnSpc>
                <a:spcPts val="1200"/>
              </a:lnSpc>
              <a:spcBef>
                <a:spcPct val="20000"/>
              </a:spcBef>
            </a:pPr>
            <a:r>
              <a:rPr lang="en-US" sz="1200" i="1" dirty="0">
                <a:solidFill>
                  <a:schemeClr val="bg1"/>
                </a:solidFill>
                <a:latin typeface="Arial" panose="020B0604020202020204" pitchFamily="34" charset="0"/>
                <a:cs typeface="Arial" panose="020B0604020202020204" pitchFamily="34" charset="0"/>
              </a:rPr>
              <a:t>Evaluate your ability to continue the auto-increase service in the event of a prolonged market decline, unexpected </a:t>
            </a:r>
            <a:r>
              <a:rPr lang="en-US" sz="1200" i="1" dirty="0" smtClean="0">
                <a:solidFill>
                  <a:schemeClr val="bg1"/>
                </a:solidFill>
                <a:latin typeface="Arial" panose="020B0604020202020204" pitchFamily="34" charset="0"/>
                <a:cs typeface="Arial" panose="020B0604020202020204" pitchFamily="34" charset="0"/>
              </a:rPr>
              <a:t>expenses,</a:t>
            </a:r>
            <a:br>
              <a:rPr lang="en-US" sz="1200" i="1" dirty="0" smtClean="0">
                <a:solidFill>
                  <a:schemeClr val="bg1"/>
                </a:solidFill>
                <a:latin typeface="Arial" panose="020B0604020202020204" pitchFamily="34" charset="0"/>
                <a:cs typeface="Arial" panose="020B0604020202020204" pitchFamily="34" charset="0"/>
              </a:rPr>
            </a:br>
            <a:r>
              <a:rPr lang="en-US" sz="1200" i="1" dirty="0" smtClean="0">
                <a:solidFill>
                  <a:schemeClr val="bg1"/>
                </a:solidFill>
                <a:latin typeface="Arial" panose="020B0604020202020204" pitchFamily="34" charset="0"/>
                <a:cs typeface="Arial" panose="020B0604020202020204" pitchFamily="34" charset="0"/>
              </a:rPr>
              <a:t>or </a:t>
            </a:r>
            <a:r>
              <a:rPr lang="en-US" sz="1200" i="1" dirty="0">
                <a:solidFill>
                  <a:schemeClr val="bg1"/>
                </a:solidFill>
                <a:latin typeface="Arial" panose="020B0604020202020204" pitchFamily="34" charset="0"/>
                <a:cs typeface="Arial" panose="020B0604020202020204" pitchFamily="34" charset="0"/>
              </a:rPr>
              <a:t>unforeseeable emergencies</a:t>
            </a:r>
            <a:r>
              <a:rPr lang="en-US" sz="1200" i="1" dirty="0" smtClean="0">
                <a:solidFill>
                  <a:schemeClr val="bg1"/>
                </a:solidFill>
                <a:latin typeface="Arial" panose="020B0604020202020204" pitchFamily="34" charset="0"/>
                <a:cs typeface="Arial" panose="020B0604020202020204" pitchFamily="34" charset="0"/>
              </a:rPr>
              <a:t>.</a:t>
            </a:r>
            <a:endParaRPr lang="en-US" sz="1200" i="1"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457200" y="155448"/>
            <a:ext cx="9296400" cy="1569660"/>
          </a:xfrm>
          <a:prstGeom prst="rect">
            <a:avLst/>
          </a:prstGeom>
          <a:noFill/>
          <a:effectLst>
            <a:outerShdw blurRad="101600" dist="63500" dir="2700000">
              <a:srgbClr val="000000">
                <a:alpha val="43000"/>
              </a:srgbClr>
            </a:outerShdw>
          </a:effectLst>
        </p:spPr>
        <p:txBody>
          <a:bodyPr wrap="square" rtlCol="0">
            <a:spAutoFit/>
          </a:bodyPr>
          <a:lstStyle/>
          <a:p>
            <a:r>
              <a:rPr lang="en-US" sz="9600" kern="1200" dirty="0" smtClean="0">
                <a:solidFill>
                  <a:srgbClr val="FFFFFF"/>
                </a:solidFill>
                <a:latin typeface="Arial Black"/>
                <a:cs typeface="Arial Black"/>
              </a:rPr>
              <a:t>action!</a:t>
            </a:r>
          </a:p>
        </p:txBody>
      </p:sp>
      <p:sp>
        <p:nvSpPr>
          <p:cNvPr id="23" name="TextBox 22"/>
          <p:cNvSpPr txBox="1"/>
          <p:nvPr/>
        </p:nvSpPr>
        <p:spPr>
          <a:xfrm>
            <a:off x="990600" y="300335"/>
            <a:ext cx="990600" cy="461665"/>
          </a:xfrm>
          <a:prstGeom prst="rect">
            <a:avLst/>
          </a:prstGeom>
          <a:noFill/>
        </p:spPr>
        <p:txBody>
          <a:bodyPr wrap="square" rtlCol="0">
            <a:spAutoFit/>
          </a:bodyPr>
          <a:lstStyle/>
          <a:p>
            <a:r>
              <a:rPr lang="en-US" sz="2400" dirty="0" smtClean="0">
                <a:solidFill>
                  <a:schemeClr val="bg1"/>
                </a:solidFill>
                <a:latin typeface="Arial"/>
                <a:cs typeface="Arial"/>
              </a:rPr>
              <a:t>take</a:t>
            </a:r>
            <a:endParaRPr lang="en-US" sz="2400" kern="1200" dirty="0">
              <a:solidFill>
                <a:schemeClr val="bg1"/>
              </a:solidFill>
              <a:latin typeface="Arial"/>
              <a:cs typeface="Arial"/>
            </a:endParaRPr>
          </a:p>
        </p:txBody>
      </p:sp>
    </p:spTree>
    <p:extLst>
      <p:ext uri="{BB962C8B-B14F-4D97-AF65-F5344CB8AC3E}">
        <p14:creationId xmlns:p14="http://schemas.microsoft.com/office/powerpoint/2010/main" val="40452084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10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10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10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1000" fill="hold"/>
                                        <p:tgtEl>
                                          <p:spTgt spid="14">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1000" fill="hold"/>
                                        <p:tgtEl>
                                          <p:spTgt spid="14">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4">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ight blue rectangle" descr="BYRO_lockup_box_blue.png"/>
          <p:cNvPicPr>
            <a:picLocks noChangeAspect="1"/>
          </p:cNvPicPr>
          <p:nvPr/>
        </p:nvPicPr>
        <p:blipFill rotWithShape="1">
          <a:blip r:embed="rId3">
            <a:extLst>
              <a:ext uri="{28A0092B-C50C-407E-A947-70E740481C1C}">
                <a14:useLocalDpi xmlns:a14="http://schemas.microsoft.com/office/drawing/2010/main" val="0"/>
              </a:ext>
            </a:extLst>
          </a:blip>
          <a:srcRect t="4766"/>
          <a:stretch/>
        </p:blipFill>
        <p:spPr>
          <a:xfrm>
            <a:off x="1295400" y="1928564"/>
            <a:ext cx="6513576" cy="447598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704536"/>
            <a:ext cx="6513589" cy="448057"/>
          </a:xfrm>
          <a:prstGeom prst="rect">
            <a:avLst/>
          </a:prstGeom>
        </p:spPr>
      </p:pic>
      <p:pic>
        <p:nvPicPr>
          <p:cNvPr id="18" name="Sunny" descr="Sunny.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8192" y="2296582"/>
            <a:ext cx="445008" cy="701040"/>
          </a:xfrm>
          <a:prstGeom prst="rect">
            <a:avLst/>
          </a:prstGeom>
        </p:spPr>
      </p:pic>
      <p:pic>
        <p:nvPicPr>
          <p:cNvPr id="20" name="Partly Sunny" descr="PartlySunny.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6960" y="2292772"/>
            <a:ext cx="697992" cy="694944"/>
          </a:xfrm>
          <a:prstGeom prst="rect">
            <a:avLst/>
          </a:prstGeom>
        </p:spPr>
      </p:pic>
      <p:pic>
        <p:nvPicPr>
          <p:cNvPr id="21" name="Cloudy" descr="Cloudy.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9632" y="2330014"/>
            <a:ext cx="704088" cy="658368"/>
          </a:xfrm>
          <a:prstGeom prst="rect">
            <a:avLst/>
          </a:prstGeom>
        </p:spPr>
      </p:pic>
      <p:sp>
        <p:nvSpPr>
          <p:cNvPr id="14" name="TextBox 13"/>
          <p:cNvSpPr txBox="1"/>
          <p:nvPr/>
        </p:nvSpPr>
        <p:spPr>
          <a:xfrm>
            <a:off x="2451030" y="3170558"/>
            <a:ext cx="5519808" cy="2593018"/>
          </a:xfrm>
          <a:prstGeom prst="rect">
            <a:avLst/>
          </a:prstGeom>
          <a:noFill/>
        </p:spPr>
        <p:txBody>
          <a:bodyPr wrap="square" rtlCol="0">
            <a:spAutoFit/>
          </a:bodyPr>
          <a:lstStyle/>
          <a:p>
            <a:pPr marL="463550" indent="-463550">
              <a:lnSpc>
                <a:spcPts val="2100"/>
              </a:lnSpc>
              <a:spcBef>
                <a:spcPts val="600"/>
              </a:spcBef>
              <a:spcAft>
                <a:spcPts val="600"/>
              </a:spcAft>
              <a:buClr>
                <a:srgbClr val="000000"/>
              </a:buClr>
              <a:buFont typeface="+mj-lt"/>
              <a:buAutoNum type="arabicPeriod"/>
            </a:pPr>
            <a:r>
              <a:rPr lang="en-US" sz="2000" dirty="0" smtClean="0">
                <a:solidFill>
                  <a:srgbClr val="414141"/>
                </a:solidFill>
                <a:latin typeface="Arial" panose="020B0604020202020204" pitchFamily="34" charset="0"/>
                <a:cs typeface="Arial" panose="020B0604020202020204" pitchFamily="34" charset="0"/>
              </a:rPr>
              <a:t> Target </a:t>
            </a:r>
            <a:r>
              <a:rPr lang="en-US" sz="2000" dirty="0">
                <a:solidFill>
                  <a:srgbClr val="414141"/>
                </a:solidFill>
                <a:latin typeface="Arial" panose="020B0604020202020204" pitchFamily="34" charset="0"/>
                <a:cs typeface="Arial" panose="020B0604020202020204" pitchFamily="34" charset="0"/>
              </a:rPr>
              <a:t>the right </a:t>
            </a:r>
            <a:r>
              <a:rPr lang="en-US" sz="2000" b="1" dirty="0">
                <a:solidFill>
                  <a:srgbClr val="144586"/>
                </a:solidFill>
                <a:latin typeface="Arial" panose="020B0604020202020204" pitchFamily="34" charset="0"/>
                <a:cs typeface="Arial" panose="020B0604020202020204" pitchFamily="34" charset="0"/>
              </a:rPr>
              <a:t>savings </a:t>
            </a:r>
            <a:r>
              <a:rPr lang="en-US" sz="2000" b="1" dirty="0" smtClean="0">
                <a:solidFill>
                  <a:srgbClr val="144586"/>
                </a:solidFill>
                <a:latin typeface="Arial" panose="020B0604020202020204" pitchFamily="34" charset="0"/>
                <a:cs typeface="Arial" panose="020B0604020202020204" pitchFamily="34" charset="0"/>
              </a:rPr>
              <a:t>goal–</a:t>
            </a:r>
            <a:r>
              <a:rPr lang="en-US" sz="2000" dirty="0" smtClean="0">
                <a:solidFill>
                  <a:srgbClr val="414141"/>
                </a:solidFill>
                <a:latin typeface="Arial" panose="020B0604020202020204" pitchFamily="34" charset="0"/>
                <a:cs typeface="Arial" panose="020B0604020202020204" pitchFamily="34" charset="0"/>
              </a:rPr>
              <a:t>at least</a:t>
            </a:r>
            <a:br>
              <a:rPr lang="en-US" sz="2000" dirty="0" smtClean="0">
                <a:solidFill>
                  <a:srgbClr val="414141"/>
                </a:solidFill>
                <a:latin typeface="Arial" panose="020B0604020202020204" pitchFamily="34" charset="0"/>
                <a:cs typeface="Arial" panose="020B0604020202020204" pitchFamily="34" charset="0"/>
              </a:rPr>
            </a:br>
            <a:r>
              <a:rPr lang="en-US" sz="2000" dirty="0" smtClean="0">
                <a:solidFill>
                  <a:srgbClr val="414141"/>
                </a:solidFill>
                <a:latin typeface="Arial" panose="020B0604020202020204" pitchFamily="34" charset="0"/>
                <a:cs typeface="Arial" panose="020B0604020202020204" pitchFamily="34" charset="0"/>
              </a:rPr>
              <a:t> enough </a:t>
            </a:r>
            <a:r>
              <a:rPr lang="en-US" sz="2000" dirty="0">
                <a:solidFill>
                  <a:srgbClr val="414141"/>
                </a:solidFill>
                <a:latin typeface="Arial" panose="020B0604020202020204" pitchFamily="34" charset="0"/>
                <a:cs typeface="Arial" panose="020B0604020202020204" pitchFamily="34" charset="0"/>
              </a:rPr>
              <a:t>to earn your </a:t>
            </a:r>
            <a:r>
              <a:rPr lang="en-US" sz="2000" i="1" dirty="0">
                <a:solidFill>
                  <a:srgbClr val="414141"/>
                </a:solidFill>
                <a:latin typeface="Arial" panose="020B0604020202020204" pitchFamily="34" charset="0"/>
                <a:cs typeface="Arial" panose="020B0604020202020204" pitchFamily="34" charset="0"/>
              </a:rPr>
              <a:t>full match</a:t>
            </a:r>
          </a:p>
          <a:p>
            <a:pPr marL="463550" indent="-463550">
              <a:lnSpc>
                <a:spcPts val="2100"/>
              </a:lnSpc>
              <a:spcBef>
                <a:spcPts val="600"/>
              </a:spcBef>
              <a:spcAft>
                <a:spcPts val="600"/>
              </a:spcAft>
              <a:buClr>
                <a:srgbClr val="000000"/>
              </a:buClr>
              <a:buFont typeface="+mj-lt"/>
              <a:buAutoNum type="arabicPeriod"/>
            </a:pPr>
            <a:r>
              <a:rPr lang="en-US" sz="2000" dirty="0" smtClean="0">
                <a:solidFill>
                  <a:srgbClr val="414141"/>
                </a:solidFill>
                <a:latin typeface="Arial" panose="020B0604020202020204" pitchFamily="34" charset="0"/>
                <a:cs typeface="Arial" panose="020B0604020202020204" pitchFamily="34" charset="0"/>
              </a:rPr>
              <a:t> </a:t>
            </a:r>
            <a:r>
              <a:rPr lang="en-US" sz="2000" b="1" dirty="0">
                <a:solidFill>
                  <a:srgbClr val="144586"/>
                </a:solidFill>
                <a:latin typeface="Arial" panose="020B0604020202020204" pitchFamily="34" charset="0"/>
                <a:cs typeface="Arial" panose="020B0604020202020204" pitchFamily="34" charset="0"/>
              </a:rPr>
              <a:t>Raise your contributions</a:t>
            </a:r>
            <a:r>
              <a:rPr lang="en-US" sz="2000" b="1" dirty="0">
                <a:solidFill>
                  <a:srgbClr val="414141"/>
                </a:solidFill>
                <a:latin typeface="Arial" panose="020B0604020202020204" pitchFamily="34" charset="0"/>
                <a:cs typeface="Arial" panose="020B0604020202020204" pitchFamily="34" charset="0"/>
              </a:rPr>
              <a:t> </a:t>
            </a:r>
            <a:r>
              <a:rPr lang="en-US" sz="2000" dirty="0" smtClean="0">
                <a:solidFill>
                  <a:srgbClr val="414141"/>
                </a:solidFill>
                <a:latin typeface="Arial" panose="020B0604020202020204" pitchFamily="34" charset="0"/>
                <a:cs typeface="Arial" panose="020B0604020202020204" pitchFamily="34" charset="0"/>
              </a:rPr>
              <a:t>every year</a:t>
            </a:r>
            <a:endParaRPr lang="en-US" sz="2000" i="1" dirty="0" smtClean="0">
              <a:solidFill>
                <a:srgbClr val="414141"/>
              </a:solidFill>
              <a:latin typeface="Arial" panose="020B0604020202020204" pitchFamily="34" charset="0"/>
              <a:cs typeface="Arial" panose="020B0604020202020204" pitchFamily="34" charset="0"/>
            </a:endParaRPr>
          </a:p>
          <a:p>
            <a:pPr marL="463550" indent="-463550">
              <a:lnSpc>
                <a:spcPts val="2100"/>
              </a:lnSpc>
              <a:spcBef>
                <a:spcPts val="600"/>
              </a:spcBef>
              <a:spcAft>
                <a:spcPts val="600"/>
              </a:spcAft>
              <a:buClr>
                <a:srgbClr val="000000"/>
              </a:buClr>
              <a:buFont typeface="+mj-lt"/>
              <a:buAutoNum type="arabicPeriod"/>
            </a:pPr>
            <a:r>
              <a:rPr lang="en-US" sz="2000" dirty="0" smtClean="0">
                <a:solidFill>
                  <a:srgbClr val="414141"/>
                </a:solidFill>
                <a:latin typeface="Arial" panose="020B0604020202020204" pitchFamily="34" charset="0"/>
                <a:cs typeface="Arial" panose="020B0604020202020204" pitchFamily="34" charset="0"/>
              </a:rPr>
              <a:t> Make </a:t>
            </a:r>
            <a:r>
              <a:rPr lang="en-US" sz="2000" b="1" dirty="0" smtClean="0">
                <a:solidFill>
                  <a:srgbClr val="144586"/>
                </a:solidFill>
                <a:latin typeface="Arial" panose="020B0604020202020204" pitchFamily="34" charset="0"/>
                <a:cs typeface="Arial" panose="020B0604020202020204" pitchFamily="34" charset="0"/>
              </a:rPr>
              <a:t>catch-up</a:t>
            </a:r>
            <a:r>
              <a:rPr lang="en-US" sz="2000" dirty="0" smtClean="0">
                <a:solidFill>
                  <a:srgbClr val="414141"/>
                </a:solidFill>
                <a:latin typeface="Arial" panose="020B0604020202020204" pitchFamily="34" charset="0"/>
                <a:cs typeface="Arial" panose="020B0604020202020204" pitchFamily="34" charset="0"/>
              </a:rPr>
              <a:t> contributions (age 50+)</a:t>
            </a:r>
            <a:endParaRPr lang="en-US" sz="2000" i="1" dirty="0" smtClean="0">
              <a:solidFill>
                <a:srgbClr val="414141"/>
              </a:solidFill>
              <a:latin typeface="Arial" panose="020B0604020202020204" pitchFamily="34" charset="0"/>
              <a:cs typeface="Arial" panose="020B0604020202020204" pitchFamily="34" charset="0"/>
            </a:endParaRPr>
          </a:p>
          <a:p>
            <a:pPr marL="463550" indent="-463550">
              <a:lnSpc>
                <a:spcPts val="2100"/>
              </a:lnSpc>
              <a:spcBef>
                <a:spcPts val="600"/>
              </a:spcBef>
              <a:spcAft>
                <a:spcPts val="600"/>
              </a:spcAft>
              <a:buClr>
                <a:srgbClr val="000000"/>
              </a:buClr>
              <a:buFont typeface="+mj-lt"/>
              <a:buAutoNum type="arabicPeriod"/>
            </a:pPr>
            <a:r>
              <a:rPr lang="en-US" sz="2000" dirty="0" smtClean="0">
                <a:solidFill>
                  <a:srgbClr val="414141"/>
                </a:solidFill>
                <a:latin typeface="Arial" panose="020B0604020202020204" pitchFamily="34" charset="0"/>
                <a:cs typeface="Arial" panose="020B0604020202020204" pitchFamily="34" charset="0"/>
              </a:rPr>
              <a:t> Know </a:t>
            </a:r>
            <a:r>
              <a:rPr lang="en-US" sz="2000" b="1" i="1" dirty="0" smtClean="0">
                <a:solidFill>
                  <a:srgbClr val="144586"/>
                </a:solidFill>
                <a:latin typeface="Arial" panose="020B0604020202020204" pitchFamily="34" charset="0"/>
                <a:cs typeface="Arial" panose="020B0604020202020204" pitchFamily="34" charset="0"/>
              </a:rPr>
              <a:t>Your Retirement Outlook</a:t>
            </a:r>
            <a:r>
              <a:rPr lang="en-US" sz="1400" b="1" baseline="74000" dirty="0" smtClean="0">
                <a:solidFill>
                  <a:srgbClr val="144586"/>
                </a:solidFill>
                <a:latin typeface="Arial" panose="020B0604020202020204" pitchFamily="34" charset="0"/>
                <a:cs typeface="Arial" panose="020B0604020202020204" pitchFamily="34" charset="0"/>
              </a:rPr>
              <a:t>®</a:t>
            </a:r>
          </a:p>
          <a:p>
            <a:pPr marL="463550" indent="-463550">
              <a:lnSpc>
                <a:spcPts val="2100"/>
              </a:lnSpc>
              <a:spcBef>
                <a:spcPts val="600"/>
              </a:spcBef>
              <a:spcAft>
                <a:spcPts val="600"/>
              </a:spcAft>
              <a:buClr>
                <a:srgbClr val="000000"/>
              </a:buClr>
              <a:buFont typeface="+mj-lt"/>
              <a:buAutoNum type="arabicPeriod"/>
            </a:pPr>
            <a:r>
              <a:rPr lang="en-US" sz="2000" dirty="0" smtClean="0">
                <a:solidFill>
                  <a:srgbClr val="414141"/>
                </a:solidFill>
                <a:latin typeface="Arial" panose="020B0604020202020204" pitchFamily="34" charset="0"/>
                <a:cs typeface="Arial" panose="020B0604020202020204" pitchFamily="34" charset="0"/>
              </a:rPr>
              <a:t> Think </a:t>
            </a:r>
            <a:r>
              <a:rPr lang="en-US" sz="2000" dirty="0">
                <a:solidFill>
                  <a:srgbClr val="414141"/>
                </a:solidFill>
                <a:latin typeface="Arial" panose="020B0604020202020204" pitchFamily="34" charset="0"/>
                <a:cs typeface="Arial" panose="020B0604020202020204" pitchFamily="34" charset="0"/>
              </a:rPr>
              <a:t>about what it will take to be </a:t>
            </a:r>
            <a:r>
              <a:rPr lang="en-US" sz="2000" dirty="0" smtClean="0">
                <a:solidFill>
                  <a:srgbClr val="414141"/>
                </a:solidFill>
                <a:latin typeface="Arial" panose="020B0604020202020204" pitchFamily="34" charset="0"/>
                <a:cs typeface="Arial" panose="020B0604020202020204" pitchFamily="34" charset="0"/>
              </a:rPr>
              <a:t>a</a:t>
            </a:r>
            <a:br>
              <a:rPr lang="en-US" sz="2000" dirty="0" smtClean="0">
                <a:solidFill>
                  <a:srgbClr val="414141"/>
                </a:solidFill>
                <a:latin typeface="Arial" panose="020B0604020202020204" pitchFamily="34" charset="0"/>
                <a:cs typeface="Arial" panose="020B0604020202020204" pitchFamily="34" charset="0"/>
              </a:rPr>
            </a:br>
            <a:r>
              <a:rPr lang="en-US" sz="2000" dirty="0" smtClean="0">
                <a:solidFill>
                  <a:srgbClr val="414141"/>
                </a:solidFill>
                <a:latin typeface="Arial" panose="020B0604020202020204" pitchFamily="34" charset="0"/>
                <a:cs typeface="Arial" panose="020B0604020202020204" pitchFamily="34" charset="0"/>
              </a:rPr>
              <a:t> Super Saver</a:t>
            </a:r>
            <a:r>
              <a:rPr lang="en-US" sz="2000" dirty="0">
                <a:solidFill>
                  <a:srgbClr val="414141"/>
                </a:solidFill>
                <a:latin typeface="Arial" panose="020B0604020202020204" pitchFamily="34" charset="0"/>
                <a:cs typeface="Arial" panose="020B0604020202020204" pitchFamily="34" charset="0"/>
              </a:rPr>
              <a:t>!</a:t>
            </a:r>
          </a:p>
        </p:txBody>
      </p:sp>
      <p:pic>
        <p:nvPicPr>
          <p:cNvPr id="22" name="Rainy" descr="Rainy.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6896" y="2369667"/>
            <a:ext cx="539496" cy="649224"/>
          </a:xfrm>
          <a:prstGeom prst="rect">
            <a:avLst/>
          </a:prstGeom>
        </p:spPr>
      </p:pic>
      <p:sp>
        <p:nvSpPr>
          <p:cNvPr id="12" name="TextBox 11"/>
          <p:cNvSpPr txBox="1"/>
          <p:nvPr/>
        </p:nvSpPr>
        <p:spPr>
          <a:xfrm>
            <a:off x="457200" y="155448"/>
            <a:ext cx="9296400" cy="1569660"/>
          </a:xfrm>
          <a:prstGeom prst="rect">
            <a:avLst/>
          </a:prstGeom>
          <a:noFill/>
          <a:effectLst>
            <a:outerShdw blurRad="101600" dist="63500" dir="2700000">
              <a:srgbClr val="000000">
                <a:alpha val="43000"/>
              </a:srgbClr>
            </a:outerShdw>
          </a:effectLst>
        </p:spPr>
        <p:txBody>
          <a:bodyPr wrap="square" rtlCol="0">
            <a:spAutoFit/>
          </a:bodyPr>
          <a:lstStyle/>
          <a:p>
            <a:r>
              <a:rPr lang="en-US" sz="9600" kern="1200" dirty="0" smtClean="0">
                <a:solidFill>
                  <a:srgbClr val="FFFFFF"/>
                </a:solidFill>
                <a:latin typeface="Arial Black"/>
                <a:cs typeface="Arial Black"/>
              </a:rPr>
              <a:t>action!</a:t>
            </a:r>
          </a:p>
        </p:txBody>
      </p:sp>
      <p:sp>
        <p:nvSpPr>
          <p:cNvPr id="13" name="TextBox 12"/>
          <p:cNvSpPr txBox="1"/>
          <p:nvPr/>
        </p:nvSpPr>
        <p:spPr>
          <a:xfrm>
            <a:off x="990600" y="300335"/>
            <a:ext cx="990600" cy="461665"/>
          </a:xfrm>
          <a:prstGeom prst="rect">
            <a:avLst/>
          </a:prstGeom>
          <a:noFill/>
        </p:spPr>
        <p:txBody>
          <a:bodyPr wrap="square" rtlCol="0">
            <a:spAutoFit/>
          </a:bodyPr>
          <a:lstStyle/>
          <a:p>
            <a:r>
              <a:rPr lang="en-US" sz="2400" dirty="0" smtClean="0">
                <a:solidFill>
                  <a:schemeClr val="bg1"/>
                </a:solidFill>
                <a:latin typeface="Arial"/>
                <a:cs typeface="Arial"/>
              </a:rPr>
              <a:t>take</a:t>
            </a:r>
            <a:endParaRPr lang="en-US" sz="2400" kern="1200" dirty="0">
              <a:solidFill>
                <a:schemeClr val="bg1"/>
              </a:solidFill>
              <a:latin typeface="Arial"/>
              <a:cs typeface="Arial"/>
            </a:endParaRPr>
          </a:p>
        </p:txBody>
      </p:sp>
    </p:spTree>
    <p:extLst>
      <p:ext uri="{BB962C8B-B14F-4D97-AF65-F5344CB8AC3E}">
        <p14:creationId xmlns:p14="http://schemas.microsoft.com/office/powerpoint/2010/main" val="29574334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10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10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10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1000" fill="hold"/>
                                        <p:tgtEl>
                                          <p:spTgt spid="14">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1000" fill="hold"/>
                                        <p:tgtEl>
                                          <p:spTgt spid="14">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ight blue rectangle" descr="BYRO_lockup_box_blue.png"/>
          <p:cNvPicPr>
            <a:picLocks noChangeAspect="1"/>
          </p:cNvPicPr>
          <p:nvPr/>
        </p:nvPicPr>
        <p:blipFill rotWithShape="1">
          <a:blip r:embed="rId3">
            <a:extLst>
              <a:ext uri="{28A0092B-C50C-407E-A947-70E740481C1C}">
                <a14:useLocalDpi xmlns:a14="http://schemas.microsoft.com/office/drawing/2010/main" val="0"/>
              </a:ext>
            </a:extLst>
          </a:blip>
          <a:srcRect t="4766"/>
          <a:stretch/>
        </p:blipFill>
        <p:spPr>
          <a:xfrm>
            <a:off x="1295400" y="1928564"/>
            <a:ext cx="6513576" cy="447598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704536"/>
            <a:ext cx="6513589" cy="448057"/>
          </a:xfrm>
          <a:prstGeom prst="rect">
            <a:avLst/>
          </a:prstGeom>
        </p:spPr>
      </p:pic>
      <p:pic>
        <p:nvPicPr>
          <p:cNvPr id="18" name="Sunny" descr="Sunny.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8192" y="2296582"/>
            <a:ext cx="445008" cy="701040"/>
          </a:xfrm>
          <a:prstGeom prst="rect">
            <a:avLst/>
          </a:prstGeom>
        </p:spPr>
      </p:pic>
      <p:pic>
        <p:nvPicPr>
          <p:cNvPr id="20" name="Partly Sunny" descr="PartlySunny.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6960" y="2292772"/>
            <a:ext cx="697992" cy="694944"/>
          </a:xfrm>
          <a:prstGeom prst="rect">
            <a:avLst/>
          </a:prstGeom>
        </p:spPr>
      </p:pic>
      <p:pic>
        <p:nvPicPr>
          <p:cNvPr id="21" name="Cloudy" descr="Cloudy.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9632" y="2330014"/>
            <a:ext cx="704088" cy="658368"/>
          </a:xfrm>
          <a:prstGeom prst="rect">
            <a:avLst/>
          </a:prstGeom>
        </p:spPr>
      </p:pic>
      <p:sp>
        <p:nvSpPr>
          <p:cNvPr id="14" name="TextBox 13"/>
          <p:cNvSpPr txBox="1"/>
          <p:nvPr/>
        </p:nvSpPr>
        <p:spPr>
          <a:xfrm>
            <a:off x="2438400" y="3170558"/>
            <a:ext cx="5600316" cy="2593018"/>
          </a:xfrm>
          <a:prstGeom prst="rect">
            <a:avLst/>
          </a:prstGeom>
          <a:noFill/>
        </p:spPr>
        <p:txBody>
          <a:bodyPr wrap="square" rtlCol="0">
            <a:spAutoFit/>
          </a:bodyPr>
          <a:lstStyle/>
          <a:p>
            <a:pPr marL="457200" indent="-457200">
              <a:lnSpc>
                <a:spcPts val="2100"/>
              </a:lnSpc>
              <a:spcBef>
                <a:spcPts val="600"/>
              </a:spcBef>
              <a:spcAft>
                <a:spcPts val="600"/>
              </a:spcAft>
              <a:buFont typeface="+mj-lt"/>
              <a:buAutoNum type="arabicPeriod"/>
            </a:pPr>
            <a:r>
              <a:rPr lang="en-US" sz="2000" dirty="0" smtClean="0">
                <a:solidFill>
                  <a:srgbClr val="414141"/>
                </a:solidFill>
                <a:latin typeface="Arial" panose="020B0604020202020204" pitchFamily="34" charset="0"/>
                <a:cs typeface="Arial" panose="020B0604020202020204" pitchFamily="34" charset="0"/>
              </a:rPr>
              <a:t> Target the right </a:t>
            </a:r>
            <a:r>
              <a:rPr lang="en-US" sz="2000" b="1" dirty="0" smtClean="0">
                <a:solidFill>
                  <a:srgbClr val="144586"/>
                </a:solidFill>
                <a:latin typeface="Arial" panose="020B0604020202020204" pitchFamily="34" charset="0"/>
                <a:cs typeface="Arial" panose="020B0604020202020204" pitchFamily="34" charset="0"/>
              </a:rPr>
              <a:t>savings goal–</a:t>
            </a:r>
            <a:r>
              <a:rPr lang="en-US" sz="2000" i="1" dirty="0" smtClean="0">
                <a:solidFill>
                  <a:srgbClr val="414141"/>
                </a:solidFill>
                <a:latin typeface="Arial" panose="020B0604020202020204" pitchFamily="34" charset="0"/>
                <a:cs typeface="Arial" panose="020B0604020202020204" pitchFamily="34" charset="0"/>
              </a:rPr>
              <a:t>at least</a:t>
            </a:r>
            <a:br>
              <a:rPr lang="en-US" sz="2000" i="1" dirty="0" smtClean="0">
                <a:solidFill>
                  <a:srgbClr val="414141"/>
                </a:solidFill>
                <a:latin typeface="Arial" panose="020B0604020202020204" pitchFamily="34" charset="0"/>
                <a:cs typeface="Arial" panose="020B0604020202020204" pitchFamily="34" charset="0"/>
              </a:rPr>
            </a:br>
            <a:r>
              <a:rPr lang="en-US" sz="2000" i="1" dirty="0" smtClean="0">
                <a:solidFill>
                  <a:srgbClr val="414141"/>
                </a:solidFill>
                <a:latin typeface="Arial" panose="020B0604020202020204" pitchFamily="34" charset="0"/>
                <a:cs typeface="Arial" panose="020B0604020202020204" pitchFamily="34" charset="0"/>
              </a:rPr>
              <a:t>  </a:t>
            </a:r>
            <a:r>
              <a:rPr lang="en-US" sz="2000" dirty="0" smtClean="0">
                <a:solidFill>
                  <a:srgbClr val="414141"/>
                </a:solidFill>
                <a:latin typeface="Arial" panose="020B0604020202020204" pitchFamily="34" charset="0"/>
                <a:cs typeface="Arial" panose="020B0604020202020204" pitchFamily="34" charset="0"/>
              </a:rPr>
              <a:t>5% to start</a:t>
            </a:r>
            <a:endParaRPr lang="en-US" sz="2000" i="1" dirty="0">
              <a:solidFill>
                <a:srgbClr val="414141"/>
              </a:solidFill>
              <a:latin typeface="Arial" panose="020B0604020202020204" pitchFamily="34" charset="0"/>
              <a:cs typeface="Arial" panose="020B0604020202020204" pitchFamily="34" charset="0"/>
            </a:endParaRPr>
          </a:p>
          <a:p>
            <a:pPr marL="457200" indent="-457200">
              <a:lnSpc>
                <a:spcPts val="2100"/>
              </a:lnSpc>
              <a:spcBef>
                <a:spcPts val="600"/>
              </a:spcBef>
              <a:spcAft>
                <a:spcPts val="600"/>
              </a:spcAft>
              <a:buFont typeface="+mj-lt"/>
              <a:buAutoNum type="arabicPeriod"/>
            </a:pPr>
            <a:r>
              <a:rPr lang="en-US" sz="2000" dirty="0">
                <a:solidFill>
                  <a:srgbClr val="414141"/>
                </a:solidFill>
                <a:latin typeface="Arial" panose="020B0604020202020204" pitchFamily="34" charset="0"/>
                <a:cs typeface="Arial" panose="020B0604020202020204" pitchFamily="34" charset="0"/>
              </a:rPr>
              <a:t> </a:t>
            </a:r>
            <a:r>
              <a:rPr lang="en-US" sz="2000" b="1" dirty="0" smtClean="0">
                <a:solidFill>
                  <a:srgbClr val="144586"/>
                </a:solidFill>
                <a:latin typeface="Arial"/>
                <a:cs typeface="Arial"/>
              </a:rPr>
              <a:t>Raise your contributions </a:t>
            </a:r>
            <a:r>
              <a:rPr lang="en-US" sz="2000" dirty="0" smtClean="0">
                <a:solidFill>
                  <a:srgbClr val="414141"/>
                </a:solidFill>
                <a:latin typeface="Arial" panose="020B0604020202020204" pitchFamily="34" charset="0"/>
                <a:cs typeface="Arial" panose="020B0604020202020204" pitchFamily="34" charset="0"/>
              </a:rPr>
              <a:t>every </a:t>
            </a:r>
            <a:r>
              <a:rPr lang="en-US" sz="2000" dirty="0">
                <a:solidFill>
                  <a:srgbClr val="414141"/>
                </a:solidFill>
                <a:latin typeface="Arial" panose="020B0604020202020204" pitchFamily="34" charset="0"/>
                <a:cs typeface="Arial" panose="020B0604020202020204" pitchFamily="34" charset="0"/>
              </a:rPr>
              <a:t>year</a:t>
            </a:r>
            <a:endParaRPr lang="en-US" sz="2000" i="1" dirty="0">
              <a:solidFill>
                <a:srgbClr val="414141"/>
              </a:solidFill>
              <a:latin typeface="Arial" panose="020B0604020202020204" pitchFamily="34" charset="0"/>
              <a:cs typeface="Arial" panose="020B0604020202020204" pitchFamily="34" charset="0"/>
            </a:endParaRPr>
          </a:p>
          <a:p>
            <a:pPr marL="457200" indent="-457200">
              <a:lnSpc>
                <a:spcPts val="2100"/>
              </a:lnSpc>
              <a:spcBef>
                <a:spcPts val="600"/>
              </a:spcBef>
              <a:spcAft>
                <a:spcPts val="600"/>
              </a:spcAft>
              <a:buFont typeface="+mj-lt"/>
              <a:buAutoNum type="arabicPeriod"/>
            </a:pPr>
            <a:r>
              <a:rPr lang="en-US" sz="2000" dirty="0" smtClean="0">
                <a:solidFill>
                  <a:srgbClr val="414141"/>
                </a:solidFill>
                <a:latin typeface="Arial" panose="020B0604020202020204" pitchFamily="34" charset="0"/>
                <a:cs typeface="Arial" panose="020B0604020202020204" pitchFamily="34" charset="0"/>
              </a:rPr>
              <a:t> Make </a:t>
            </a:r>
            <a:r>
              <a:rPr lang="en-US" sz="2000" b="1" dirty="0" smtClean="0">
                <a:solidFill>
                  <a:srgbClr val="144586"/>
                </a:solidFill>
                <a:latin typeface="Arial" panose="020B0604020202020204" pitchFamily="34" charset="0"/>
                <a:cs typeface="Arial" panose="020B0604020202020204" pitchFamily="34" charset="0"/>
              </a:rPr>
              <a:t>catch-up</a:t>
            </a:r>
            <a:r>
              <a:rPr lang="en-US" sz="2000" dirty="0" smtClean="0">
                <a:solidFill>
                  <a:srgbClr val="414141"/>
                </a:solidFill>
                <a:latin typeface="Arial" panose="020B0604020202020204" pitchFamily="34" charset="0"/>
                <a:cs typeface="Arial" panose="020B0604020202020204" pitchFamily="34" charset="0"/>
              </a:rPr>
              <a:t> contributions (age 50+)</a:t>
            </a:r>
            <a:endParaRPr lang="en-US" sz="2000" i="1" dirty="0" smtClean="0">
              <a:solidFill>
                <a:srgbClr val="414141"/>
              </a:solidFill>
              <a:latin typeface="Arial" panose="020B0604020202020204" pitchFamily="34" charset="0"/>
              <a:cs typeface="Arial" panose="020B0604020202020204" pitchFamily="34" charset="0"/>
            </a:endParaRPr>
          </a:p>
          <a:p>
            <a:pPr marL="457200" indent="-457200">
              <a:lnSpc>
                <a:spcPts val="2100"/>
              </a:lnSpc>
              <a:spcBef>
                <a:spcPts val="600"/>
              </a:spcBef>
              <a:spcAft>
                <a:spcPts val="600"/>
              </a:spcAft>
              <a:buFont typeface="+mj-lt"/>
              <a:buAutoNum type="arabicPeriod"/>
            </a:pPr>
            <a:r>
              <a:rPr lang="en-US" sz="2000" dirty="0" smtClean="0">
                <a:solidFill>
                  <a:srgbClr val="414141"/>
                </a:solidFill>
                <a:latin typeface="Arial" panose="020B0604020202020204" pitchFamily="34" charset="0"/>
                <a:cs typeface="Arial" panose="020B0604020202020204" pitchFamily="34" charset="0"/>
              </a:rPr>
              <a:t> </a:t>
            </a:r>
            <a:r>
              <a:rPr lang="en-US" sz="2000" dirty="0">
                <a:solidFill>
                  <a:srgbClr val="414141"/>
                </a:solidFill>
                <a:latin typeface="Arial" panose="020B0604020202020204" pitchFamily="34" charset="0"/>
                <a:cs typeface="Arial" panose="020B0604020202020204" pitchFamily="34" charset="0"/>
              </a:rPr>
              <a:t>Kno</a:t>
            </a:r>
            <a:r>
              <a:rPr lang="en-US" sz="2000" dirty="0" smtClean="0">
                <a:solidFill>
                  <a:srgbClr val="414141"/>
                </a:solidFill>
                <a:latin typeface="Arial" panose="020B0604020202020204" pitchFamily="34" charset="0"/>
                <a:cs typeface="Arial" panose="020B0604020202020204" pitchFamily="34" charset="0"/>
              </a:rPr>
              <a:t>w </a:t>
            </a:r>
            <a:r>
              <a:rPr lang="en-US" sz="2000" b="1" i="1" dirty="0" smtClean="0">
                <a:solidFill>
                  <a:srgbClr val="144586"/>
                </a:solidFill>
                <a:latin typeface="Arial" panose="020B0604020202020204" pitchFamily="34" charset="0"/>
                <a:cs typeface="Arial" panose="020B0604020202020204" pitchFamily="34" charset="0"/>
              </a:rPr>
              <a:t>Your Retirement Outlook</a:t>
            </a:r>
            <a:r>
              <a:rPr lang="en-US" sz="1400" b="1" baseline="74000" dirty="0" smtClean="0">
                <a:solidFill>
                  <a:srgbClr val="144586"/>
                </a:solidFill>
                <a:latin typeface="Arial" panose="020B0604020202020204" pitchFamily="34" charset="0"/>
                <a:cs typeface="Arial" panose="020B0604020202020204" pitchFamily="34" charset="0"/>
              </a:rPr>
              <a:t>®</a:t>
            </a:r>
          </a:p>
          <a:p>
            <a:pPr marL="457200" indent="-457200">
              <a:lnSpc>
                <a:spcPts val="2100"/>
              </a:lnSpc>
              <a:spcBef>
                <a:spcPts val="600"/>
              </a:spcBef>
              <a:spcAft>
                <a:spcPts val="600"/>
              </a:spcAft>
              <a:buFont typeface="+mj-lt"/>
              <a:buAutoNum type="arabicPeriod"/>
            </a:pPr>
            <a:r>
              <a:rPr lang="en-US" sz="2000" dirty="0" smtClean="0">
                <a:solidFill>
                  <a:srgbClr val="414141"/>
                </a:solidFill>
                <a:latin typeface="Arial" panose="020B0604020202020204" pitchFamily="34" charset="0"/>
                <a:cs typeface="Arial" panose="020B0604020202020204" pitchFamily="34" charset="0"/>
              </a:rPr>
              <a:t> Think </a:t>
            </a:r>
            <a:r>
              <a:rPr lang="en-US" sz="2000" dirty="0">
                <a:solidFill>
                  <a:srgbClr val="414141"/>
                </a:solidFill>
                <a:latin typeface="Arial" panose="020B0604020202020204" pitchFamily="34" charset="0"/>
                <a:cs typeface="Arial" panose="020B0604020202020204" pitchFamily="34" charset="0"/>
              </a:rPr>
              <a:t>about what it will take to be </a:t>
            </a:r>
            <a:r>
              <a:rPr lang="en-US" sz="2000" dirty="0" smtClean="0">
                <a:solidFill>
                  <a:srgbClr val="414141"/>
                </a:solidFill>
                <a:latin typeface="Arial" panose="020B0604020202020204" pitchFamily="34" charset="0"/>
                <a:cs typeface="Arial" panose="020B0604020202020204" pitchFamily="34" charset="0"/>
              </a:rPr>
              <a:t>a</a:t>
            </a:r>
            <a:br>
              <a:rPr lang="en-US" sz="2000" dirty="0" smtClean="0">
                <a:solidFill>
                  <a:srgbClr val="414141"/>
                </a:solidFill>
                <a:latin typeface="Arial" panose="020B0604020202020204" pitchFamily="34" charset="0"/>
                <a:cs typeface="Arial" panose="020B0604020202020204" pitchFamily="34" charset="0"/>
              </a:rPr>
            </a:br>
            <a:r>
              <a:rPr lang="en-US" sz="2000" dirty="0" smtClean="0">
                <a:solidFill>
                  <a:srgbClr val="414141"/>
                </a:solidFill>
                <a:latin typeface="Arial" panose="020B0604020202020204" pitchFamily="34" charset="0"/>
                <a:cs typeface="Arial" panose="020B0604020202020204" pitchFamily="34" charset="0"/>
              </a:rPr>
              <a:t> Super </a:t>
            </a:r>
            <a:r>
              <a:rPr lang="en-US" sz="2000" dirty="0">
                <a:solidFill>
                  <a:srgbClr val="414141"/>
                </a:solidFill>
                <a:latin typeface="Arial" panose="020B0604020202020204" pitchFamily="34" charset="0"/>
                <a:cs typeface="Arial" panose="020B0604020202020204" pitchFamily="34" charset="0"/>
              </a:rPr>
              <a:t>Saver!</a:t>
            </a:r>
          </a:p>
        </p:txBody>
      </p:sp>
      <p:pic>
        <p:nvPicPr>
          <p:cNvPr id="22" name="Rainy" descr="Rainy.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6896" y="2369667"/>
            <a:ext cx="539496" cy="649224"/>
          </a:xfrm>
          <a:prstGeom prst="rect">
            <a:avLst/>
          </a:prstGeom>
        </p:spPr>
      </p:pic>
      <p:sp>
        <p:nvSpPr>
          <p:cNvPr id="12" name="TextBox 11"/>
          <p:cNvSpPr txBox="1"/>
          <p:nvPr/>
        </p:nvSpPr>
        <p:spPr>
          <a:xfrm>
            <a:off x="457200" y="155448"/>
            <a:ext cx="9296400" cy="1569660"/>
          </a:xfrm>
          <a:prstGeom prst="rect">
            <a:avLst/>
          </a:prstGeom>
          <a:noFill/>
          <a:effectLst>
            <a:outerShdw blurRad="101600" dist="63500" dir="2700000">
              <a:srgbClr val="000000">
                <a:alpha val="43000"/>
              </a:srgbClr>
            </a:outerShdw>
          </a:effectLst>
        </p:spPr>
        <p:txBody>
          <a:bodyPr wrap="square" rtlCol="0">
            <a:spAutoFit/>
          </a:bodyPr>
          <a:lstStyle/>
          <a:p>
            <a:r>
              <a:rPr lang="en-US" sz="9600" kern="1200" dirty="0" smtClean="0">
                <a:solidFill>
                  <a:srgbClr val="FFFFFF"/>
                </a:solidFill>
                <a:latin typeface="Arial Black"/>
                <a:cs typeface="Arial Black"/>
              </a:rPr>
              <a:t>action!</a:t>
            </a:r>
          </a:p>
        </p:txBody>
      </p:sp>
      <p:sp>
        <p:nvSpPr>
          <p:cNvPr id="13" name="TextBox 12"/>
          <p:cNvSpPr txBox="1"/>
          <p:nvPr/>
        </p:nvSpPr>
        <p:spPr>
          <a:xfrm>
            <a:off x="990600" y="300335"/>
            <a:ext cx="990600" cy="461665"/>
          </a:xfrm>
          <a:prstGeom prst="rect">
            <a:avLst/>
          </a:prstGeom>
          <a:noFill/>
        </p:spPr>
        <p:txBody>
          <a:bodyPr wrap="square" rtlCol="0">
            <a:spAutoFit/>
          </a:bodyPr>
          <a:lstStyle/>
          <a:p>
            <a:r>
              <a:rPr lang="en-US" sz="2400" dirty="0" smtClean="0">
                <a:solidFill>
                  <a:schemeClr val="bg1"/>
                </a:solidFill>
                <a:latin typeface="Arial"/>
                <a:cs typeface="Arial"/>
              </a:rPr>
              <a:t>take</a:t>
            </a:r>
            <a:endParaRPr lang="en-US" sz="2400" kern="1200" dirty="0">
              <a:solidFill>
                <a:schemeClr val="bg1"/>
              </a:solidFill>
              <a:latin typeface="Arial"/>
              <a:cs typeface="Arial"/>
            </a:endParaRPr>
          </a:p>
        </p:txBody>
      </p:sp>
    </p:spTree>
    <p:extLst>
      <p:ext uri="{BB962C8B-B14F-4D97-AF65-F5344CB8AC3E}">
        <p14:creationId xmlns:p14="http://schemas.microsoft.com/office/powerpoint/2010/main" val="41832228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10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10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10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1000" fill="hold"/>
                                        <p:tgtEl>
                                          <p:spTgt spid="14">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1000" fill="hold"/>
                                        <p:tgtEl>
                                          <p:spTgt spid="14">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7889" y="2304298"/>
            <a:ext cx="8358385" cy="477054"/>
          </a:xfrm>
          <a:prstGeom prst="rect">
            <a:avLst/>
          </a:prstGeom>
        </p:spPr>
        <p:txBody>
          <a:bodyPr wrap="square">
            <a:spAutoFit/>
          </a:bodyPr>
          <a:lstStyle/>
          <a:p>
            <a:pPr>
              <a:lnSpc>
                <a:spcPts val="1420"/>
              </a:lnSpc>
              <a:spcAft>
                <a:spcPts val="200"/>
              </a:spcAft>
            </a:pPr>
            <a:r>
              <a:rPr lang="en-US" sz="1100" dirty="0" smtClean="0">
                <a:solidFill>
                  <a:srgbClr val="282828"/>
                </a:solidFill>
                <a:latin typeface="HelveticaNeueLTStd-Cn"/>
              </a:rPr>
              <a:t> </a:t>
            </a:r>
            <a:endParaRPr lang="en-GB" sz="1100" dirty="0">
              <a:solidFill>
                <a:srgbClr val="282828"/>
              </a:solidFill>
              <a:latin typeface="HelveticaNeueLTStd-Cn"/>
            </a:endParaRPr>
          </a:p>
          <a:p>
            <a:pPr>
              <a:lnSpc>
                <a:spcPts val="1420"/>
              </a:lnSpc>
              <a:spcAft>
                <a:spcPts val="200"/>
              </a:spcAft>
            </a:pPr>
            <a:endParaRPr lang="en-GB" sz="1100" dirty="0">
              <a:solidFill>
                <a:srgbClr val="282828"/>
              </a:solidFill>
              <a:latin typeface="HelveticaNeueLTStd-Cn"/>
            </a:endParaRPr>
          </a:p>
        </p:txBody>
      </p:sp>
      <p:sp>
        <p:nvSpPr>
          <p:cNvPr id="7" name="Rectangle 6"/>
          <p:cNvSpPr/>
          <p:nvPr/>
        </p:nvSpPr>
        <p:spPr>
          <a:xfrm>
            <a:off x="2580117" y="5240999"/>
            <a:ext cx="4202129" cy="230832"/>
          </a:xfrm>
          <a:prstGeom prst="rect">
            <a:avLst/>
          </a:prstGeom>
        </p:spPr>
        <p:txBody>
          <a:bodyPr wrap="square">
            <a:spAutoFit/>
          </a:bodyPr>
          <a:lstStyle/>
          <a:p>
            <a:r>
              <a:rPr lang="en-GB" sz="900" dirty="0" smtClean="0">
                <a:solidFill>
                  <a:srgbClr val="282828"/>
                </a:solidFill>
                <a:latin typeface="HelveticaNeueLTStd-Cn"/>
              </a:rPr>
              <a:t>.</a:t>
            </a:r>
            <a:endParaRPr lang="en-GB" sz="900" dirty="0">
              <a:solidFill>
                <a:srgbClr val="282828"/>
              </a:solidFill>
              <a:latin typeface="HelveticaNeueLTStd-Cn"/>
            </a:endParaRPr>
          </a:p>
        </p:txBody>
      </p:sp>
      <p:sp>
        <p:nvSpPr>
          <p:cNvPr id="10" name="Content Placeholder 9"/>
          <p:cNvSpPr>
            <a:spLocks noGrp="1"/>
          </p:cNvSpPr>
          <p:nvPr>
            <p:ph sz="half" idx="2"/>
          </p:nvPr>
        </p:nvSpPr>
        <p:spPr/>
        <p:txBody>
          <a:bodyPr/>
          <a:lstStyle/>
          <a:p>
            <a:pPr>
              <a:lnSpc>
                <a:spcPts val="1420"/>
              </a:lnSpc>
              <a:spcAft>
                <a:spcPts val="200"/>
              </a:spcAft>
            </a:pPr>
            <a:r>
              <a:rPr lang="en-US" sz="1200" dirty="0"/>
              <a:t>OnTrack</a:t>
            </a:r>
            <a:r>
              <a:rPr lang="en-US" sz="1200" baseline="30000" dirty="0"/>
              <a:t>®</a:t>
            </a:r>
            <a:r>
              <a:rPr lang="en-US" sz="1200" dirty="0"/>
              <a:t> Tool: About Probability Illustrations, Limitations, and Key Assumptions</a:t>
            </a:r>
          </a:p>
          <a:p>
            <a:pPr>
              <a:lnSpc>
                <a:spcPts val="1420"/>
              </a:lnSpc>
              <a:spcAft>
                <a:spcPts val="200"/>
              </a:spcAft>
            </a:pPr>
            <a:endParaRPr lang="en-US" sz="1200" dirty="0"/>
          </a:p>
          <a:p>
            <a:pPr>
              <a:lnSpc>
                <a:spcPts val="1420"/>
              </a:lnSpc>
              <a:spcAft>
                <a:spcPts val="200"/>
              </a:spcAft>
            </a:pPr>
            <a:r>
              <a:rPr lang="en-US" sz="1200" dirty="0"/>
              <a:t>The probability illustrations the OnTrack</a:t>
            </a:r>
            <a:r>
              <a:rPr lang="en-US" sz="1200" i="0" baseline="30000" dirty="0"/>
              <a:t>®</a:t>
            </a:r>
            <a:r>
              <a:rPr lang="en-US" sz="1200" dirty="0"/>
              <a:t> tool generates are based on “Monte Carlo” simulations of 500 possible investment scenarios for a given time period and assume a range of possible returns. The illustrations are generated according to models developed by Ibbotson Associates, a leading independent provider of asset allocation, analytical, and wealth forecasting software. The Your Retirement Outlook</a:t>
            </a:r>
            <a:r>
              <a:rPr lang="en-US" sz="1200" i="0" baseline="30000" dirty="0"/>
              <a:t>SM</a:t>
            </a:r>
            <a:r>
              <a:rPr lang="en-US" sz="1200" dirty="0"/>
              <a:t> graphic reflects the difference between the model’s estimated annual income (which corresponds to a 70% probability of achieving your income goal in the investment scenarios simulated) and your annual income goal.</a:t>
            </a:r>
          </a:p>
          <a:p>
            <a:pPr>
              <a:lnSpc>
                <a:spcPts val="1420"/>
              </a:lnSpc>
              <a:spcAft>
                <a:spcPts val="200"/>
              </a:spcAft>
            </a:pPr>
            <a:endParaRPr lang="en-US" sz="1200" dirty="0"/>
          </a:p>
          <a:p>
            <a:pPr>
              <a:lnSpc>
                <a:spcPts val="1420"/>
              </a:lnSpc>
              <a:spcAft>
                <a:spcPts val="200"/>
              </a:spcAft>
            </a:pPr>
            <a:r>
              <a:rPr lang="en-US" sz="1200" dirty="0"/>
              <a:t>When forecasting the probability of achieving your income goal, the model employs different returns for different asset classes, based on Ibbotson’s capital market assumptions developed using historical and forward-looking data. Current assets are assigned to asset classes based on Morningstar categories, and fees and charges inherent in investing are incorporated with an average fee assumption for each asset class. The historical and forward-looking benchmarks used for modeling the various asset classes are below. Return assumptions are updated annually; these updates may have a material impact on your projections. Return assumptions are estimates not guarantees. The returns you experience may be materially different than projected. You cannot invest directly in an index. </a:t>
            </a:r>
          </a:p>
        </p:txBody>
      </p:sp>
    </p:spTree>
    <p:extLst>
      <p:ext uri="{BB962C8B-B14F-4D97-AF65-F5344CB8AC3E}">
        <p14:creationId xmlns:p14="http://schemas.microsoft.com/office/powerpoint/2010/main" val="118845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662" y="1261533"/>
            <a:ext cx="8358385" cy="477054"/>
          </a:xfrm>
          <a:prstGeom prst="rect">
            <a:avLst/>
          </a:prstGeom>
        </p:spPr>
        <p:txBody>
          <a:bodyPr wrap="square">
            <a:spAutoFit/>
          </a:bodyPr>
          <a:lstStyle/>
          <a:p>
            <a:pPr>
              <a:lnSpc>
                <a:spcPts val="1420"/>
              </a:lnSpc>
              <a:spcAft>
                <a:spcPts val="200"/>
              </a:spcAft>
            </a:pPr>
            <a:r>
              <a:rPr lang="en-US" sz="1100" dirty="0" smtClean="0">
                <a:solidFill>
                  <a:srgbClr val="282828"/>
                </a:solidFill>
                <a:latin typeface="HelveticaNeueLTStd-Cn"/>
              </a:rPr>
              <a:t> </a:t>
            </a:r>
            <a:endParaRPr lang="en-GB" sz="1100" dirty="0">
              <a:solidFill>
                <a:srgbClr val="282828"/>
              </a:solidFill>
              <a:latin typeface="HelveticaNeueLTStd-Cn"/>
            </a:endParaRPr>
          </a:p>
          <a:p>
            <a:pPr>
              <a:lnSpc>
                <a:spcPts val="1420"/>
              </a:lnSpc>
              <a:spcAft>
                <a:spcPts val="200"/>
              </a:spcAft>
            </a:pPr>
            <a:endParaRPr lang="en-GB" sz="1100" dirty="0">
              <a:solidFill>
                <a:srgbClr val="282828"/>
              </a:solidFill>
              <a:latin typeface="HelveticaNeueLTStd-Cn"/>
            </a:endParaRPr>
          </a:p>
        </p:txBody>
      </p:sp>
      <p:sp>
        <p:nvSpPr>
          <p:cNvPr id="7" name="Rectangle 6"/>
          <p:cNvSpPr/>
          <p:nvPr/>
        </p:nvSpPr>
        <p:spPr>
          <a:xfrm>
            <a:off x="2580117" y="5240999"/>
            <a:ext cx="4202129" cy="230832"/>
          </a:xfrm>
          <a:prstGeom prst="rect">
            <a:avLst/>
          </a:prstGeom>
        </p:spPr>
        <p:txBody>
          <a:bodyPr wrap="square">
            <a:spAutoFit/>
          </a:bodyPr>
          <a:lstStyle/>
          <a:p>
            <a:r>
              <a:rPr lang="en-GB" sz="900" dirty="0" smtClean="0">
                <a:solidFill>
                  <a:srgbClr val="282828"/>
                </a:solidFill>
                <a:latin typeface="HelveticaNeueLTStd-Cn"/>
              </a:rPr>
              <a:t>.</a:t>
            </a:r>
            <a:endParaRPr lang="en-GB" sz="900" dirty="0">
              <a:solidFill>
                <a:srgbClr val="282828"/>
              </a:solidFill>
              <a:latin typeface="HelveticaNeueLTStd-Cn"/>
            </a:endParaRPr>
          </a:p>
        </p:txBody>
      </p:sp>
      <p:graphicFrame>
        <p:nvGraphicFramePr>
          <p:cNvPr id="10" name="Table 9"/>
          <p:cNvGraphicFramePr>
            <a:graphicFrameLocks noGrp="1"/>
          </p:cNvGraphicFramePr>
          <p:nvPr>
            <p:extLst>
              <p:ext uri="{D42A27DB-BD31-4B8C-83A1-F6EECF244321}">
                <p14:modId xmlns:p14="http://schemas.microsoft.com/office/powerpoint/2010/main" val="3768996994"/>
              </p:ext>
            </p:extLst>
          </p:nvPr>
        </p:nvGraphicFramePr>
        <p:xfrm>
          <a:off x="1818050" y="1264832"/>
          <a:ext cx="6859679" cy="3979584"/>
        </p:xfrm>
        <a:graphic>
          <a:graphicData uri="http://schemas.openxmlformats.org/drawingml/2006/table">
            <a:tbl>
              <a:tblPr firstRow="1">
                <a:effectLst/>
                <a:tableStyleId>{5C22544A-7EE6-4342-B048-85BDC9FD1C3A}</a:tableStyleId>
              </a:tblPr>
              <a:tblGrid>
                <a:gridCol w="1449479"/>
                <a:gridCol w="2971800"/>
                <a:gridCol w="2438400"/>
              </a:tblGrid>
              <a:tr h="307376">
                <a:tc>
                  <a:txBody>
                    <a:bodyPr/>
                    <a:lstStyle/>
                    <a:p>
                      <a:pPr algn="l" fontAlgn="b"/>
                      <a:r>
                        <a:rPr lang="en-US" sz="1000" u="none" strike="noStrike" dirty="0">
                          <a:solidFill>
                            <a:srgbClr val="FFFFFF"/>
                          </a:solidFill>
                          <a:effectLst/>
                          <a:latin typeface="Arial" panose="020B0604020202020204" pitchFamily="34" charset="0"/>
                          <a:cs typeface="Arial" panose="020B0604020202020204" pitchFamily="34" charset="0"/>
                        </a:rPr>
                        <a:t>Asset Class</a:t>
                      </a:r>
                      <a:endParaRPr lang="en-US" sz="1000" b="0" i="0" u="none" strike="noStrike" dirty="0">
                        <a:solidFill>
                          <a:srgbClr val="FFFFFF"/>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l" fontAlgn="b"/>
                      <a:r>
                        <a:rPr lang="en-US" sz="1000" u="none" strike="noStrike" dirty="0">
                          <a:solidFill>
                            <a:srgbClr val="FFFFFF"/>
                          </a:solidFill>
                          <a:effectLst/>
                          <a:latin typeface="Arial" panose="020B0604020202020204" pitchFamily="34" charset="0"/>
                          <a:cs typeface="Arial" panose="020B0604020202020204" pitchFamily="34" charset="0"/>
                        </a:rPr>
                        <a:t>Forward-Looking Benchmark</a:t>
                      </a:r>
                      <a:endParaRPr lang="en-US" sz="1000" b="0" i="0" u="none" strike="noStrike" dirty="0">
                        <a:solidFill>
                          <a:srgbClr val="FFFFFF"/>
                        </a:solidFill>
                        <a:effectLst/>
                        <a:latin typeface="Arial" panose="020B0604020202020204" pitchFamily="34" charset="0"/>
                        <a:cs typeface="Arial" panose="020B06040202020202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l" fontAlgn="b"/>
                      <a:r>
                        <a:rPr lang="en-US" sz="1000" u="none" strike="noStrike" dirty="0">
                          <a:solidFill>
                            <a:srgbClr val="FFFFFF"/>
                          </a:solidFill>
                          <a:effectLst/>
                          <a:latin typeface="Arial" panose="020B0604020202020204" pitchFamily="34" charset="0"/>
                          <a:cs typeface="Arial" panose="020B0604020202020204" pitchFamily="34" charset="0"/>
                        </a:rPr>
                        <a:t>Historical Benchmark</a:t>
                      </a:r>
                      <a:endParaRPr lang="en-US" sz="1000" b="0" i="0" u="none" strike="noStrike" dirty="0">
                        <a:solidFill>
                          <a:srgbClr val="FFFFFF"/>
                        </a:solidFill>
                        <a:effectLst/>
                        <a:latin typeface="Arial" panose="020B0604020202020204" pitchFamily="34" charset="0"/>
                        <a:cs typeface="Arial" panose="020B0604020202020204" pitchFamily="34" charset="0"/>
                      </a:endParaRPr>
                    </a:p>
                  </a:txBody>
                  <a:tcPr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233260">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Cash</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Citigroup 3-Month Treasury Bill</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Ibbotson SBBI T-Bill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33260">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Short-Term Bonds</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Barclays U.S. Treasury 1-3 Yr Term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Ibbotson 2 Yr Treasury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33260">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TIPS</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Barclays Capital U.S. Treasury: U.S. TIPS</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Ibbotson TIPS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39254">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Aggregate Bonds</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Barclays Capital U.S. Aggregate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Barclays Capital U.S. Aggregate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33260">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Long-Term Bonds</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Barclays Capital U.S. Long Credit A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Ibbotson 25 Year Treasury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84067">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High-Yield Bonds</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Barclays Capital U.S. Corporate High Yield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Ibbotson High Yield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33260">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International Bonds</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Citigroup WGBI</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Ibbotson Global Bond Composite</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33260">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Large-Cap Stocks</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Russell 1000</a:t>
                      </a:r>
                      <a:r>
                        <a:rPr lang="en-US" sz="1000" u="none" strike="noStrike" baseline="30000" dirty="0">
                          <a:solidFill>
                            <a:srgbClr val="2A1500"/>
                          </a:solidFill>
                          <a:effectLst/>
                          <a:latin typeface="Arial" panose="020B0604020202020204" pitchFamily="34" charset="0"/>
                          <a:cs typeface="Arial" panose="020B0604020202020204" pitchFamily="34" charset="0"/>
                        </a:rPr>
                        <a:t>®</a:t>
                      </a:r>
                      <a:r>
                        <a:rPr lang="en-US" sz="1000" u="none" strike="noStrike" dirty="0">
                          <a:solidFill>
                            <a:srgbClr val="2A1500"/>
                          </a:solidFill>
                          <a:effectLst/>
                          <a:latin typeface="Arial" panose="020B0604020202020204" pitchFamily="34" charset="0"/>
                          <a:cs typeface="Arial" panose="020B0604020202020204" pitchFamily="34" charset="0"/>
                        </a:rPr>
                        <a:t>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CRSP Declines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33260">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Mid-Cap Stocks</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Russell Midcap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CRSP Declines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01457">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Small/Mid-Cap Stocks</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Russell 2500</a:t>
                      </a:r>
                      <a:r>
                        <a:rPr lang="en-US" sz="1000" u="none" strike="noStrike" baseline="30000" dirty="0">
                          <a:solidFill>
                            <a:srgbClr val="2A1500"/>
                          </a:solidFill>
                          <a:effectLst/>
                          <a:latin typeface="Arial" panose="020B0604020202020204" pitchFamily="34" charset="0"/>
                          <a:cs typeface="Arial" panose="020B0604020202020204" pitchFamily="34" charset="0"/>
                        </a:rPr>
                        <a:t>®</a:t>
                      </a:r>
                      <a:r>
                        <a:rPr lang="en-US" sz="1000" u="none" strike="noStrike" dirty="0">
                          <a:solidFill>
                            <a:srgbClr val="2A1500"/>
                          </a:solidFill>
                          <a:effectLst/>
                          <a:latin typeface="Arial" panose="020B0604020202020204" pitchFamily="34" charset="0"/>
                          <a:cs typeface="Arial" panose="020B0604020202020204" pitchFamily="34" charset="0"/>
                        </a:rPr>
                        <a:t>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CRSP Declines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33260">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Small-Cap Stocks</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Russell 2000</a:t>
                      </a:r>
                      <a:r>
                        <a:rPr lang="en-US" sz="1000" u="none" strike="noStrike" baseline="30000" dirty="0">
                          <a:solidFill>
                            <a:srgbClr val="2A1500"/>
                          </a:solidFill>
                          <a:effectLst/>
                          <a:latin typeface="Arial" panose="020B0604020202020204" pitchFamily="34" charset="0"/>
                          <a:cs typeface="Arial" panose="020B0604020202020204" pitchFamily="34" charset="0"/>
                        </a:rPr>
                        <a:t>®</a:t>
                      </a:r>
                      <a:r>
                        <a:rPr lang="en-US" sz="1000" u="none" strike="noStrike" dirty="0">
                          <a:solidFill>
                            <a:srgbClr val="2A1500"/>
                          </a:solidFill>
                          <a:effectLst/>
                          <a:latin typeface="Arial" panose="020B0604020202020204" pitchFamily="34" charset="0"/>
                          <a:cs typeface="Arial" panose="020B0604020202020204" pitchFamily="34" charset="0"/>
                        </a:rPr>
                        <a:t>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CRSP Declines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33260">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REITs</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FTSE NAREIT Equity REITs</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FTSE NAREIT Equity REITs</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33260">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International Stocks</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MSCI EAFE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MSCI EAFE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45280">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Emerging Markets</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MSCI Emerging Markets Index</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Ibbotson Emerging Market Composite</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69550">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Commodities</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DJ-UBSCISM</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u="none" strike="noStrike" dirty="0">
                          <a:solidFill>
                            <a:srgbClr val="2A1500"/>
                          </a:solidFill>
                          <a:effectLst/>
                          <a:latin typeface="Arial" panose="020B0604020202020204" pitchFamily="34" charset="0"/>
                          <a:cs typeface="Arial" panose="020B0604020202020204" pitchFamily="34" charset="0"/>
                        </a:rPr>
                        <a:t>S&amp;P GSCI Commodity Sector Indices</a:t>
                      </a:r>
                      <a:endParaRPr lang="en-US" sz="1000" b="0" i="0" u="none" strike="noStrike" dirty="0">
                        <a:solidFill>
                          <a:srgbClr val="2A1500"/>
                        </a:solidFill>
                        <a:effectLst/>
                        <a:latin typeface="Arial" panose="020B0604020202020204" pitchFamily="34" charset="0"/>
                        <a:cs typeface="Arial" panose="020B0604020202020204" pitchFamily="34" charset="0"/>
                      </a:endParaRPr>
                    </a:p>
                  </a:txBody>
                  <a:tcPr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cxnSp>
        <p:nvCxnSpPr>
          <p:cNvPr id="14" name="AutoShape 2"/>
          <p:cNvCxnSpPr>
            <a:cxnSpLocks noChangeShapeType="1"/>
          </p:cNvCxnSpPr>
          <p:nvPr/>
        </p:nvCxnSpPr>
        <p:spPr bwMode="auto">
          <a:xfrm>
            <a:off x="1259214" y="1913089"/>
            <a:ext cx="0" cy="3048996"/>
          </a:xfrm>
          <a:prstGeom prst="straightConnector1">
            <a:avLst/>
          </a:prstGeom>
          <a:noFill/>
          <a:ln w="15875">
            <a:solidFill>
              <a:srgbClr val="000000"/>
            </a:solidFill>
            <a:round/>
            <a:headEnd type="triangle" w="med" len="med"/>
            <a:tailEnd type="triangle" w="med" len="med"/>
          </a:ln>
          <a:extLst>
            <a:ext uri="{909E8E84-426E-40dd-AFC4-6F175D3DCCD1}">
              <a14:hiddenFill xmlns="" xmlns:a14="http://schemas.microsoft.com/office/drawing/2010/main">
                <a:noFill/>
              </a14:hiddenFill>
            </a:ext>
          </a:extLst>
        </p:spPr>
      </p:cxnSp>
      <p:sp>
        <p:nvSpPr>
          <p:cNvPr id="15" name="Text Box 2"/>
          <p:cNvSpPr txBox="1">
            <a:spLocks noChangeArrowheads="1"/>
          </p:cNvSpPr>
          <p:nvPr/>
        </p:nvSpPr>
        <p:spPr bwMode="auto">
          <a:xfrm>
            <a:off x="627743" y="1447800"/>
            <a:ext cx="1218277" cy="466725"/>
          </a:xfrm>
          <a:prstGeom prst="rect">
            <a:avLst/>
          </a:prstGeom>
          <a:noFill/>
          <a:ln>
            <a:noFill/>
          </a:ln>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1200" i="1" dirty="0">
                <a:solidFill>
                  <a:srgbClr val="2A1500"/>
                </a:solidFill>
                <a:effectLst/>
                <a:latin typeface="Arial"/>
                <a:ea typeface="Calibri"/>
                <a:cs typeface="Arial"/>
              </a:rPr>
              <a:t>Lower Risk/</a:t>
            </a:r>
            <a:br>
              <a:rPr lang="en-US" sz="1200" i="1" dirty="0">
                <a:solidFill>
                  <a:srgbClr val="2A1500"/>
                </a:solidFill>
                <a:effectLst/>
                <a:latin typeface="Arial"/>
                <a:ea typeface="Calibri"/>
                <a:cs typeface="Arial"/>
              </a:rPr>
            </a:br>
            <a:r>
              <a:rPr lang="en-US" sz="1200" i="1" dirty="0">
                <a:solidFill>
                  <a:srgbClr val="2A1500"/>
                </a:solidFill>
                <a:effectLst/>
                <a:latin typeface="Arial"/>
                <a:ea typeface="Calibri"/>
                <a:cs typeface="Arial"/>
              </a:rPr>
              <a:t>Volatility</a:t>
            </a:r>
            <a:endParaRPr lang="en-US" sz="1200" dirty="0">
              <a:solidFill>
                <a:srgbClr val="2A1500"/>
              </a:solidFill>
              <a:effectLst/>
              <a:latin typeface="Arial"/>
              <a:ea typeface="Calibri"/>
              <a:cs typeface="Arial"/>
            </a:endParaRPr>
          </a:p>
        </p:txBody>
      </p:sp>
      <p:sp>
        <p:nvSpPr>
          <p:cNvPr id="16" name="Text Box 2"/>
          <p:cNvSpPr txBox="1">
            <a:spLocks noChangeArrowheads="1"/>
          </p:cNvSpPr>
          <p:nvPr/>
        </p:nvSpPr>
        <p:spPr bwMode="auto">
          <a:xfrm>
            <a:off x="727586" y="4933950"/>
            <a:ext cx="1063256" cy="400050"/>
          </a:xfrm>
          <a:prstGeom prst="rect">
            <a:avLst/>
          </a:prstGeom>
          <a:noFill/>
          <a:ln>
            <a:noFill/>
          </a:ln>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1200" i="1" dirty="0">
                <a:solidFill>
                  <a:srgbClr val="2A1500"/>
                </a:solidFill>
                <a:effectLst/>
                <a:latin typeface="Arial"/>
                <a:ea typeface="Calibri"/>
                <a:cs typeface="Arial"/>
              </a:rPr>
              <a:t>Higher Risk/</a:t>
            </a:r>
            <a:br>
              <a:rPr lang="en-US" sz="1200" i="1" dirty="0">
                <a:solidFill>
                  <a:srgbClr val="2A1500"/>
                </a:solidFill>
                <a:effectLst/>
                <a:latin typeface="Arial"/>
                <a:ea typeface="Calibri"/>
                <a:cs typeface="Arial"/>
              </a:rPr>
            </a:br>
            <a:r>
              <a:rPr lang="en-US" sz="1200" i="1" dirty="0">
                <a:solidFill>
                  <a:srgbClr val="2A1500"/>
                </a:solidFill>
                <a:effectLst/>
                <a:latin typeface="Arial"/>
                <a:ea typeface="Calibri"/>
                <a:cs typeface="Arial"/>
              </a:rPr>
              <a:t>Volatility</a:t>
            </a:r>
            <a:endParaRPr lang="en-US" sz="1200" dirty="0">
              <a:solidFill>
                <a:srgbClr val="2A1500"/>
              </a:solidFill>
              <a:effectLst/>
              <a:latin typeface="Arial"/>
              <a:ea typeface="Calibri"/>
              <a:cs typeface="Arial"/>
            </a:endParaRPr>
          </a:p>
        </p:txBody>
      </p:sp>
      <p:sp>
        <p:nvSpPr>
          <p:cNvPr id="5" name="Content Placeholder 4"/>
          <p:cNvSpPr>
            <a:spLocks noGrp="1"/>
          </p:cNvSpPr>
          <p:nvPr>
            <p:ph sz="half" idx="2"/>
          </p:nvPr>
        </p:nvSpPr>
        <p:spPr>
          <a:xfrm>
            <a:off x="522515" y="860870"/>
            <a:ext cx="7859485" cy="400663"/>
          </a:xfrm>
        </p:spPr>
        <p:txBody>
          <a:bodyPr/>
          <a:lstStyle/>
          <a:p>
            <a:r>
              <a:rPr lang="en-GB" sz="1200" dirty="0"/>
              <a:t>OnTrack</a:t>
            </a:r>
            <a:r>
              <a:rPr lang="en-GB" sz="1200" i="0" baseline="30000" dirty="0"/>
              <a:t>®</a:t>
            </a:r>
            <a:r>
              <a:rPr lang="en-GB" sz="1200" dirty="0"/>
              <a:t> Tool: Benchmark Indexes </a:t>
            </a:r>
          </a:p>
          <a:p>
            <a:endParaRPr lang="en-US" dirty="0"/>
          </a:p>
        </p:txBody>
      </p:sp>
    </p:spTree>
    <p:extLst>
      <p:ext uri="{BB962C8B-B14F-4D97-AF65-F5344CB8AC3E}">
        <p14:creationId xmlns:p14="http://schemas.microsoft.com/office/powerpoint/2010/main" val="6257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662" y="1261533"/>
            <a:ext cx="8358385" cy="477054"/>
          </a:xfrm>
          <a:prstGeom prst="rect">
            <a:avLst/>
          </a:prstGeom>
        </p:spPr>
        <p:txBody>
          <a:bodyPr wrap="square">
            <a:spAutoFit/>
          </a:bodyPr>
          <a:lstStyle/>
          <a:p>
            <a:pPr>
              <a:lnSpc>
                <a:spcPts val="1420"/>
              </a:lnSpc>
              <a:spcAft>
                <a:spcPts val="200"/>
              </a:spcAft>
            </a:pPr>
            <a:r>
              <a:rPr lang="en-US" sz="1100" dirty="0" smtClean="0">
                <a:solidFill>
                  <a:srgbClr val="282828"/>
                </a:solidFill>
                <a:latin typeface="HelveticaNeueLTStd-Cn"/>
              </a:rPr>
              <a:t> </a:t>
            </a:r>
            <a:endParaRPr lang="en-GB" sz="1100" dirty="0">
              <a:solidFill>
                <a:srgbClr val="282828"/>
              </a:solidFill>
              <a:latin typeface="HelveticaNeueLTStd-Cn"/>
            </a:endParaRPr>
          </a:p>
          <a:p>
            <a:pPr>
              <a:lnSpc>
                <a:spcPts val="1420"/>
              </a:lnSpc>
              <a:spcAft>
                <a:spcPts val="200"/>
              </a:spcAft>
            </a:pPr>
            <a:endParaRPr lang="en-GB" sz="1100" dirty="0">
              <a:solidFill>
                <a:srgbClr val="282828"/>
              </a:solidFill>
              <a:latin typeface="HelveticaNeueLTStd-Cn"/>
            </a:endParaRPr>
          </a:p>
        </p:txBody>
      </p:sp>
      <p:sp>
        <p:nvSpPr>
          <p:cNvPr id="7" name="Rectangle 6"/>
          <p:cNvSpPr/>
          <p:nvPr/>
        </p:nvSpPr>
        <p:spPr>
          <a:xfrm>
            <a:off x="2580117" y="5240999"/>
            <a:ext cx="4202129" cy="230832"/>
          </a:xfrm>
          <a:prstGeom prst="rect">
            <a:avLst/>
          </a:prstGeom>
        </p:spPr>
        <p:txBody>
          <a:bodyPr wrap="square">
            <a:spAutoFit/>
          </a:bodyPr>
          <a:lstStyle/>
          <a:p>
            <a:r>
              <a:rPr lang="en-GB" sz="900" dirty="0" smtClean="0">
                <a:solidFill>
                  <a:srgbClr val="282828"/>
                </a:solidFill>
                <a:latin typeface="HelveticaNeueLTStd-Cn"/>
              </a:rPr>
              <a:t>.</a:t>
            </a:r>
            <a:endParaRPr lang="en-GB" sz="900" dirty="0">
              <a:solidFill>
                <a:srgbClr val="282828"/>
              </a:solidFill>
              <a:latin typeface="HelveticaNeueLTStd-Cn"/>
            </a:endParaRPr>
          </a:p>
        </p:txBody>
      </p:sp>
      <p:sp>
        <p:nvSpPr>
          <p:cNvPr id="5" name="Content Placeholder 4"/>
          <p:cNvSpPr>
            <a:spLocks noGrp="1"/>
          </p:cNvSpPr>
          <p:nvPr>
            <p:ph sz="half" idx="2"/>
          </p:nvPr>
        </p:nvSpPr>
        <p:spPr/>
        <p:txBody>
          <a:bodyPr/>
          <a:lstStyle/>
          <a:p>
            <a:pPr>
              <a:lnSpc>
                <a:spcPts val="1420"/>
              </a:lnSpc>
              <a:spcAft>
                <a:spcPts val="200"/>
              </a:spcAft>
            </a:pPr>
            <a:r>
              <a:rPr lang="en-US" sz="1200" dirty="0"/>
              <a:t>OnTrack</a:t>
            </a:r>
            <a:r>
              <a:rPr lang="en-US" sz="1200" i="0" baseline="30000" dirty="0"/>
              <a:t>®</a:t>
            </a:r>
            <a:r>
              <a:rPr lang="en-US" sz="1200" dirty="0"/>
              <a:t> Tool:  Assumptions and Limitations</a:t>
            </a:r>
          </a:p>
          <a:p>
            <a:pPr>
              <a:lnSpc>
                <a:spcPts val="1420"/>
              </a:lnSpc>
              <a:spcAft>
                <a:spcPts val="200"/>
              </a:spcAft>
            </a:pPr>
            <a:r>
              <a:rPr lang="en-US" sz="1200" dirty="0"/>
              <a:t>Unless you choose otherwise or your employer supplies different information, the probability illustrations assume retirement at the age at which you qualify for full Social Security benefits and an annual retirement income goal of 80% of your projected final working salary. Social Security estimates are based on the Social Security Administration methodology and your current salary. The probability illustrations also assume a consistent contribution percentage (unless you’ve chosen to increase it periodically) and asset allocation (no future changes or rebalancing), annual inflation of approximately 2%, and annual salary increases based on a calculation that incorporates multiple factors including a salary growth curve and inflation. Mortality assumptions are based on the Society of Actuaries tables.</a:t>
            </a:r>
          </a:p>
          <a:p>
            <a:pPr>
              <a:lnSpc>
                <a:spcPts val="1420"/>
              </a:lnSpc>
              <a:spcAft>
                <a:spcPts val="200"/>
              </a:spcAft>
            </a:pPr>
            <a:r>
              <a:rPr lang="en-US" sz="1200" dirty="0" smtClean="0"/>
              <a:t>The </a:t>
            </a:r>
            <a:r>
              <a:rPr lang="en-US" sz="1200" dirty="0"/>
              <a:t>models are subject to a number of limitations. Returns associated with market extremes may occur more frequently than assumed in the models. Some asset classes have relatively limited histories; for these classes the models use historical data for shorter time periods. The model does not consider other asset classes such as hedge funds or private equity, which may have characteristics similar or superior to those used in the model.</a:t>
            </a:r>
          </a:p>
          <a:p>
            <a:pPr>
              <a:lnSpc>
                <a:spcPts val="1420"/>
              </a:lnSpc>
              <a:spcAft>
                <a:spcPts val="200"/>
              </a:spcAft>
            </a:pPr>
            <a:r>
              <a:rPr lang="en-US" sz="1200" dirty="0" smtClean="0"/>
              <a:t>There </a:t>
            </a:r>
            <a:r>
              <a:rPr lang="en-US" sz="1200" dirty="0"/>
              <a:t>is no guarantee that your income goal will be achieved or that the aggregate accumulated amount will ensure a specified annual retirement income. Results derived from the OnTrack</a:t>
            </a:r>
            <a:r>
              <a:rPr lang="en-US" sz="1200" i="0" baseline="30000" dirty="0"/>
              <a:t>®</a:t>
            </a:r>
            <a:r>
              <a:rPr lang="en-US" sz="1200" dirty="0"/>
              <a:t> tool may vary with each use and over time. </a:t>
            </a:r>
          </a:p>
          <a:p>
            <a:pPr>
              <a:lnSpc>
                <a:spcPts val="1420"/>
              </a:lnSpc>
              <a:spcAft>
                <a:spcPts val="200"/>
              </a:spcAft>
            </a:pPr>
            <a:endParaRPr lang="en-US" sz="1200" dirty="0"/>
          </a:p>
          <a:p>
            <a:pPr>
              <a:lnSpc>
                <a:spcPts val="1420"/>
              </a:lnSpc>
              <a:spcAft>
                <a:spcPts val="200"/>
              </a:spcAft>
            </a:pPr>
            <a:r>
              <a:rPr lang="en-US" sz="1200" b="1" dirty="0"/>
              <a:t>IMPORTANT: The projections or other information generated by the OnTrack</a:t>
            </a:r>
            <a:r>
              <a:rPr lang="en-US" sz="1200" b="1" i="0" baseline="30000" dirty="0"/>
              <a:t>®</a:t>
            </a:r>
            <a:r>
              <a:rPr lang="en-US" sz="1200" b="1" dirty="0"/>
              <a:t> tool regarding the likelihood of various investment outcomes are hypothetical, do not reflect actual investment results, and do not guarantee future results. Moreover, even though the tool’s estimates are statistically sound based upon the simulations it runs, the tool cannot foresee or account for every possible scenario that may negatively impact your situation. Thus you should monitor your account regularly and base your investment decisions on your time horizon, risk tolerance, and personal financial situation, as well as on the information in the prospectuses for investments you consider. </a:t>
            </a:r>
          </a:p>
          <a:p>
            <a:endParaRPr lang="en-US" sz="1200" dirty="0"/>
          </a:p>
        </p:txBody>
      </p:sp>
    </p:spTree>
    <p:extLst>
      <p:ext uri="{BB962C8B-B14F-4D97-AF65-F5344CB8AC3E}">
        <p14:creationId xmlns:p14="http://schemas.microsoft.com/office/powerpoint/2010/main" val="130967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662" y="1261533"/>
            <a:ext cx="8358385" cy="477054"/>
          </a:xfrm>
          <a:prstGeom prst="rect">
            <a:avLst/>
          </a:prstGeom>
        </p:spPr>
        <p:txBody>
          <a:bodyPr wrap="square">
            <a:spAutoFit/>
          </a:bodyPr>
          <a:lstStyle/>
          <a:p>
            <a:pPr>
              <a:lnSpc>
                <a:spcPts val="1420"/>
              </a:lnSpc>
              <a:spcAft>
                <a:spcPts val="200"/>
              </a:spcAft>
            </a:pPr>
            <a:r>
              <a:rPr lang="en-US" sz="1100" dirty="0" smtClean="0">
                <a:solidFill>
                  <a:srgbClr val="282828"/>
                </a:solidFill>
                <a:latin typeface="HelveticaNeueLTStd-Cn"/>
              </a:rPr>
              <a:t> </a:t>
            </a:r>
            <a:endParaRPr lang="en-GB" sz="1100" dirty="0">
              <a:solidFill>
                <a:srgbClr val="282828"/>
              </a:solidFill>
              <a:latin typeface="HelveticaNeueLTStd-Cn"/>
            </a:endParaRPr>
          </a:p>
          <a:p>
            <a:pPr>
              <a:lnSpc>
                <a:spcPts val="1420"/>
              </a:lnSpc>
              <a:spcAft>
                <a:spcPts val="200"/>
              </a:spcAft>
            </a:pPr>
            <a:endParaRPr lang="en-GB" sz="1100" dirty="0">
              <a:solidFill>
                <a:srgbClr val="282828"/>
              </a:solidFill>
              <a:latin typeface="HelveticaNeueLTStd-Cn"/>
            </a:endParaRPr>
          </a:p>
        </p:txBody>
      </p:sp>
      <p:sp>
        <p:nvSpPr>
          <p:cNvPr id="7" name="Rectangle 6"/>
          <p:cNvSpPr/>
          <p:nvPr/>
        </p:nvSpPr>
        <p:spPr>
          <a:xfrm>
            <a:off x="2580117" y="5240999"/>
            <a:ext cx="4202129" cy="230832"/>
          </a:xfrm>
          <a:prstGeom prst="rect">
            <a:avLst/>
          </a:prstGeom>
        </p:spPr>
        <p:txBody>
          <a:bodyPr wrap="square">
            <a:spAutoFit/>
          </a:bodyPr>
          <a:lstStyle/>
          <a:p>
            <a:r>
              <a:rPr lang="en-GB" sz="900" dirty="0" smtClean="0">
                <a:solidFill>
                  <a:srgbClr val="282828"/>
                </a:solidFill>
                <a:latin typeface="HelveticaNeueLTStd-Cn"/>
              </a:rPr>
              <a:t>.</a:t>
            </a:r>
            <a:endParaRPr lang="en-GB" sz="900" dirty="0">
              <a:solidFill>
                <a:srgbClr val="282828"/>
              </a:solidFill>
              <a:latin typeface="HelveticaNeueLTStd-Cn"/>
            </a:endParaRPr>
          </a:p>
        </p:txBody>
      </p:sp>
      <p:sp>
        <p:nvSpPr>
          <p:cNvPr id="5" name="Content Placeholder 4"/>
          <p:cNvSpPr>
            <a:spLocks noGrp="1"/>
          </p:cNvSpPr>
          <p:nvPr>
            <p:ph sz="half" idx="2"/>
          </p:nvPr>
        </p:nvSpPr>
        <p:spPr/>
        <p:txBody>
          <a:bodyPr/>
          <a:lstStyle/>
          <a:p>
            <a:pPr>
              <a:lnSpc>
                <a:spcPts val="1300"/>
              </a:lnSpc>
              <a:spcAft>
                <a:spcPts val="200"/>
              </a:spcAft>
            </a:pPr>
            <a:r>
              <a:rPr lang="en-US" dirty="0"/>
              <a:t>Registered funds are available by prospectus only. Any mutual fund offered under the plan is distributed by that particular fund's associated fund family and its affiliated broker-dealer or other broker-dealers with effective selling agreements such as Transamerica Investors Securities Corporation (TISC), 440 Mamaroneck Avenue, Harrison, NY 10528. The prospectus contains additional information about the funds, including the investment objectives, risks, charges, and other expenses.  You should consider all such information carefully before investing. Call us at 800-755-5801 or visit my.trsretire.com for a free prospectus, and read it carefully before making your investment choices. Transamerica is affiliated with TISC, but is not affiliated with </a:t>
            </a:r>
            <a:r>
              <a:rPr lang="en-US" dirty="0">
                <a:solidFill>
                  <a:schemeClr val="tx1"/>
                </a:solidFill>
              </a:rPr>
              <a:t>[COMPANY NAME]</a:t>
            </a:r>
            <a:r>
              <a:rPr lang="en-US" dirty="0"/>
              <a:t>.</a:t>
            </a:r>
          </a:p>
          <a:p>
            <a:pPr>
              <a:lnSpc>
                <a:spcPts val="1300"/>
              </a:lnSpc>
              <a:spcAft>
                <a:spcPts val="200"/>
              </a:spcAft>
            </a:pPr>
            <a:r>
              <a:rPr lang="en-US" dirty="0"/>
              <a:t>The information in this seminar is general in nature and  subject to change. Neither we nor TISC give legal or tax advice. Applicable laws and regulations are complex and subject to change. For legal or tax advice concerning your situation, please consult your attorney or professional tax advisor. </a:t>
            </a:r>
          </a:p>
          <a:p>
            <a:pPr>
              <a:lnSpc>
                <a:spcPts val="1420"/>
              </a:lnSpc>
              <a:spcAft>
                <a:spcPts val="200"/>
              </a:spcAft>
            </a:pPr>
            <a:endParaRPr lang="en-US" sz="1200" dirty="0"/>
          </a:p>
        </p:txBody>
      </p:sp>
      <p:sp>
        <p:nvSpPr>
          <p:cNvPr id="6" name="TextBox 5"/>
          <p:cNvSpPr txBox="1"/>
          <p:nvPr/>
        </p:nvSpPr>
        <p:spPr>
          <a:xfrm>
            <a:off x="511804" y="5758190"/>
            <a:ext cx="1346989" cy="261610"/>
          </a:xfrm>
          <a:prstGeom prst="rect">
            <a:avLst/>
          </a:prstGeom>
          <a:noFill/>
        </p:spPr>
        <p:txBody>
          <a:bodyPr wrap="none" rtlCol="0">
            <a:spAutoFit/>
          </a:bodyPr>
          <a:lstStyle/>
          <a:p>
            <a:r>
              <a:rPr lang="en-US" sz="1100" i="1" dirty="0" smtClean="0">
                <a:solidFill>
                  <a:srgbClr val="282828"/>
                </a:solidFill>
                <a:latin typeface="Arial" panose="020B0604020202020204" pitchFamily="34" charset="0"/>
                <a:cs typeface="Arial" panose="020B0604020202020204" pitchFamily="34" charset="0"/>
              </a:rPr>
              <a:t>12082_PTSS0516</a:t>
            </a:r>
            <a:endParaRPr lang="en-US" dirty="0"/>
          </a:p>
        </p:txBody>
      </p:sp>
    </p:spTree>
    <p:extLst>
      <p:ext uri="{BB962C8B-B14F-4D97-AF65-F5344CB8AC3E}">
        <p14:creationId xmlns:p14="http://schemas.microsoft.com/office/powerpoint/2010/main" val="240033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638800" y="2036385"/>
            <a:ext cx="3429000" cy="360603"/>
          </a:xfrm>
          <a:prstGeom prst="rect">
            <a:avLst/>
          </a:prstGeom>
          <a:solidFill>
            <a:schemeClr val="tx1"/>
          </a:solidFill>
          <a:ln>
            <a:noFill/>
          </a:ln>
          <a:effectLst>
            <a:outerShdw blurRad="90805" dist="483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1066800" y="457200"/>
            <a:ext cx="7391400" cy="1569660"/>
          </a:xfrm>
          <a:prstGeom prst="rect">
            <a:avLst/>
          </a:prstGeom>
          <a:noFill/>
          <a:effectLst>
            <a:outerShdw blurRad="101600" dist="63500" dir="2700000">
              <a:srgbClr val="000000">
                <a:alpha val="43000"/>
              </a:srgbClr>
            </a:outerShdw>
          </a:effectLst>
        </p:spPr>
        <p:txBody>
          <a:bodyPr wrap="square" rtlCol="0">
            <a:spAutoFit/>
          </a:bodyPr>
          <a:lstStyle/>
          <a:p>
            <a:r>
              <a:rPr lang="en-US" sz="9600" kern="1200" dirty="0" smtClean="0">
                <a:solidFill>
                  <a:srgbClr val="FFFFFF"/>
                </a:solidFill>
                <a:latin typeface="Arial Black"/>
                <a:cs typeface="Arial Black"/>
              </a:rPr>
              <a:t>questions</a:t>
            </a:r>
          </a:p>
        </p:txBody>
      </p:sp>
      <p:sp>
        <p:nvSpPr>
          <p:cNvPr id="16" name="Content Placeholder 3"/>
          <p:cNvSpPr txBox="1">
            <a:spLocks/>
          </p:cNvSpPr>
          <p:nvPr/>
        </p:nvSpPr>
        <p:spPr>
          <a:xfrm>
            <a:off x="5715000" y="1905000"/>
            <a:ext cx="3886200" cy="553998"/>
          </a:xfrm>
          <a:prstGeom prst="rect">
            <a:avLst/>
          </a:prstGeom>
          <a:noFill/>
        </p:spPr>
        <p:txBody>
          <a:bodyPr wrap="square" rtlCol="0">
            <a:spAutoFit/>
          </a:bodyPr>
          <a:lstStyle/>
          <a:p>
            <a:pPr marL="0" marR="0" lvl="0" indent="0" algn="l" defTabSz="457200" rtl="0" eaLnBrk="1" fontAlgn="auto" latinLnBrk="0" hangingPunct="1">
              <a:lnSpc>
                <a:spcPct val="150000"/>
              </a:lnSpc>
              <a:spcBef>
                <a:spcPts val="600"/>
              </a:spcBef>
              <a:spcAft>
                <a:spcPts val="600"/>
              </a:spcAft>
              <a:buClrTx/>
              <a:buSzPct val="125000"/>
              <a:buFont typeface="Arial"/>
              <a:buNone/>
              <a:tabLst/>
              <a:defRPr/>
            </a:pPr>
            <a:r>
              <a:rPr kumimoji="0" lang="en-US" sz="2000" b="0" i="0" u="none" strike="noStrike" kern="1200" cap="none" spc="0" normalizeH="0" baseline="0" noProof="0" dirty="0" smtClean="0">
                <a:ln>
                  <a:noFill/>
                </a:ln>
                <a:solidFill>
                  <a:srgbClr val="FFFFFF"/>
                </a:solidFill>
                <a:effectLst/>
                <a:uLnTx/>
                <a:uFillTx/>
                <a:latin typeface="Arial"/>
                <a:ea typeface="+mn-ea"/>
                <a:cs typeface="Arial"/>
              </a:rPr>
              <a:t>&amp; answers</a:t>
            </a:r>
            <a:endParaRPr kumimoji="0" lang="en-US" sz="1600" b="0" i="0" u="none" strike="noStrike" kern="1200" cap="none" spc="0" normalizeH="0" baseline="0" noProof="0" dirty="0">
              <a:ln>
                <a:noFill/>
              </a:ln>
              <a:solidFill>
                <a:srgbClr val="FFFFFF"/>
              </a:solidFill>
              <a:effectLst/>
              <a:uLnTx/>
              <a:uFillTx/>
              <a:latin typeface="Arial"/>
              <a:ea typeface="+mn-ea"/>
              <a:cs typeface="Arial"/>
            </a:endParaRPr>
          </a:p>
        </p:txBody>
      </p:sp>
      <p:sp>
        <p:nvSpPr>
          <p:cNvPr id="2" name="TextBox 1"/>
          <p:cNvSpPr txBox="1"/>
          <p:nvPr/>
        </p:nvSpPr>
        <p:spPr>
          <a:xfrm>
            <a:off x="361950" y="3064133"/>
            <a:ext cx="8458200" cy="461665"/>
          </a:xfrm>
          <a:prstGeom prst="rect">
            <a:avLst/>
          </a:prstGeom>
          <a:noFill/>
        </p:spPr>
        <p:txBody>
          <a:bodyPr wrap="square" rtlCol="0">
            <a:spAutoFit/>
          </a:bodyPr>
          <a:lstStyle/>
          <a:p>
            <a:r>
              <a:rPr lang="en-US" sz="2400" b="1" dirty="0" smtClean="0">
                <a:solidFill>
                  <a:schemeClr val="bg1"/>
                </a:solidFill>
                <a:latin typeface="Arial" panose="020B0604020202020204" pitchFamily="34" charset="0"/>
                <a:cs typeface="Arial" panose="020B0604020202020204" pitchFamily="34" charset="0"/>
              </a:rPr>
              <a:t>Online:</a:t>
            </a:r>
            <a:endParaRPr lang="en-US" sz="2400"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381000" y="4491335"/>
            <a:ext cx="7277100" cy="461665"/>
          </a:xfrm>
          <a:prstGeom prst="rect">
            <a:avLst/>
          </a:prstGeom>
          <a:noFill/>
        </p:spPr>
        <p:txBody>
          <a:bodyPr wrap="square" rtlCol="0">
            <a:spAutoFit/>
          </a:bodyPr>
          <a:lstStyle/>
          <a:p>
            <a:pPr defTabSz="923722">
              <a:defRPr/>
            </a:pPr>
            <a:r>
              <a:rPr lang="en-US" sz="2400" b="1" dirty="0" smtClean="0">
                <a:solidFill>
                  <a:schemeClr val="bg1"/>
                </a:solidFill>
                <a:latin typeface="Arial" panose="020B0604020202020204" pitchFamily="34" charset="0"/>
                <a:cs typeface="Arial" panose="020B0604020202020204" pitchFamily="34" charset="0"/>
              </a:rPr>
              <a:t>By phone:</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579016"/>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5252690-1806x2709.jpg"/>
          <p:cNvPicPr>
            <a:picLocks noChangeAspect="1"/>
          </p:cNvPicPr>
          <p:nvPr/>
        </p:nvPicPr>
        <p:blipFill>
          <a:blip r:embed="rId3"/>
          <a:srcRect l="23579" t="17429" r="15568" b="20402"/>
          <a:stretch>
            <a:fillRect/>
          </a:stretch>
        </p:blipFill>
        <p:spPr>
          <a:xfrm flipH="1">
            <a:off x="0" y="0"/>
            <a:ext cx="9144000" cy="6227763"/>
          </a:xfrm>
          <a:prstGeom prst="rect">
            <a:avLst/>
          </a:prstGeom>
        </p:spPr>
      </p:pic>
      <p:grpSp>
        <p:nvGrpSpPr>
          <p:cNvPr id="14" name="Group 13"/>
          <p:cNvGrpSpPr/>
          <p:nvPr/>
        </p:nvGrpSpPr>
        <p:grpSpPr>
          <a:xfrm>
            <a:off x="1981200" y="152400"/>
            <a:ext cx="7813688" cy="2438400"/>
            <a:chOff x="304800" y="-1145738"/>
            <a:chExt cx="7813688" cy="2438400"/>
          </a:xfrm>
        </p:grpSpPr>
        <p:sp>
          <p:nvSpPr>
            <p:cNvPr id="8" name="TextBox 7"/>
            <p:cNvSpPr txBox="1"/>
            <p:nvPr/>
          </p:nvSpPr>
          <p:spPr>
            <a:xfrm>
              <a:off x="2840044" y="-325398"/>
              <a:ext cx="5278444" cy="1101584"/>
            </a:xfrm>
            <a:prstGeom prst="rect">
              <a:avLst/>
            </a:prstGeom>
            <a:noFill/>
            <a:effectLst>
              <a:outerShdw blurRad="50800" dist="38100" dir="2700000">
                <a:srgbClr val="000000">
                  <a:alpha val="43000"/>
                </a:srgbClr>
              </a:outerShdw>
            </a:effectLst>
          </p:spPr>
          <p:txBody>
            <a:bodyPr wrap="square" rtlCol="0">
              <a:spAutoFit/>
            </a:bodyPr>
            <a:lstStyle/>
            <a:p>
              <a:pPr>
                <a:lnSpc>
                  <a:spcPts val="3820"/>
                </a:lnSpc>
              </a:pPr>
              <a:r>
                <a:rPr lang="en-US" sz="3600" dirty="0" smtClean="0">
                  <a:solidFill>
                    <a:srgbClr val="FFFFFF"/>
                  </a:solidFill>
                  <a:latin typeface="Arial"/>
                  <a:cs typeface="Arial"/>
                </a:rPr>
                <a:t>d</a:t>
              </a:r>
              <a:r>
                <a:rPr lang="en-US" sz="3600" kern="1200" dirty="0" smtClean="0">
                  <a:solidFill>
                    <a:srgbClr val="FFFFFF"/>
                  </a:solidFill>
                  <a:latin typeface="Arial"/>
                  <a:cs typeface="Arial"/>
                </a:rPr>
                <a:t>etermine what</a:t>
              </a:r>
              <a:br>
                <a:rPr lang="en-US" sz="3600" kern="1200" dirty="0" smtClean="0">
                  <a:solidFill>
                    <a:srgbClr val="FFFFFF"/>
                  </a:solidFill>
                  <a:latin typeface="Arial"/>
                  <a:cs typeface="Arial"/>
                </a:rPr>
              </a:br>
              <a:r>
                <a:rPr lang="en-US" sz="3600" kern="1200" dirty="0" smtClean="0">
                  <a:solidFill>
                    <a:srgbClr val="FFFFFF"/>
                  </a:solidFill>
                  <a:latin typeface="Arial"/>
                  <a:cs typeface="Arial"/>
                </a:rPr>
                <a:t>        your retirement</a:t>
              </a:r>
              <a:endParaRPr lang="en-US" sz="3600" kern="1200" dirty="0">
                <a:solidFill>
                  <a:srgbClr val="FFFFFF"/>
                </a:solidFill>
                <a:latin typeface="Arial"/>
                <a:cs typeface="Arial"/>
              </a:endParaRPr>
            </a:p>
          </p:txBody>
        </p:sp>
        <p:sp>
          <p:nvSpPr>
            <p:cNvPr id="9" name="TextBox 8"/>
            <p:cNvSpPr txBox="1"/>
            <p:nvPr/>
          </p:nvSpPr>
          <p:spPr>
            <a:xfrm>
              <a:off x="3221044" y="646331"/>
              <a:ext cx="2209800" cy="646331"/>
            </a:xfrm>
            <a:prstGeom prst="rect">
              <a:avLst/>
            </a:prstGeom>
            <a:noFill/>
            <a:effectLst>
              <a:outerShdw blurRad="50800" dist="38100" dir="2700000">
                <a:srgbClr val="000000">
                  <a:alpha val="43000"/>
                </a:srgbClr>
              </a:outerShdw>
            </a:effectLst>
          </p:spPr>
          <p:txBody>
            <a:bodyPr wrap="square" rtlCol="0">
              <a:spAutoFit/>
            </a:bodyPr>
            <a:lstStyle/>
            <a:p>
              <a:r>
                <a:rPr lang="en-US" sz="3600" kern="1200" dirty="0" smtClean="0">
                  <a:solidFill>
                    <a:srgbClr val="FFFFFF"/>
                  </a:solidFill>
                  <a:latin typeface="Arial"/>
                  <a:cs typeface="Arial"/>
                </a:rPr>
                <a:t>looks like</a:t>
              </a:r>
              <a:endParaRPr lang="en-US" sz="3600" kern="1200" dirty="0">
                <a:solidFill>
                  <a:srgbClr val="FFFFFF"/>
                </a:solidFill>
                <a:latin typeface="Arial"/>
                <a:cs typeface="Arial"/>
              </a:endParaRPr>
            </a:p>
          </p:txBody>
        </p:sp>
        <p:sp>
          <p:nvSpPr>
            <p:cNvPr id="13" name="TextBox 12"/>
            <p:cNvSpPr txBox="1"/>
            <p:nvPr/>
          </p:nvSpPr>
          <p:spPr>
            <a:xfrm>
              <a:off x="304800" y="-1145738"/>
              <a:ext cx="3505200" cy="1569660"/>
            </a:xfrm>
            <a:prstGeom prst="rect">
              <a:avLst/>
            </a:prstGeom>
            <a:noFill/>
            <a:effectLst>
              <a:outerShdw blurRad="101600" dist="63500" dir="2700000">
                <a:srgbClr val="000000">
                  <a:alpha val="43000"/>
                </a:srgbClr>
              </a:outerShdw>
            </a:effectLst>
          </p:spPr>
          <p:txBody>
            <a:bodyPr wrap="square" rtlCol="0">
              <a:spAutoFit/>
            </a:bodyPr>
            <a:lstStyle/>
            <a:p>
              <a:r>
                <a:rPr lang="en-US" sz="9600" b="1" kern="1200" dirty="0" smtClean="0">
                  <a:solidFill>
                    <a:srgbClr val="C72127"/>
                  </a:solidFill>
                  <a:latin typeface="Arial Black"/>
                  <a:cs typeface="Arial Black"/>
                </a:rPr>
                <a:t>you</a:t>
              </a:r>
            </a:p>
          </p:txBody>
        </p:sp>
      </p:grpSp>
    </p:spTree>
    <p:extLst>
      <p:ext uri="{BB962C8B-B14F-4D97-AF65-F5344CB8AC3E}">
        <p14:creationId xmlns:p14="http://schemas.microsoft.com/office/powerpoint/2010/main" val="2187837892"/>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62000" y="381000"/>
            <a:ext cx="9753600" cy="1323439"/>
          </a:xfrm>
          <a:prstGeom prst="rect">
            <a:avLst/>
          </a:prstGeom>
          <a:noFill/>
          <a:effectLst>
            <a:outerShdw blurRad="101600" dist="63500" dir="2700000">
              <a:srgbClr val="000000">
                <a:alpha val="43000"/>
              </a:srgbClr>
            </a:outerShdw>
          </a:effectLst>
        </p:spPr>
        <p:txBody>
          <a:bodyPr wrap="square" rtlCol="0">
            <a:spAutoFit/>
          </a:bodyPr>
          <a:lstStyle/>
          <a:p>
            <a:r>
              <a:rPr lang="en-US" sz="8000" kern="1200" dirty="0" smtClean="0">
                <a:solidFill>
                  <a:srgbClr val="FFFFFF"/>
                </a:solidFill>
                <a:latin typeface="Arial Black"/>
                <a:cs typeface="Arial Black"/>
              </a:rPr>
              <a:t>big difference</a:t>
            </a:r>
          </a:p>
        </p:txBody>
      </p:sp>
      <p:sp>
        <p:nvSpPr>
          <p:cNvPr id="12" name="TextBox 11"/>
          <p:cNvSpPr txBox="1"/>
          <p:nvPr/>
        </p:nvSpPr>
        <p:spPr>
          <a:xfrm>
            <a:off x="457200" y="162580"/>
            <a:ext cx="3048000" cy="523220"/>
          </a:xfrm>
          <a:prstGeom prst="rect">
            <a:avLst/>
          </a:prstGeom>
          <a:noFill/>
        </p:spPr>
        <p:txBody>
          <a:bodyPr wrap="square" rtlCol="0">
            <a:spAutoFit/>
          </a:bodyPr>
          <a:lstStyle/>
          <a:p>
            <a:r>
              <a:rPr lang="en-US" sz="2800" dirty="0" smtClean="0">
                <a:solidFill>
                  <a:srgbClr val="FFFFFF"/>
                </a:solidFill>
                <a:latin typeface="Arial"/>
                <a:cs typeface="Arial"/>
              </a:rPr>
              <a:t>small changes,</a:t>
            </a:r>
            <a:endParaRPr lang="en-US" sz="2800" kern="1200" dirty="0">
              <a:solidFill>
                <a:srgbClr val="FFFFFF"/>
              </a:solidFill>
              <a:latin typeface="Arial"/>
              <a:cs typeface="Arial"/>
            </a:endParaRPr>
          </a:p>
        </p:txBody>
      </p:sp>
      <p:sp>
        <p:nvSpPr>
          <p:cNvPr id="6" name="Rectangle 5"/>
          <p:cNvSpPr/>
          <p:nvPr/>
        </p:nvSpPr>
        <p:spPr bwMode="auto">
          <a:xfrm>
            <a:off x="304800" y="3733800"/>
            <a:ext cx="3886200" cy="533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000" b="1" dirty="0" smtClean="0">
                <a:solidFill>
                  <a:srgbClr val="FFFFFF"/>
                </a:solidFill>
                <a:latin typeface="Arial"/>
                <a:cs typeface="Arial"/>
              </a:rPr>
              <a:t>$3.00 per weekday x 20 years</a:t>
            </a:r>
          </a:p>
        </p:txBody>
      </p:sp>
      <p:sp>
        <p:nvSpPr>
          <p:cNvPr id="5" name="TextBox 4"/>
          <p:cNvSpPr txBox="1"/>
          <p:nvPr/>
        </p:nvSpPr>
        <p:spPr>
          <a:xfrm>
            <a:off x="152400" y="5695890"/>
            <a:ext cx="6019800" cy="461665"/>
          </a:xfrm>
          <a:prstGeom prst="rect">
            <a:avLst/>
          </a:prstGeom>
          <a:noFill/>
        </p:spPr>
        <p:txBody>
          <a:bodyPr wrap="square" rtlCol="0">
            <a:spAutoFit/>
          </a:bodyPr>
          <a:lstStyle/>
          <a:p>
            <a:r>
              <a:rPr lang="en-US" sz="1200" i="1" dirty="0" smtClean="0">
                <a:solidFill>
                  <a:srgbClr val="FFFFFF"/>
                </a:solidFill>
                <a:latin typeface="Arial"/>
                <a:cs typeface="Arial"/>
              </a:rPr>
              <a:t>Assumptions</a:t>
            </a:r>
            <a:r>
              <a:rPr lang="en-US" sz="1200" i="1" dirty="0">
                <a:solidFill>
                  <a:srgbClr val="FFFFFF"/>
                </a:solidFill>
                <a:latin typeface="Arial"/>
                <a:cs typeface="Arial"/>
              </a:rPr>
              <a:t>: 3.25</a:t>
            </a:r>
            <a:r>
              <a:rPr lang="en-US" sz="1200" i="1" dirty="0" smtClean="0">
                <a:solidFill>
                  <a:srgbClr val="FFFFFF"/>
                </a:solidFill>
                <a:latin typeface="Arial"/>
                <a:cs typeface="Arial"/>
              </a:rPr>
              <a:t>% annual inflation rate, 6% annualized growth in retirement account</a:t>
            </a:r>
          </a:p>
          <a:p>
            <a:r>
              <a:rPr lang="en-US" sz="1200" i="1" dirty="0" smtClean="0">
                <a:solidFill>
                  <a:srgbClr val="FFFFFF"/>
                </a:solidFill>
                <a:latin typeface="Arial"/>
                <a:cs typeface="Arial"/>
              </a:rPr>
              <a:t>Source: TA-retirement.com “Loose Change Calculator”</a:t>
            </a:r>
          </a:p>
        </p:txBody>
      </p:sp>
      <p:sp>
        <p:nvSpPr>
          <p:cNvPr id="20" name="Rectangle 19"/>
          <p:cNvSpPr/>
          <p:nvPr/>
        </p:nvSpPr>
        <p:spPr bwMode="auto">
          <a:xfrm>
            <a:off x="4648200" y="2438400"/>
            <a:ext cx="4572000" cy="1143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6000" b="1" dirty="0" smtClean="0">
                <a:solidFill>
                  <a:srgbClr val="FFFFFF"/>
                </a:solidFill>
                <a:latin typeface="Arial"/>
                <a:cs typeface="Arial"/>
              </a:rPr>
              <a:t>$38,308.96</a:t>
            </a:r>
          </a:p>
        </p:txBody>
      </p:sp>
      <p:sp>
        <p:nvSpPr>
          <p:cNvPr id="18" name="Rectangle 17"/>
          <p:cNvSpPr/>
          <p:nvPr/>
        </p:nvSpPr>
        <p:spPr bwMode="auto">
          <a:xfrm>
            <a:off x="304800" y="4191000"/>
            <a:ext cx="4114800" cy="1143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6000" b="1" dirty="0" smtClean="0">
                <a:solidFill>
                  <a:srgbClr val="FFFFFF"/>
                </a:solidFill>
                <a:latin typeface="Arial"/>
                <a:cs typeface="Arial"/>
              </a:rPr>
              <a:t>$21,500.11</a:t>
            </a:r>
          </a:p>
        </p:txBody>
      </p:sp>
      <p:grpSp>
        <p:nvGrpSpPr>
          <p:cNvPr id="2" name="Group 1"/>
          <p:cNvGrpSpPr/>
          <p:nvPr/>
        </p:nvGrpSpPr>
        <p:grpSpPr>
          <a:xfrm>
            <a:off x="381000" y="3200400"/>
            <a:ext cx="3810000" cy="609600"/>
            <a:chOff x="381000" y="2057400"/>
            <a:chExt cx="3810000" cy="609600"/>
          </a:xfrm>
        </p:grpSpPr>
        <p:sp>
          <p:nvSpPr>
            <p:cNvPr id="13" name="Rectangle 12"/>
            <p:cNvSpPr/>
            <p:nvPr/>
          </p:nvSpPr>
          <p:spPr>
            <a:xfrm>
              <a:off x="381000" y="2133600"/>
              <a:ext cx="3810000" cy="360603"/>
            </a:xfrm>
            <a:prstGeom prst="rect">
              <a:avLst/>
            </a:prstGeom>
            <a:solidFill>
              <a:srgbClr val="00B0F0"/>
            </a:solidFill>
            <a:ln>
              <a:noFill/>
            </a:ln>
            <a:effectLst>
              <a:outerShdw blurRad="90805" dist="483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bwMode="auto">
            <a:xfrm>
              <a:off x="381000" y="2057400"/>
              <a:ext cx="1752600" cy="609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2400" b="1" dirty="0" smtClean="0">
                  <a:solidFill>
                    <a:srgbClr val="FFFFFF"/>
                  </a:solidFill>
                  <a:latin typeface="Arial"/>
                  <a:cs typeface="Arial"/>
                </a:rPr>
                <a:t>coffee</a:t>
              </a:r>
            </a:p>
          </p:txBody>
        </p:sp>
      </p:grpSp>
      <p:grpSp>
        <p:nvGrpSpPr>
          <p:cNvPr id="16" name="Group 15"/>
          <p:cNvGrpSpPr/>
          <p:nvPr/>
        </p:nvGrpSpPr>
        <p:grpSpPr>
          <a:xfrm>
            <a:off x="4724400" y="1981200"/>
            <a:ext cx="3810000" cy="609600"/>
            <a:chOff x="381000" y="2057400"/>
            <a:chExt cx="3810000" cy="609600"/>
          </a:xfrm>
        </p:grpSpPr>
        <p:sp>
          <p:nvSpPr>
            <p:cNvPr id="17" name="Rectangle 16"/>
            <p:cNvSpPr/>
            <p:nvPr/>
          </p:nvSpPr>
          <p:spPr>
            <a:xfrm>
              <a:off x="381000" y="2133600"/>
              <a:ext cx="3810000" cy="360603"/>
            </a:xfrm>
            <a:prstGeom prst="rect">
              <a:avLst/>
            </a:prstGeom>
            <a:solidFill>
              <a:srgbClr val="00B0F0"/>
            </a:solidFill>
            <a:ln>
              <a:noFill/>
            </a:ln>
            <a:effectLst>
              <a:outerShdw blurRad="90805" dist="483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bwMode="auto">
            <a:xfrm>
              <a:off x="381000" y="2057400"/>
              <a:ext cx="1752600" cy="609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2400" b="1" dirty="0" smtClean="0">
                  <a:solidFill>
                    <a:srgbClr val="FFFFFF"/>
                  </a:solidFill>
                  <a:latin typeface="Arial"/>
                  <a:cs typeface="Arial"/>
                </a:rPr>
                <a:t>retirement</a:t>
              </a:r>
            </a:p>
          </p:txBody>
        </p:sp>
      </p:grpSp>
      <p:sp>
        <p:nvSpPr>
          <p:cNvPr id="3" name="Up Arrow 2"/>
          <p:cNvSpPr/>
          <p:nvPr/>
        </p:nvSpPr>
        <p:spPr>
          <a:xfrm>
            <a:off x="5867400" y="3505200"/>
            <a:ext cx="1856154" cy="2743200"/>
          </a:xfrm>
          <a:prstGeom prst="up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9257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2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000"/>
                                        <p:tgtEl>
                                          <p:spTgt spid="20"/>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p:tgtEl>
                                          <p:spTgt spid="3"/>
                                        </p:tgtEl>
                                        <p:attrNameLst>
                                          <p:attrName>ppt_y</p:attrName>
                                        </p:attrNameLst>
                                      </p:cBhvr>
                                      <p:tavLst>
                                        <p:tav tm="0">
                                          <p:val>
                                            <p:strVal val="#ppt_y+#ppt_h*1.125000"/>
                                          </p:val>
                                        </p:tav>
                                        <p:tav tm="100000">
                                          <p:val>
                                            <p:strVal val="#ppt_y"/>
                                          </p:val>
                                        </p:tav>
                                      </p:tavLst>
                                    </p:anim>
                                    <p:animEffect transition="in" filter="wipe(up)">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18"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0260" y="1275736"/>
            <a:ext cx="8130284" cy="2699254"/>
          </a:xfrm>
          <a:prstGeom prst="roundRect">
            <a:avLst>
              <a:gd name="adj" fmla="val 0"/>
            </a:avLst>
          </a:prstGeom>
          <a:solidFill>
            <a:srgbClr val="FFFFFF">
              <a:shade val="85000"/>
            </a:srgbClr>
          </a:solidFill>
          <a:ln>
            <a:noFill/>
          </a:ln>
          <a:effectLst>
            <a:outerShdw blurRad="127000" dist="88900" dir="2700000">
              <a:srgbClr val="000000">
                <a:alpha val="43000"/>
              </a:srgbClr>
            </a:outerShdw>
            <a:reflection blurRad="12700" stA="38000" endPos="15000" dist="5000" dir="5400000" sy="-100000" algn="bl" rotWithShape="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0238" y="2806338"/>
            <a:ext cx="730250" cy="449262"/>
          </a:xfrm>
          <a:prstGeom prst="rect">
            <a:avLst/>
          </a:prstGeom>
          <a:noFill/>
          <a:ln w="9525">
            <a:noFill/>
            <a:miter lim="800000"/>
            <a:headEnd/>
            <a:tailEnd/>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l="39337" r="41466"/>
          <a:stretch>
            <a:fillRect/>
          </a:stretch>
        </p:blipFill>
        <p:spPr bwMode="auto">
          <a:xfrm>
            <a:off x="3763964" y="1247775"/>
            <a:ext cx="1560512" cy="2700337"/>
          </a:xfrm>
          <a:prstGeom prst="rect">
            <a:avLst/>
          </a:prstGeom>
          <a:noFill/>
          <a:ln w="9525">
            <a:noFill/>
            <a:miter lim="800000"/>
            <a:headEnd/>
            <a:tailEnd/>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l="78749"/>
          <a:stretch>
            <a:fillRect/>
          </a:stretch>
        </p:blipFill>
        <p:spPr bwMode="auto">
          <a:xfrm>
            <a:off x="6923088" y="1247775"/>
            <a:ext cx="1727200" cy="2700337"/>
          </a:xfrm>
          <a:prstGeom prst="rect">
            <a:avLst/>
          </a:prstGeom>
          <a:noFill/>
          <a:ln w="9525">
            <a:noFill/>
            <a:miter lim="800000"/>
            <a:headEnd/>
            <a:tailEnd/>
          </a:ln>
        </p:spPr>
      </p:pic>
      <p:sp>
        <p:nvSpPr>
          <p:cNvPr id="8" name="TextBox 42"/>
          <p:cNvSpPr txBox="1">
            <a:spLocks noChangeArrowheads="1"/>
          </p:cNvSpPr>
          <p:nvPr/>
        </p:nvSpPr>
        <p:spPr bwMode="auto">
          <a:xfrm>
            <a:off x="520260" y="4276778"/>
            <a:ext cx="2947634" cy="840216"/>
          </a:xfrm>
          <a:prstGeom prst="rect">
            <a:avLst/>
          </a:prstGeom>
          <a:noFill/>
          <a:ln>
            <a:noFill/>
          </a:ln>
          <a:extLst/>
        </p:spPr>
        <p:txBody>
          <a:bodyPr wrap="square" lIns="91427" tIns="45713" rIns="91427" bIns="45713">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eaLnBrk="1" hangingPunct="1">
              <a:lnSpc>
                <a:spcPct val="90000"/>
              </a:lnSpc>
              <a:spcAft>
                <a:spcPts val="2400"/>
              </a:spcAft>
              <a:defRPr/>
            </a:pPr>
            <a:r>
              <a:rPr lang="en-US" sz="1800" b="1" dirty="0">
                <a:solidFill>
                  <a:srgbClr val="FFFFFF"/>
                </a:solidFill>
              </a:rPr>
              <a:t>Contribute 5%</a:t>
            </a:r>
            <a:r>
              <a:rPr lang="en-US" sz="1800" dirty="0">
                <a:solidFill>
                  <a:srgbClr val="FFFFFF"/>
                </a:solidFill>
              </a:rPr>
              <a:t> of </a:t>
            </a:r>
            <a:br>
              <a:rPr lang="en-US" sz="1800" dirty="0">
                <a:solidFill>
                  <a:srgbClr val="FFFFFF"/>
                </a:solidFill>
              </a:rPr>
            </a:br>
            <a:r>
              <a:rPr lang="en-US" sz="1800" dirty="0">
                <a:solidFill>
                  <a:srgbClr val="FFFFFF"/>
                </a:solidFill>
              </a:rPr>
              <a:t>pay—or enough to earn </a:t>
            </a:r>
            <a:r>
              <a:rPr lang="en-US" sz="1800" dirty="0" smtClean="0">
                <a:solidFill>
                  <a:srgbClr val="FFFFFF"/>
                </a:solidFill>
              </a:rPr>
              <a:t>your </a:t>
            </a:r>
            <a:r>
              <a:rPr lang="en-US" sz="1800" b="1" dirty="0" smtClean="0">
                <a:solidFill>
                  <a:srgbClr val="FFFFFF"/>
                </a:solidFill>
              </a:rPr>
              <a:t>full employer </a:t>
            </a:r>
            <a:r>
              <a:rPr lang="en-US" sz="1800" b="1" dirty="0">
                <a:solidFill>
                  <a:srgbClr val="FFFFFF"/>
                </a:solidFill>
              </a:rPr>
              <a:t>match</a:t>
            </a:r>
            <a:endParaRPr lang="en-US" sz="1800" dirty="0">
              <a:solidFill>
                <a:srgbClr val="FFFFFF"/>
              </a:solidFill>
            </a:endParaRPr>
          </a:p>
        </p:txBody>
      </p:sp>
      <p:sp>
        <p:nvSpPr>
          <p:cNvPr id="9" name="TextBox 42"/>
          <p:cNvSpPr txBox="1">
            <a:spLocks noChangeArrowheads="1"/>
          </p:cNvSpPr>
          <p:nvPr/>
        </p:nvSpPr>
        <p:spPr bwMode="auto">
          <a:xfrm>
            <a:off x="3467894" y="4297071"/>
            <a:ext cx="2152650" cy="595534"/>
          </a:xfrm>
          <a:prstGeom prst="rect">
            <a:avLst/>
          </a:prstGeom>
          <a:noFill/>
          <a:ln>
            <a:noFill/>
          </a:ln>
          <a:extLst/>
        </p:spPr>
        <p:txBody>
          <a:bodyPr lIns="91427" tIns="45713" rIns="91427" bIns="45713">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ctr" eaLnBrk="1" hangingPunct="1">
              <a:lnSpc>
                <a:spcPct val="90000"/>
              </a:lnSpc>
              <a:spcAft>
                <a:spcPts val="2400"/>
              </a:spcAft>
              <a:defRPr/>
            </a:pPr>
            <a:r>
              <a:rPr lang="en-US" sz="1800" b="1" dirty="0" smtClean="0">
                <a:solidFill>
                  <a:srgbClr val="FFFFFF"/>
                </a:solidFill>
                <a:latin typeface="Arial" panose="020B0604020202020204" pitchFamily="34" charset="0"/>
                <a:cs typeface="Arial" panose="020B0604020202020204" pitchFamily="34" charset="0"/>
              </a:rPr>
              <a:t>Contribute 10</a:t>
            </a:r>
            <a:r>
              <a:rPr lang="en-US" sz="1800" b="1" dirty="0">
                <a:solidFill>
                  <a:srgbClr val="FFFFFF"/>
                </a:solidFill>
                <a:latin typeface="Arial" panose="020B0604020202020204" pitchFamily="34" charset="0"/>
                <a:cs typeface="Arial" panose="020B0604020202020204" pitchFamily="34" charset="0"/>
              </a:rPr>
              <a:t>%</a:t>
            </a:r>
            <a:r>
              <a:rPr lang="en-US" sz="1800" dirty="0">
                <a:solidFill>
                  <a:srgbClr val="FFFFFF"/>
                </a:solidFill>
                <a:latin typeface="Arial" panose="020B0604020202020204" pitchFamily="34" charset="0"/>
                <a:cs typeface="Arial" panose="020B0604020202020204" pitchFamily="34" charset="0"/>
              </a:rPr>
              <a:t> </a:t>
            </a:r>
            <a:br>
              <a:rPr lang="en-US" sz="1800" dirty="0">
                <a:solidFill>
                  <a:srgbClr val="FFFFFF"/>
                </a:solidFill>
                <a:latin typeface="Arial" panose="020B0604020202020204" pitchFamily="34" charset="0"/>
                <a:cs typeface="Arial" panose="020B0604020202020204" pitchFamily="34" charset="0"/>
              </a:rPr>
            </a:br>
            <a:r>
              <a:rPr lang="en-US" sz="1800" dirty="0">
                <a:solidFill>
                  <a:srgbClr val="FFFFFF"/>
                </a:solidFill>
                <a:latin typeface="Arial" panose="020B0604020202020204" pitchFamily="34" charset="0"/>
                <a:cs typeface="Arial" panose="020B0604020202020204" pitchFamily="34" charset="0"/>
              </a:rPr>
              <a:t>of your current pay</a:t>
            </a:r>
          </a:p>
        </p:txBody>
      </p:sp>
      <p:sp>
        <p:nvSpPr>
          <p:cNvPr id="10" name="TextBox 42"/>
          <p:cNvSpPr txBox="1">
            <a:spLocks noChangeArrowheads="1"/>
          </p:cNvSpPr>
          <p:nvPr/>
        </p:nvSpPr>
        <p:spPr bwMode="auto">
          <a:xfrm>
            <a:off x="5918078" y="4303493"/>
            <a:ext cx="2779713" cy="840216"/>
          </a:xfrm>
          <a:prstGeom prst="rect">
            <a:avLst/>
          </a:prstGeom>
          <a:noFill/>
          <a:ln>
            <a:noFill/>
          </a:ln>
          <a:extLst/>
        </p:spPr>
        <p:txBody>
          <a:bodyPr wrap="square" lIns="91427" tIns="45713" rIns="91427" bIns="45713">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r" eaLnBrk="1" hangingPunct="1">
              <a:lnSpc>
                <a:spcPct val="90000"/>
              </a:lnSpc>
              <a:spcAft>
                <a:spcPts val="2400"/>
              </a:spcAft>
              <a:defRPr/>
            </a:pPr>
            <a:r>
              <a:rPr lang="en-US" sz="1800" dirty="0">
                <a:solidFill>
                  <a:srgbClr val="FFFFFF"/>
                </a:solidFill>
                <a:latin typeface="Arial" panose="020B0604020202020204" pitchFamily="34" charset="0"/>
                <a:cs typeface="Arial" panose="020B0604020202020204" pitchFamily="34" charset="0"/>
              </a:rPr>
              <a:t>Your </a:t>
            </a:r>
            <a:r>
              <a:rPr lang="en-US" sz="1800" dirty="0" smtClean="0">
                <a:solidFill>
                  <a:srgbClr val="FFFFFF"/>
                </a:solidFill>
                <a:latin typeface="Arial" panose="020B0604020202020204" pitchFamily="34" charset="0"/>
                <a:cs typeface="Arial" panose="020B0604020202020204" pitchFamily="34" charset="0"/>
              </a:rPr>
              <a:t>plan’s </a:t>
            </a:r>
            <a:r>
              <a:rPr lang="en-US" sz="1800" b="1" dirty="0" smtClean="0">
                <a:solidFill>
                  <a:srgbClr val="FFFFFF"/>
                </a:solidFill>
                <a:latin typeface="Arial" panose="020B0604020202020204" pitchFamily="34" charset="0"/>
                <a:cs typeface="Arial" panose="020B0604020202020204" pitchFamily="34" charset="0"/>
              </a:rPr>
              <a:t>maximum contribution: </a:t>
            </a:r>
            <a:r>
              <a:rPr lang="en-US" sz="1800" dirty="0" smtClean="0">
                <a:solidFill>
                  <a:srgbClr val="FFFFFF"/>
                </a:solidFill>
                <a:latin typeface="Arial" panose="020B0604020202020204" pitchFamily="34" charset="0"/>
                <a:cs typeface="Arial" panose="020B0604020202020204" pitchFamily="34" charset="0"/>
              </a:rPr>
              <a:t>$18,000</a:t>
            </a:r>
            <a:r>
              <a:rPr lang="en-US" sz="1800" dirty="0">
                <a:solidFill>
                  <a:srgbClr val="FFFFFF"/>
                </a:solidFill>
                <a:latin typeface="Arial" panose="020B0604020202020204" pitchFamily="34" charset="0"/>
                <a:cs typeface="Arial" panose="020B0604020202020204" pitchFamily="34" charset="0"/>
              </a:rPr>
              <a:t/>
            </a:r>
            <a:br>
              <a:rPr lang="en-US" sz="1800" dirty="0">
                <a:solidFill>
                  <a:srgbClr val="FFFFFF"/>
                </a:solidFill>
                <a:latin typeface="Arial" panose="020B0604020202020204" pitchFamily="34" charset="0"/>
                <a:cs typeface="Arial" panose="020B0604020202020204" pitchFamily="34" charset="0"/>
              </a:rPr>
            </a:br>
            <a:r>
              <a:rPr lang="en-US" sz="1800" dirty="0" smtClean="0">
                <a:solidFill>
                  <a:srgbClr val="FFFFFF"/>
                </a:solidFill>
                <a:latin typeface="Arial" panose="020B0604020202020204" pitchFamily="34" charset="0"/>
                <a:cs typeface="Arial" panose="020B0604020202020204" pitchFamily="34" charset="0"/>
              </a:rPr>
              <a:t>($24,000 if age 50+)</a:t>
            </a:r>
          </a:p>
        </p:txBody>
      </p:sp>
      <p:sp>
        <p:nvSpPr>
          <p:cNvPr id="11" name="TextBox 42"/>
          <p:cNvSpPr txBox="1">
            <a:spLocks noChangeArrowheads="1"/>
          </p:cNvSpPr>
          <p:nvPr/>
        </p:nvSpPr>
        <p:spPr bwMode="auto">
          <a:xfrm>
            <a:off x="611189" y="1603358"/>
            <a:ext cx="3122611" cy="646317"/>
          </a:xfrm>
          <a:prstGeom prst="rect">
            <a:avLst/>
          </a:prstGeom>
          <a:noFill/>
          <a:ln>
            <a:noFill/>
          </a:ln>
          <a:extLst/>
        </p:spPr>
        <p:txBody>
          <a:bodyPr wrap="square" lIns="91427" tIns="45713" rIns="91427" bIns="45713">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eaLnBrk="1" hangingPunct="1">
              <a:spcAft>
                <a:spcPts val="2400"/>
              </a:spcAft>
              <a:defRPr/>
            </a:pPr>
            <a:r>
              <a:rPr lang="en-US" sz="3600" dirty="0" smtClean="0">
                <a:solidFill>
                  <a:srgbClr val="C72127"/>
                </a:solidFill>
                <a:latin typeface="Arial" panose="020B0604020202020204" pitchFamily="34" charset="0"/>
                <a:cs typeface="Arial" panose="020B0604020202020204" pitchFamily="34" charset="0"/>
              </a:rPr>
              <a:t>5% or Match</a:t>
            </a:r>
            <a:endParaRPr lang="en-US" sz="3600" dirty="0">
              <a:solidFill>
                <a:srgbClr val="C72127"/>
              </a:solidFill>
              <a:latin typeface="Arial" panose="020B0604020202020204" pitchFamily="34" charset="0"/>
              <a:cs typeface="Arial" panose="020B0604020202020204" pitchFamily="34" charset="0"/>
            </a:endParaRPr>
          </a:p>
        </p:txBody>
      </p:sp>
      <p:sp>
        <p:nvSpPr>
          <p:cNvPr id="12" name="TextBox 42"/>
          <p:cNvSpPr txBox="1">
            <a:spLocks noChangeArrowheads="1"/>
          </p:cNvSpPr>
          <p:nvPr/>
        </p:nvSpPr>
        <p:spPr bwMode="auto">
          <a:xfrm>
            <a:off x="3968824" y="1579752"/>
            <a:ext cx="1284288" cy="646113"/>
          </a:xfrm>
          <a:prstGeom prst="rect">
            <a:avLst/>
          </a:prstGeom>
          <a:noFill/>
          <a:ln>
            <a:noFill/>
          </a:ln>
          <a:extLst/>
        </p:spPr>
        <p:txBody>
          <a:bodyPr lIns="91427" tIns="45713" rIns="91427" bIns="45713">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ctr" eaLnBrk="1" hangingPunct="1">
              <a:spcAft>
                <a:spcPts val="2400"/>
              </a:spcAft>
              <a:defRPr/>
            </a:pPr>
            <a:r>
              <a:rPr lang="en-US" sz="3600" dirty="0">
                <a:solidFill>
                  <a:srgbClr val="C72127"/>
                </a:solidFill>
                <a:latin typeface="Arial" panose="020B0604020202020204" pitchFamily="34" charset="0"/>
                <a:cs typeface="Arial" panose="020B0604020202020204" pitchFamily="34" charset="0"/>
              </a:rPr>
              <a:t>10%</a:t>
            </a:r>
          </a:p>
        </p:txBody>
      </p:sp>
      <p:sp>
        <p:nvSpPr>
          <p:cNvPr id="13" name="TextBox 42"/>
          <p:cNvSpPr txBox="1">
            <a:spLocks noChangeArrowheads="1"/>
          </p:cNvSpPr>
          <p:nvPr/>
        </p:nvSpPr>
        <p:spPr bwMode="auto">
          <a:xfrm>
            <a:off x="7162801" y="1603358"/>
            <a:ext cx="1249364" cy="646317"/>
          </a:xfrm>
          <a:prstGeom prst="rect">
            <a:avLst/>
          </a:prstGeom>
          <a:noFill/>
          <a:ln>
            <a:noFill/>
          </a:ln>
          <a:extLst/>
        </p:spPr>
        <p:txBody>
          <a:bodyPr wrap="square" lIns="91427" tIns="45713" rIns="91427" bIns="45713">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ctr" eaLnBrk="1" hangingPunct="1">
              <a:spcAft>
                <a:spcPts val="2400"/>
              </a:spcAft>
              <a:defRPr/>
            </a:pPr>
            <a:r>
              <a:rPr lang="en-US" sz="3600" dirty="0">
                <a:solidFill>
                  <a:srgbClr val="C72127"/>
                </a:solidFill>
                <a:latin typeface="Arial" panose="020B0604020202020204" pitchFamily="34" charset="0"/>
                <a:cs typeface="Arial" panose="020B0604020202020204" pitchFamily="34" charset="0"/>
              </a:rPr>
              <a:t>Max</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9013" y="2625363"/>
            <a:ext cx="730250" cy="449262"/>
          </a:xfrm>
          <a:prstGeom prst="rect">
            <a:avLst/>
          </a:prstGeom>
          <a:noFill/>
          <a:ln w="9525">
            <a:noFill/>
            <a:miter lim="800000"/>
            <a:headEnd/>
            <a:tailEnd/>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0650" y="2806338"/>
            <a:ext cx="730250" cy="449262"/>
          </a:xfrm>
          <a:prstGeom prst="rect">
            <a:avLst/>
          </a:prstGeom>
          <a:noFill/>
          <a:ln w="9525">
            <a:noFill/>
            <a:miter lim="800000"/>
            <a:headEnd/>
            <a:tailEnd/>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9588" y="2647588"/>
            <a:ext cx="730250" cy="449262"/>
          </a:xfrm>
          <a:prstGeom prst="rect">
            <a:avLst/>
          </a:prstGeom>
          <a:noFill/>
          <a:ln w="9525">
            <a:noFill/>
            <a:miter lim="800000"/>
            <a:headEnd/>
            <a:tailEnd/>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2650" y="2806338"/>
            <a:ext cx="730250" cy="449262"/>
          </a:xfrm>
          <a:prstGeom prst="rect">
            <a:avLst/>
          </a:prstGeom>
          <a:noFill/>
          <a:ln w="9525">
            <a:noFill/>
            <a:miter lim="800000"/>
            <a:headEnd/>
            <a:tailEnd/>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7463" y="2807926"/>
            <a:ext cx="730250" cy="449263"/>
          </a:xfrm>
          <a:prstGeom prst="rect">
            <a:avLst/>
          </a:prstGeom>
          <a:noFill/>
          <a:ln w="9525">
            <a:noFill/>
            <a:miter lim="800000"/>
            <a:headEnd/>
            <a:tailEnd/>
          </a:ln>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56238" y="2626951"/>
            <a:ext cx="730250" cy="449263"/>
          </a:xfrm>
          <a:prstGeom prst="rect">
            <a:avLst/>
          </a:prstGeom>
          <a:noFill/>
          <a:ln w="9525">
            <a:noFill/>
            <a:miter lim="800000"/>
            <a:headEnd/>
            <a:tailEnd/>
          </a:ln>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9463" y="2807926"/>
            <a:ext cx="730250" cy="449263"/>
          </a:xfrm>
          <a:prstGeom prst="rect">
            <a:avLst/>
          </a:prstGeom>
          <a:noFill/>
          <a:ln w="9525">
            <a:noFill/>
            <a:miter lim="800000"/>
            <a:headEnd/>
            <a:tailEnd/>
          </a:ln>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6813" y="2650763"/>
            <a:ext cx="730250" cy="447675"/>
          </a:xfrm>
          <a:prstGeom prst="rect">
            <a:avLst/>
          </a:prstGeom>
          <a:noFill/>
          <a:ln w="9525">
            <a:noFill/>
            <a:miter lim="800000"/>
            <a:headEnd/>
            <a:tailEnd/>
          </a:ln>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9875" y="2807926"/>
            <a:ext cx="730250" cy="449263"/>
          </a:xfrm>
          <a:prstGeom prst="rect">
            <a:avLst/>
          </a:prstGeom>
          <a:noFill/>
          <a:ln w="9525">
            <a:noFill/>
            <a:miter lim="800000"/>
            <a:headEnd/>
            <a:tailEnd/>
          </a:ln>
        </p:spPr>
      </p:pic>
      <p:sp>
        <p:nvSpPr>
          <p:cNvPr id="23" name="TextBox 22"/>
          <p:cNvSpPr txBox="1"/>
          <p:nvPr/>
        </p:nvSpPr>
        <p:spPr>
          <a:xfrm>
            <a:off x="152400" y="5791200"/>
            <a:ext cx="8907741" cy="425743"/>
          </a:xfrm>
          <a:prstGeom prst="rect">
            <a:avLst/>
          </a:prstGeom>
          <a:noFill/>
        </p:spPr>
        <p:txBody>
          <a:bodyPr wrap="square" lIns="91427" tIns="45713" rIns="91427" bIns="45713" rtlCol="0">
            <a:spAutoFit/>
          </a:bodyPr>
          <a:lstStyle/>
          <a:p>
            <a:pPr>
              <a:lnSpc>
                <a:spcPts val="1300"/>
              </a:lnSpc>
            </a:pPr>
            <a:r>
              <a:rPr lang="en-US" sz="1200" i="1" dirty="0" smtClean="0">
                <a:solidFill>
                  <a:schemeClr val="bg1">
                    <a:lumMod val="85000"/>
                  </a:schemeClr>
                </a:solidFill>
                <a:latin typeface="Arial" panose="020B0604020202020204" pitchFamily="34" charset="0"/>
                <a:cs typeface="Arial" panose="020B0604020202020204" pitchFamily="34" charset="0"/>
              </a:rPr>
              <a:t>Matching contributions are subject to plan vesting requirements. Descriptions of plan features and benefits are subject to the</a:t>
            </a:r>
            <a:br>
              <a:rPr lang="en-US" sz="1200" i="1" dirty="0" smtClean="0">
                <a:solidFill>
                  <a:schemeClr val="bg1">
                    <a:lumMod val="85000"/>
                  </a:schemeClr>
                </a:solidFill>
                <a:latin typeface="Arial" panose="020B0604020202020204" pitchFamily="34" charset="0"/>
                <a:cs typeface="Arial" panose="020B0604020202020204" pitchFamily="34" charset="0"/>
              </a:rPr>
            </a:br>
            <a:r>
              <a:rPr lang="en-US" sz="1200" i="1" dirty="0" smtClean="0">
                <a:solidFill>
                  <a:schemeClr val="bg1">
                    <a:lumMod val="85000"/>
                  </a:schemeClr>
                </a:solidFill>
                <a:latin typeface="Arial" panose="020B0604020202020204" pitchFamily="34" charset="0"/>
                <a:cs typeface="Arial" panose="020B0604020202020204" pitchFamily="34" charset="0"/>
              </a:rPr>
              <a:t>plan document, which will govern in case of inconsistencies.</a:t>
            </a:r>
            <a:endParaRPr lang="en-US" sz="1200" i="1" dirty="0">
              <a:solidFill>
                <a:schemeClr val="bg1">
                  <a:lumMod val="85000"/>
                </a:schemeClr>
              </a:solidFill>
              <a:latin typeface="Arial" panose="020B0604020202020204" pitchFamily="34" charset="0"/>
              <a:cs typeface="Arial" panose="020B0604020202020204" pitchFamily="34" charset="0"/>
            </a:endParaRPr>
          </a:p>
        </p:txBody>
      </p:sp>
      <p:sp>
        <p:nvSpPr>
          <p:cNvPr id="25" name="TextBox 24"/>
          <p:cNvSpPr txBox="1"/>
          <p:nvPr/>
        </p:nvSpPr>
        <p:spPr>
          <a:xfrm>
            <a:off x="533400" y="152400"/>
            <a:ext cx="7772400" cy="1200329"/>
          </a:xfrm>
          <a:prstGeom prst="rect">
            <a:avLst/>
          </a:prstGeom>
          <a:noFill/>
          <a:effectLst>
            <a:outerShdw blurRad="101600" dist="63500" dir="2700000">
              <a:srgbClr val="000000">
                <a:alpha val="43000"/>
              </a:srgbClr>
            </a:outerShdw>
          </a:effectLst>
        </p:spPr>
        <p:txBody>
          <a:bodyPr wrap="square" rtlCol="0">
            <a:spAutoFit/>
          </a:bodyPr>
          <a:lstStyle/>
          <a:p>
            <a:r>
              <a:rPr lang="en-US" sz="7200" i="1" kern="1200" dirty="0" smtClean="0">
                <a:solidFill>
                  <a:srgbClr val="FFFFFF"/>
                </a:solidFill>
                <a:latin typeface="Arial Black"/>
                <a:cs typeface="Arial Black"/>
              </a:rPr>
              <a:t>super</a:t>
            </a:r>
            <a:r>
              <a:rPr lang="en-US" sz="7200" kern="1200" dirty="0" smtClean="0">
                <a:solidFill>
                  <a:srgbClr val="FFFFFF"/>
                </a:solidFill>
                <a:latin typeface="Arial Black"/>
                <a:cs typeface="Arial Black"/>
              </a:rPr>
              <a:t> savings</a:t>
            </a:r>
          </a:p>
        </p:txBody>
      </p:sp>
      <p:sp>
        <p:nvSpPr>
          <p:cNvPr id="26" name="TextBox 25"/>
          <p:cNvSpPr txBox="1"/>
          <p:nvPr/>
        </p:nvSpPr>
        <p:spPr>
          <a:xfrm>
            <a:off x="228600" y="76200"/>
            <a:ext cx="3352800" cy="523220"/>
          </a:xfrm>
          <a:prstGeom prst="rect">
            <a:avLst/>
          </a:prstGeom>
          <a:noFill/>
        </p:spPr>
        <p:txBody>
          <a:bodyPr wrap="square" rtlCol="0">
            <a:spAutoFit/>
          </a:bodyPr>
          <a:lstStyle/>
          <a:p>
            <a:r>
              <a:rPr lang="en-US" sz="2800" dirty="0" smtClean="0">
                <a:solidFill>
                  <a:srgbClr val="FFFFFF"/>
                </a:solidFill>
                <a:latin typeface="Arial"/>
                <a:cs typeface="Arial"/>
              </a:rPr>
              <a:t>set your </a:t>
            </a:r>
            <a:endParaRPr lang="en-US" sz="2800" kern="1200" dirty="0">
              <a:solidFill>
                <a:srgbClr val="FFFFFF"/>
              </a:solidFill>
              <a:latin typeface="Arial"/>
              <a:cs typeface="Arial"/>
            </a:endParaRPr>
          </a:p>
        </p:txBody>
      </p:sp>
      <p:sp>
        <p:nvSpPr>
          <p:cNvPr id="27" name="TextBox 26"/>
          <p:cNvSpPr txBox="1"/>
          <p:nvPr/>
        </p:nvSpPr>
        <p:spPr>
          <a:xfrm>
            <a:off x="7543800" y="609600"/>
            <a:ext cx="1066800" cy="523220"/>
          </a:xfrm>
          <a:prstGeom prst="rect">
            <a:avLst/>
          </a:prstGeom>
          <a:noFill/>
        </p:spPr>
        <p:txBody>
          <a:bodyPr wrap="square" rtlCol="0">
            <a:spAutoFit/>
          </a:bodyPr>
          <a:lstStyle/>
          <a:p>
            <a:r>
              <a:rPr lang="en-US" sz="2800" dirty="0" smtClean="0">
                <a:solidFill>
                  <a:srgbClr val="FFFFFF"/>
                </a:solidFill>
                <a:latin typeface="Arial"/>
                <a:cs typeface="Arial"/>
              </a:rPr>
              <a:t>goals </a:t>
            </a:r>
            <a:endParaRPr lang="en-US" sz="2800" kern="1200" dirty="0">
              <a:solidFill>
                <a:srgbClr val="FFFFFF"/>
              </a:solidFill>
              <a:latin typeface="Arial"/>
              <a:cs typeface="Arial"/>
            </a:endParaRPr>
          </a:p>
        </p:txBody>
      </p:sp>
    </p:spTree>
    <p:extLst>
      <p:ext uri="{BB962C8B-B14F-4D97-AF65-F5344CB8AC3E}">
        <p14:creationId xmlns:p14="http://schemas.microsoft.com/office/powerpoint/2010/main" val="39327518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childTnLst>
                          </p:cTn>
                        </p:par>
                        <p:par>
                          <p:cTn id="22" fill="hold">
                            <p:stCondLst>
                              <p:cond delay="25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50"/>
                                        <p:tgtEl>
                                          <p:spTgt spid="14"/>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250"/>
                                        <p:tgtEl>
                                          <p:spTgt spid="15"/>
                                        </p:tgtEl>
                                      </p:cBhvr>
                                    </p:animEffect>
                                  </p:childTnLst>
                                </p:cTn>
                              </p:par>
                            </p:childTnLst>
                          </p:cTn>
                        </p:par>
                        <p:par>
                          <p:cTn id="30" fill="hold">
                            <p:stCondLst>
                              <p:cond delay="750"/>
                            </p:stCondLst>
                            <p:childTnLst>
                              <p:par>
                                <p:cTn id="31" presetID="1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50"/>
                                        <p:tgtEl>
                                          <p:spTgt spid="17"/>
                                        </p:tgtEl>
                                      </p:cBhvr>
                                    </p:animEffect>
                                  </p:childTnLst>
                                </p:cTn>
                              </p:par>
                            </p:childTnLst>
                          </p:cTn>
                        </p:par>
                        <p:par>
                          <p:cTn id="38" fill="hold">
                            <p:stCondLst>
                              <p:cond delay="1250"/>
                            </p:stCondLst>
                            <p:childTnLst>
                              <p:par>
                                <p:cTn id="39" presetID="10"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anim calcmode="lin" valueType="num">
                                      <p:cBhvr>
                                        <p:cTn id="48" dur="500" fill="hold"/>
                                        <p:tgtEl>
                                          <p:spTgt spid="9"/>
                                        </p:tgtEl>
                                        <p:attrNameLst>
                                          <p:attrName>ppt_x</p:attrName>
                                        </p:attrNameLst>
                                      </p:cBhvr>
                                      <p:tavLst>
                                        <p:tav tm="0">
                                          <p:val>
                                            <p:strVal val="#ppt_x"/>
                                          </p:val>
                                        </p:tav>
                                        <p:tav tm="100000">
                                          <p:val>
                                            <p:strVal val="#ppt_x"/>
                                          </p:val>
                                        </p:tav>
                                      </p:tavLst>
                                    </p:anim>
                                    <p:anim calcmode="lin" valueType="num">
                                      <p:cBhvr>
                                        <p:cTn id="4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250"/>
                                        <p:tgtEl>
                                          <p:spTgt spid="18"/>
                                        </p:tgtEl>
                                      </p:cBhvr>
                                    </p:animEffect>
                                  </p:childTnLst>
                                </p:cTn>
                              </p:par>
                            </p:childTnLst>
                          </p:cTn>
                        </p:par>
                        <p:par>
                          <p:cTn id="55" fill="hold">
                            <p:stCondLst>
                              <p:cond delay="250"/>
                            </p:stCondLst>
                            <p:childTnLst>
                              <p:par>
                                <p:cTn id="56" presetID="10" presetClass="entr" presetSubtype="0"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250"/>
                                        <p:tgtEl>
                                          <p:spTgt spid="19"/>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250"/>
                                        <p:tgtEl>
                                          <p:spTgt spid="20"/>
                                        </p:tgtEl>
                                      </p:cBhvr>
                                    </p:animEffect>
                                  </p:childTnLst>
                                </p:cTn>
                              </p:par>
                            </p:childTnLst>
                          </p:cTn>
                        </p:par>
                        <p:par>
                          <p:cTn id="63" fill="hold">
                            <p:stCondLst>
                              <p:cond delay="750"/>
                            </p:stCondLst>
                            <p:childTnLst>
                              <p:par>
                                <p:cTn id="64" presetID="10" presetClass="entr" presetSubtype="0" fill="hold"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250"/>
                                        <p:tgtEl>
                                          <p:spTgt spid="21"/>
                                        </p:tgtEl>
                                      </p:cBhvr>
                                    </p:animEffect>
                                  </p:childTnLst>
                                </p:cTn>
                              </p:par>
                            </p:childTnLst>
                          </p:cTn>
                        </p:par>
                        <p:par>
                          <p:cTn id="67" fill="hold">
                            <p:stCondLst>
                              <p:cond delay="1000"/>
                            </p:stCondLst>
                            <p:childTnLst>
                              <p:par>
                                <p:cTn id="68" presetID="10"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250"/>
                                        <p:tgtEl>
                                          <p:spTgt spid="22"/>
                                        </p:tgtEl>
                                      </p:cBhvr>
                                    </p:animEffect>
                                  </p:childTnLst>
                                </p:cTn>
                              </p:par>
                            </p:childTnLst>
                          </p:cTn>
                        </p:par>
                        <p:par>
                          <p:cTn id="71" fill="hold">
                            <p:stCondLst>
                              <p:cond delay="1250"/>
                            </p:stCondLst>
                            <p:childTnLst>
                              <p:par>
                                <p:cTn id="72" presetID="10" presetClass="entr" presetSubtype="0" fill="hold" grpId="0"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par>
                                <p:cTn id="75" presetID="10"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childTnLst>
                                </p:cTn>
                              </p:par>
                              <p:par>
                                <p:cTn id="78" presetID="42" presetClass="entr" presetSubtype="0"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500"/>
                                        <p:tgtEl>
                                          <p:spTgt spid="10"/>
                                        </p:tgtEl>
                                      </p:cBhvr>
                                    </p:animEffect>
                                    <p:anim calcmode="lin" valueType="num">
                                      <p:cBhvr>
                                        <p:cTn id="81" dur="500" fill="hold"/>
                                        <p:tgtEl>
                                          <p:spTgt spid="10"/>
                                        </p:tgtEl>
                                        <p:attrNameLst>
                                          <p:attrName>ppt_x</p:attrName>
                                        </p:attrNameLst>
                                      </p:cBhvr>
                                      <p:tavLst>
                                        <p:tav tm="0">
                                          <p:val>
                                            <p:strVal val="#ppt_x"/>
                                          </p:val>
                                        </p:tav>
                                        <p:tav tm="100000">
                                          <p:val>
                                            <p:strVal val="#ppt_x"/>
                                          </p:val>
                                        </p:tav>
                                      </p:tavLst>
                                    </p:anim>
                                    <p:anim calcmode="lin" valueType="num">
                                      <p:cBhvr>
                                        <p:cTn id="82" dur="500" fill="hold"/>
                                        <p:tgtEl>
                                          <p:spTgt spid="10"/>
                                        </p:tgtEl>
                                        <p:attrNameLst>
                                          <p:attrName>ppt_y</p:attrName>
                                        </p:attrNameLst>
                                      </p:cBhvr>
                                      <p:tavLst>
                                        <p:tav tm="0">
                                          <p:val>
                                            <p:strVal val="#ppt_y+.1"/>
                                          </p:val>
                                        </p:tav>
                                        <p:tav tm="100000">
                                          <p:val>
                                            <p:strVal val="#ppt_y"/>
                                          </p:val>
                                        </p:tav>
                                      </p:tavLst>
                                    </p:anim>
                                  </p:childTnLst>
                                </p:cTn>
                              </p:par>
                            </p:childTnLst>
                          </p:cTn>
                        </p:par>
                        <p:par>
                          <p:cTn id="83" fill="hold">
                            <p:stCondLst>
                              <p:cond delay="1750"/>
                            </p:stCondLst>
                            <p:childTnLst>
                              <p:par>
                                <p:cTn id="84" presetID="10" presetClass="entr" presetSubtype="0" fill="hold" grpId="0" nodeType="after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fade">
                                      <p:cBhvr>
                                        <p:cTn id="8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7"/>
          <p:cNvSpPr>
            <a:spLocks noChangeArrowheads="1"/>
          </p:cNvSpPr>
          <p:nvPr/>
        </p:nvSpPr>
        <p:spPr bwMode="auto">
          <a:xfrm>
            <a:off x="611188" y="4159377"/>
            <a:ext cx="8123237" cy="2017712"/>
          </a:xfrm>
          <a:prstGeom prst="rect">
            <a:avLst/>
          </a:prstGeom>
          <a:noFill/>
          <a:ln w="9525">
            <a:noFill/>
            <a:round/>
            <a:headEnd/>
            <a:tailEnd/>
          </a:ln>
        </p:spPr>
        <p:txBody>
          <a:bodyPr lIns="91427" tIns="45713" rIns="91427" bIns="45713">
            <a:prstTxWarp prst="textNoShape">
              <a:avLst/>
            </a:prstTxWarp>
          </a:bodyPr>
          <a:lstStyle/>
          <a:p>
            <a:pPr eaLnBrk="0" hangingPunct="0"/>
            <a:endParaRPr lang="en-US" b="1" dirty="0">
              <a:solidFill>
                <a:srgbClr val="FFFFFF"/>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0260" y="1289763"/>
            <a:ext cx="8130284" cy="2699254"/>
          </a:xfrm>
          <a:prstGeom prst="roundRect">
            <a:avLst>
              <a:gd name="adj" fmla="val 0"/>
            </a:avLst>
          </a:prstGeom>
          <a:solidFill>
            <a:srgbClr val="FFFFFF">
              <a:shade val="85000"/>
            </a:srgbClr>
          </a:solidFill>
          <a:ln>
            <a:noFill/>
          </a:ln>
          <a:effectLst>
            <a:reflection blurRad="12700" stA="38000" endPos="15000" dist="50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0238" y="2724277"/>
            <a:ext cx="730250" cy="449262"/>
          </a:xfrm>
          <a:prstGeom prst="rect">
            <a:avLst/>
          </a:prstGeom>
          <a:noFill/>
          <a:ln w="9525">
            <a:noFill/>
            <a:miter lim="800000"/>
            <a:headEnd/>
            <a:tailEnd/>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39337" r="41466"/>
          <a:stretch>
            <a:fillRect/>
          </a:stretch>
        </p:blipFill>
        <p:spPr bwMode="auto">
          <a:xfrm>
            <a:off x="3763964" y="1289178"/>
            <a:ext cx="1560512" cy="2700337"/>
          </a:xfrm>
          <a:prstGeom prst="rect">
            <a:avLst/>
          </a:prstGeom>
          <a:noFill/>
          <a:ln w="9525">
            <a:noFill/>
            <a:miter lim="800000"/>
            <a:headEnd/>
            <a:tailEnd/>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l="78749"/>
          <a:stretch>
            <a:fillRect/>
          </a:stretch>
        </p:blipFill>
        <p:spPr bwMode="auto">
          <a:xfrm>
            <a:off x="6923088" y="1289178"/>
            <a:ext cx="1727200" cy="2700337"/>
          </a:xfrm>
          <a:prstGeom prst="rect">
            <a:avLst/>
          </a:prstGeom>
          <a:noFill/>
          <a:ln w="9525">
            <a:noFill/>
            <a:miter lim="800000"/>
            <a:headEnd/>
            <a:tailEnd/>
          </a:ln>
        </p:spPr>
      </p:pic>
      <p:sp>
        <p:nvSpPr>
          <p:cNvPr id="9" name="TextBox 42"/>
          <p:cNvSpPr txBox="1">
            <a:spLocks noChangeArrowheads="1"/>
          </p:cNvSpPr>
          <p:nvPr/>
        </p:nvSpPr>
        <p:spPr bwMode="auto">
          <a:xfrm>
            <a:off x="530226" y="4197477"/>
            <a:ext cx="2386013" cy="590917"/>
          </a:xfrm>
          <a:prstGeom prst="rect">
            <a:avLst/>
          </a:prstGeom>
          <a:noFill/>
          <a:ln>
            <a:noFill/>
          </a:ln>
          <a:extLst/>
        </p:spPr>
        <p:txBody>
          <a:bodyPr lIns="91427" tIns="45713" rIns="91427" bIns="45713">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eaLnBrk="1" hangingPunct="1">
              <a:lnSpc>
                <a:spcPct val="90000"/>
              </a:lnSpc>
              <a:spcAft>
                <a:spcPts val="2400"/>
              </a:spcAft>
              <a:defRPr/>
            </a:pPr>
            <a:r>
              <a:rPr lang="en-US" sz="1800" b="1" dirty="0">
                <a:solidFill>
                  <a:srgbClr val="FFFFFF"/>
                </a:solidFill>
                <a:latin typeface="Arial" panose="020B0604020202020204" pitchFamily="34" charset="0"/>
                <a:cs typeface="Arial" panose="020B0604020202020204" pitchFamily="34" charset="0"/>
              </a:rPr>
              <a:t>Contribute 5%</a:t>
            </a:r>
            <a:r>
              <a:rPr lang="en-US" sz="1800" dirty="0">
                <a:solidFill>
                  <a:srgbClr val="FFFFFF"/>
                </a:solidFill>
                <a:latin typeface="Arial" panose="020B0604020202020204" pitchFamily="34" charset="0"/>
                <a:cs typeface="Arial" panose="020B0604020202020204" pitchFamily="34" charset="0"/>
              </a:rPr>
              <a:t> </a:t>
            </a:r>
            <a:br>
              <a:rPr lang="en-US" sz="1800" dirty="0">
                <a:solidFill>
                  <a:srgbClr val="FFFFFF"/>
                </a:solidFill>
                <a:latin typeface="Arial" panose="020B0604020202020204" pitchFamily="34" charset="0"/>
                <a:cs typeface="Arial" panose="020B0604020202020204" pitchFamily="34" charset="0"/>
              </a:rPr>
            </a:br>
            <a:r>
              <a:rPr lang="en-US" sz="1800" dirty="0">
                <a:solidFill>
                  <a:srgbClr val="FFFFFF"/>
                </a:solidFill>
                <a:latin typeface="Arial" panose="020B0604020202020204" pitchFamily="34" charset="0"/>
                <a:cs typeface="Arial" panose="020B0604020202020204" pitchFamily="34" charset="0"/>
              </a:rPr>
              <a:t>of your current pay</a:t>
            </a:r>
          </a:p>
        </p:txBody>
      </p:sp>
      <p:sp>
        <p:nvSpPr>
          <p:cNvPr id="10" name="TextBox 42"/>
          <p:cNvSpPr txBox="1">
            <a:spLocks noChangeArrowheads="1"/>
          </p:cNvSpPr>
          <p:nvPr/>
        </p:nvSpPr>
        <p:spPr bwMode="auto">
          <a:xfrm>
            <a:off x="3475038" y="4197477"/>
            <a:ext cx="2152650" cy="590917"/>
          </a:xfrm>
          <a:prstGeom prst="rect">
            <a:avLst/>
          </a:prstGeom>
          <a:noFill/>
          <a:ln>
            <a:noFill/>
          </a:ln>
          <a:extLst/>
        </p:spPr>
        <p:txBody>
          <a:bodyPr lIns="91427" tIns="45713" rIns="91427" bIns="45713">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ctr" eaLnBrk="1" hangingPunct="1">
              <a:lnSpc>
                <a:spcPct val="90000"/>
              </a:lnSpc>
              <a:spcAft>
                <a:spcPts val="2400"/>
              </a:spcAft>
              <a:defRPr/>
            </a:pPr>
            <a:r>
              <a:rPr lang="en-US" sz="1800" b="1" dirty="0">
                <a:solidFill>
                  <a:srgbClr val="FFFFFF"/>
                </a:solidFill>
                <a:latin typeface="Arial" panose="020B0604020202020204" pitchFamily="34" charset="0"/>
                <a:cs typeface="Arial" panose="020B0604020202020204" pitchFamily="34" charset="0"/>
              </a:rPr>
              <a:t>Contribute 10%</a:t>
            </a:r>
            <a:r>
              <a:rPr lang="en-US" sz="1800" dirty="0">
                <a:solidFill>
                  <a:srgbClr val="FFFFFF"/>
                </a:solidFill>
                <a:latin typeface="Arial" panose="020B0604020202020204" pitchFamily="34" charset="0"/>
                <a:cs typeface="Arial" panose="020B0604020202020204" pitchFamily="34" charset="0"/>
              </a:rPr>
              <a:t> </a:t>
            </a:r>
            <a:br>
              <a:rPr lang="en-US" sz="1800" dirty="0">
                <a:solidFill>
                  <a:srgbClr val="FFFFFF"/>
                </a:solidFill>
                <a:latin typeface="Arial" panose="020B0604020202020204" pitchFamily="34" charset="0"/>
                <a:cs typeface="Arial" panose="020B0604020202020204" pitchFamily="34" charset="0"/>
              </a:rPr>
            </a:br>
            <a:r>
              <a:rPr lang="en-US" sz="1800" dirty="0">
                <a:solidFill>
                  <a:srgbClr val="FFFFFF"/>
                </a:solidFill>
                <a:latin typeface="Arial" panose="020B0604020202020204" pitchFamily="34" charset="0"/>
                <a:cs typeface="Arial" panose="020B0604020202020204" pitchFamily="34" charset="0"/>
              </a:rPr>
              <a:t>of your current pay</a:t>
            </a:r>
          </a:p>
        </p:txBody>
      </p:sp>
      <p:sp>
        <p:nvSpPr>
          <p:cNvPr id="11" name="TextBox 42"/>
          <p:cNvSpPr txBox="1">
            <a:spLocks noChangeArrowheads="1"/>
          </p:cNvSpPr>
          <p:nvPr/>
        </p:nvSpPr>
        <p:spPr bwMode="auto">
          <a:xfrm>
            <a:off x="6019800" y="4197478"/>
            <a:ext cx="2619377" cy="840216"/>
          </a:xfrm>
          <a:prstGeom prst="rect">
            <a:avLst/>
          </a:prstGeom>
          <a:noFill/>
          <a:ln>
            <a:noFill/>
          </a:ln>
          <a:extLst/>
        </p:spPr>
        <p:txBody>
          <a:bodyPr wrap="square" lIns="91427" tIns="45713" rIns="91427" bIns="45713">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r" eaLnBrk="1" hangingPunct="1">
              <a:lnSpc>
                <a:spcPct val="90000"/>
              </a:lnSpc>
              <a:spcAft>
                <a:spcPts val="2400"/>
              </a:spcAft>
              <a:defRPr/>
            </a:pPr>
            <a:r>
              <a:rPr lang="en-US" sz="1800" dirty="0">
                <a:solidFill>
                  <a:srgbClr val="FFFFFF"/>
                </a:solidFill>
                <a:latin typeface="Arial" panose="020B0604020202020204" pitchFamily="34" charset="0"/>
                <a:cs typeface="Arial" panose="020B0604020202020204" pitchFamily="34" charset="0"/>
              </a:rPr>
              <a:t>Your plan’s </a:t>
            </a:r>
            <a:r>
              <a:rPr lang="en-US" sz="1800" b="1" dirty="0">
                <a:solidFill>
                  <a:srgbClr val="FFFFFF"/>
                </a:solidFill>
                <a:latin typeface="Arial" panose="020B0604020202020204" pitchFamily="34" charset="0"/>
                <a:cs typeface="Arial" panose="020B0604020202020204" pitchFamily="34" charset="0"/>
              </a:rPr>
              <a:t>maximum </a:t>
            </a:r>
            <a:r>
              <a:rPr lang="en-US" sz="1800" b="1" dirty="0" smtClean="0">
                <a:solidFill>
                  <a:srgbClr val="FFFFFF"/>
                </a:solidFill>
                <a:latin typeface="Arial" panose="020B0604020202020204" pitchFamily="34" charset="0"/>
                <a:cs typeface="Arial" panose="020B0604020202020204" pitchFamily="34" charset="0"/>
              </a:rPr>
              <a:t>contribution</a:t>
            </a:r>
            <a:r>
              <a:rPr lang="en-US" sz="1800" dirty="0" smtClean="0">
                <a:solidFill>
                  <a:srgbClr val="FFFFFF"/>
                </a:solidFill>
                <a:latin typeface="Arial" panose="020B0604020202020204" pitchFamily="34" charset="0"/>
                <a:cs typeface="Arial" panose="020B0604020202020204" pitchFamily="34" charset="0"/>
              </a:rPr>
              <a:t>: $18,000</a:t>
            </a:r>
            <a:br>
              <a:rPr lang="en-US" sz="1800" dirty="0" smtClean="0">
                <a:solidFill>
                  <a:srgbClr val="FFFFFF"/>
                </a:solidFill>
                <a:latin typeface="Arial" panose="020B0604020202020204" pitchFamily="34" charset="0"/>
                <a:cs typeface="Arial" panose="020B0604020202020204" pitchFamily="34" charset="0"/>
              </a:rPr>
            </a:br>
            <a:r>
              <a:rPr lang="en-US" sz="1800" dirty="0" smtClean="0">
                <a:solidFill>
                  <a:srgbClr val="FFFFFF"/>
                </a:solidFill>
                <a:latin typeface="Arial" panose="020B0604020202020204" pitchFamily="34" charset="0"/>
                <a:cs typeface="Arial" panose="020B0604020202020204" pitchFamily="34" charset="0"/>
              </a:rPr>
              <a:t>($24,000 if age 50+)</a:t>
            </a:r>
            <a:endParaRPr lang="en-US" sz="1800" dirty="0">
              <a:solidFill>
                <a:srgbClr val="FFFFFF"/>
              </a:solidFill>
              <a:latin typeface="Arial" panose="020B0604020202020204" pitchFamily="34" charset="0"/>
              <a:cs typeface="Arial" panose="020B0604020202020204" pitchFamily="34" charset="0"/>
            </a:endParaRPr>
          </a:p>
        </p:txBody>
      </p:sp>
      <p:sp>
        <p:nvSpPr>
          <p:cNvPr id="12" name="TextBox 42"/>
          <p:cNvSpPr txBox="1">
            <a:spLocks noChangeArrowheads="1"/>
          </p:cNvSpPr>
          <p:nvPr/>
        </p:nvSpPr>
        <p:spPr bwMode="auto">
          <a:xfrm>
            <a:off x="611189" y="1627315"/>
            <a:ext cx="1455737" cy="646113"/>
          </a:xfrm>
          <a:prstGeom prst="rect">
            <a:avLst/>
          </a:prstGeom>
          <a:noFill/>
          <a:ln>
            <a:noFill/>
          </a:ln>
          <a:extLst/>
        </p:spPr>
        <p:txBody>
          <a:bodyPr lIns="91427" tIns="45713" rIns="91427" bIns="45713">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ctr" eaLnBrk="1" hangingPunct="1">
              <a:spcAft>
                <a:spcPts val="2400"/>
              </a:spcAft>
              <a:defRPr/>
            </a:pPr>
            <a:r>
              <a:rPr lang="en-US" sz="3600" dirty="0">
                <a:solidFill>
                  <a:srgbClr val="C72127"/>
                </a:solidFill>
                <a:latin typeface="Arial" panose="020B0604020202020204" pitchFamily="34" charset="0"/>
                <a:cs typeface="Arial" panose="020B0604020202020204" pitchFamily="34" charset="0"/>
              </a:rPr>
              <a:t>5%</a:t>
            </a:r>
          </a:p>
        </p:txBody>
      </p:sp>
      <p:sp>
        <p:nvSpPr>
          <p:cNvPr id="13" name="TextBox 42"/>
          <p:cNvSpPr txBox="1">
            <a:spLocks noChangeArrowheads="1"/>
          </p:cNvSpPr>
          <p:nvPr/>
        </p:nvSpPr>
        <p:spPr bwMode="auto">
          <a:xfrm>
            <a:off x="3949700" y="1627315"/>
            <a:ext cx="1284288" cy="646113"/>
          </a:xfrm>
          <a:prstGeom prst="rect">
            <a:avLst/>
          </a:prstGeom>
          <a:noFill/>
          <a:ln>
            <a:noFill/>
          </a:ln>
          <a:extLst/>
        </p:spPr>
        <p:txBody>
          <a:bodyPr lIns="91427" tIns="45713" rIns="91427" bIns="45713">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ctr" eaLnBrk="1" hangingPunct="1">
              <a:spcAft>
                <a:spcPts val="2400"/>
              </a:spcAft>
              <a:defRPr/>
            </a:pPr>
            <a:r>
              <a:rPr lang="en-US" sz="3600" dirty="0">
                <a:solidFill>
                  <a:srgbClr val="C72127"/>
                </a:solidFill>
                <a:latin typeface="Arial" panose="020B0604020202020204" pitchFamily="34" charset="0"/>
                <a:cs typeface="Arial" panose="020B0604020202020204" pitchFamily="34" charset="0"/>
              </a:rPr>
              <a:t>10%</a:t>
            </a:r>
          </a:p>
        </p:txBody>
      </p:sp>
      <p:sp>
        <p:nvSpPr>
          <p:cNvPr id="14" name="TextBox 42"/>
          <p:cNvSpPr txBox="1">
            <a:spLocks noChangeArrowheads="1"/>
          </p:cNvSpPr>
          <p:nvPr/>
        </p:nvSpPr>
        <p:spPr bwMode="auto">
          <a:xfrm>
            <a:off x="7186247" y="1627315"/>
            <a:ext cx="1225918" cy="646317"/>
          </a:xfrm>
          <a:prstGeom prst="rect">
            <a:avLst/>
          </a:prstGeom>
          <a:noFill/>
          <a:ln>
            <a:noFill/>
          </a:ln>
          <a:extLst/>
        </p:spPr>
        <p:txBody>
          <a:bodyPr wrap="square" lIns="91427" tIns="45713" rIns="91427" bIns="45713">
            <a:spAutoFit/>
          </a:bodyPr>
          <a:lstStyle>
            <a:lvl1pPr eaLnBrk="0" hangingPunct="0">
              <a:defRPr sz="2400">
                <a:solidFill>
                  <a:schemeClr val="tx1"/>
                </a:solidFill>
                <a:latin typeface="Arial" charset="0"/>
                <a:ea typeface="ＭＳ Ｐゴシック" pitchFamily="-108" charset="-128"/>
              </a:defRPr>
            </a:lvl1pPr>
            <a:lvl2pPr marL="37931725" indent="-37474525" eaLnBrk="0" hangingPunct="0">
              <a:defRPr sz="2400">
                <a:solidFill>
                  <a:schemeClr val="tx1"/>
                </a:solidFill>
                <a:latin typeface="Arial" charset="0"/>
                <a:ea typeface="ＭＳ Ｐゴシック" pitchFamily="-108" charset="-128"/>
              </a:defRPr>
            </a:lvl2pPr>
            <a:lvl3pPr eaLnBrk="0" hangingPunct="0">
              <a:defRPr sz="2400">
                <a:solidFill>
                  <a:schemeClr val="tx1"/>
                </a:solidFill>
                <a:latin typeface="Arial" charset="0"/>
                <a:ea typeface="ＭＳ Ｐゴシック" pitchFamily="-108" charset="-128"/>
              </a:defRPr>
            </a:lvl3pPr>
            <a:lvl4pPr eaLnBrk="0" hangingPunct="0">
              <a:defRPr sz="2400">
                <a:solidFill>
                  <a:schemeClr val="tx1"/>
                </a:solidFill>
                <a:latin typeface="Arial" charset="0"/>
                <a:ea typeface="ＭＳ Ｐゴシック" pitchFamily="-108" charset="-128"/>
              </a:defRPr>
            </a:lvl4pPr>
            <a:lvl5pPr eaLnBrk="0" hangingPunct="0">
              <a:defRPr sz="2400">
                <a:solidFill>
                  <a:schemeClr val="tx1"/>
                </a:solidFill>
                <a:latin typeface="Arial" charset="0"/>
                <a:ea typeface="ＭＳ Ｐゴシック" pitchFamily="-108" charset="-128"/>
              </a:defRPr>
            </a:lvl5pPr>
            <a:lvl6pPr marL="457200" eaLnBrk="0" fontAlgn="base" hangingPunct="0">
              <a:spcBef>
                <a:spcPct val="0"/>
              </a:spcBef>
              <a:spcAft>
                <a:spcPct val="0"/>
              </a:spcAft>
              <a:defRPr sz="2400">
                <a:solidFill>
                  <a:schemeClr val="tx1"/>
                </a:solidFill>
                <a:latin typeface="Arial" charset="0"/>
                <a:ea typeface="ＭＳ Ｐゴシック" pitchFamily="-108" charset="-128"/>
              </a:defRPr>
            </a:lvl6pPr>
            <a:lvl7pPr marL="914400" eaLnBrk="0" fontAlgn="base" hangingPunct="0">
              <a:spcBef>
                <a:spcPct val="0"/>
              </a:spcBef>
              <a:spcAft>
                <a:spcPct val="0"/>
              </a:spcAft>
              <a:defRPr sz="2400">
                <a:solidFill>
                  <a:schemeClr val="tx1"/>
                </a:solidFill>
                <a:latin typeface="Arial" charset="0"/>
                <a:ea typeface="ＭＳ Ｐゴシック" pitchFamily="-108" charset="-128"/>
              </a:defRPr>
            </a:lvl7pPr>
            <a:lvl8pPr marL="1371600" eaLnBrk="0" fontAlgn="base" hangingPunct="0">
              <a:spcBef>
                <a:spcPct val="0"/>
              </a:spcBef>
              <a:spcAft>
                <a:spcPct val="0"/>
              </a:spcAft>
              <a:defRPr sz="2400">
                <a:solidFill>
                  <a:schemeClr val="tx1"/>
                </a:solidFill>
                <a:latin typeface="Arial" charset="0"/>
                <a:ea typeface="ＭＳ Ｐゴシック" pitchFamily="-108" charset="-128"/>
              </a:defRPr>
            </a:lvl8pPr>
            <a:lvl9pPr marL="1828800" eaLnBrk="0" fontAlgn="base" hangingPunct="0">
              <a:spcBef>
                <a:spcPct val="0"/>
              </a:spcBef>
              <a:spcAft>
                <a:spcPct val="0"/>
              </a:spcAft>
              <a:defRPr sz="2400">
                <a:solidFill>
                  <a:schemeClr val="tx1"/>
                </a:solidFill>
                <a:latin typeface="Arial" charset="0"/>
                <a:ea typeface="ＭＳ Ｐゴシック" pitchFamily="-108" charset="-128"/>
              </a:defRPr>
            </a:lvl9pPr>
          </a:lstStyle>
          <a:p>
            <a:pPr algn="ctr" eaLnBrk="1" hangingPunct="1">
              <a:spcAft>
                <a:spcPts val="2400"/>
              </a:spcAft>
              <a:defRPr/>
            </a:pPr>
            <a:r>
              <a:rPr lang="en-US" sz="3600" dirty="0">
                <a:solidFill>
                  <a:srgbClr val="C72127"/>
                </a:solidFill>
                <a:latin typeface="Arial" panose="020B0604020202020204" pitchFamily="34" charset="0"/>
                <a:cs typeface="Arial" panose="020B0604020202020204" pitchFamily="34" charset="0"/>
              </a:rPr>
              <a:t>Max</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9013" y="2543302"/>
            <a:ext cx="730250" cy="449262"/>
          </a:xfrm>
          <a:prstGeom prst="rect">
            <a:avLst/>
          </a:prstGeom>
          <a:noFill/>
          <a:ln w="9525">
            <a:noFill/>
            <a:miter lim="800000"/>
            <a:headEnd/>
            <a:tailEnd/>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0650" y="2724277"/>
            <a:ext cx="730250" cy="449262"/>
          </a:xfrm>
          <a:prstGeom prst="rect">
            <a:avLst/>
          </a:prstGeom>
          <a:noFill/>
          <a:ln w="9525">
            <a:noFill/>
            <a:miter lim="800000"/>
            <a:headEnd/>
            <a:tailEnd/>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9588" y="2565527"/>
            <a:ext cx="730250" cy="449262"/>
          </a:xfrm>
          <a:prstGeom prst="rect">
            <a:avLst/>
          </a:prstGeom>
          <a:noFill/>
          <a:ln w="9525">
            <a:noFill/>
            <a:miter lim="800000"/>
            <a:headEnd/>
            <a:tailEnd/>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2650" y="2724277"/>
            <a:ext cx="730250" cy="449262"/>
          </a:xfrm>
          <a:prstGeom prst="rect">
            <a:avLst/>
          </a:prstGeom>
          <a:noFill/>
          <a:ln w="9525">
            <a:noFill/>
            <a:miter lim="800000"/>
            <a:headEnd/>
            <a:tailEnd/>
          </a:ln>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7463" y="2725865"/>
            <a:ext cx="730250" cy="449263"/>
          </a:xfrm>
          <a:prstGeom prst="rect">
            <a:avLst/>
          </a:prstGeom>
          <a:noFill/>
          <a:ln w="9525">
            <a:noFill/>
            <a:miter lim="800000"/>
            <a:headEnd/>
            <a:tailEnd/>
          </a:ln>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56238" y="2544890"/>
            <a:ext cx="730250" cy="449263"/>
          </a:xfrm>
          <a:prstGeom prst="rect">
            <a:avLst/>
          </a:prstGeom>
          <a:noFill/>
          <a:ln w="9525">
            <a:noFill/>
            <a:miter lim="800000"/>
            <a:headEnd/>
            <a:tailEnd/>
          </a:ln>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9463" y="2725865"/>
            <a:ext cx="730250" cy="449263"/>
          </a:xfrm>
          <a:prstGeom prst="rect">
            <a:avLst/>
          </a:prstGeom>
          <a:noFill/>
          <a:ln w="9525">
            <a:noFill/>
            <a:miter lim="800000"/>
            <a:headEnd/>
            <a:tailEnd/>
          </a:ln>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6813" y="2568702"/>
            <a:ext cx="730250" cy="447675"/>
          </a:xfrm>
          <a:prstGeom prst="rect">
            <a:avLst/>
          </a:prstGeom>
          <a:noFill/>
          <a:ln w="9525">
            <a:noFill/>
            <a:miter lim="800000"/>
            <a:headEnd/>
            <a:tailEnd/>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9875" y="2725865"/>
            <a:ext cx="730250" cy="449263"/>
          </a:xfrm>
          <a:prstGeom prst="rect">
            <a:avLst/>
          </a:prstGeom>
          <a:noFill/>
          <a:ln w="9525">
            <a:noFill/>
            <a:miter lim="800000"/>
            <a:headEnd/>
            <a:tailEnd/>
          </a:ln>
        </p:spPr>
      </p:pic>
      <p:sp>
        <p:nvSpPr>
          <p:cNvPr id="25" name="TextBox 24"/>
          <p:cNvSpPr txBox="1"/>
          <p:nvPr/>
        </p:nvSpPr>
        <p:spPr>
          <a:xfrm>
            <a:off x="533400" y="152400"/>
            <a:ext cx="7772400" cy="1200329"/>
          </a:xfrm>
          <a:prstGeom prst="rect">
            <a:avLst/>
          </a:prstGeom>
          <a:noFill/>
          <a:effectLst>
            <a:outerShdw blurRad="101600" dist="63500" dir="2700000">
              <a:srgbClr val="000000">
                <a:alpha val="43000"/>
              </a:srgbClr>
            </a:outerShdw>
          </a:effectLst>
        </p:spPr>
        <p:txBody>
          <a:bodyPr wrap="square" rtlCol="0">
            <a:spAutoFit/>
          </a:bodyPr>
          <a:lstStyle/>
          <a:p>
            <a:r>
              <a:rPr lang="en-US" sz="7200" i="1" kern="1200" dirty="0" smtClean="0">
                <a:solidFill>
                  <a:srgbClr val="FFFFFF"/>
                </a:solidFill>
                <a:latin typeface="Arial Black"/>
                <a:cs typeface="Arial Black"/>
              </a:rPr>
              <a:t>super</a:t>
            </a:r>
            <a:r>
              <a:rPr lang="en-US" sz="7200" kern="1200" dirty="0" smtClean="0">
                <a:solidFill>
                  <a:srgbClr val="FFFFFF"/>
                </a:solidFill>
                <a:latin typeface="Arial Black"/>
                <a:cs typeface="Arial Black"/>
              </a:rPr>
              <a:t> savings</a:t>
            </a:r>
          </a:p>
        </p:txBody>
      </p:sp>
      <p:sp>
        <p:nvSpPr>
          <p:cNvPr id="28" name="TextBox 27"/>
          <p:cNvSpPr txBox="1"/>
          <p:nvPr/>
        </p:nvSpPr>
        <p:spPr>
          <a:xfrm>
            <a:off x="228600" y="76200"/>
            <a:ext cx="3352800" cy="523220"/>
          </a:xfrm>
          <a:prstGeom prst="rect">
            <a:avLst/>
          </a:prstGeom>
          <a:noFill/>
        </p:spPr>
        <p:txBody>
          <a:bodyPr wrap="square" rtlCol="0">
            <a:spAutoFit/>
          </a:bodyPr>
          <a:lstStyle/>
          <a:p>
            <a:r>
              <a:rPr lang="en-US" sz="2800" dirty="0" smtClean="0">
                <a:solidFill>
                  <a:srgbClr val="FFFFFF"/>
                </a:solidFill>
                <a:latin typeface="Arial"/>
                <a:cs typeface="Arial"/>
              </a:rPr>
              <a:t>set your </a:t>
            </a:r>
            <a:endParaRPr lang="en-US" sz="2800" kern="1200" dirty="0">
              <a:solidFill>
                <a:srgbClr val="FFFFFF"/>
              </a:solidFill>
              <a:latin typeface="Arial"/>
              <a:cs typeface="Arial"/>
            </a:endParaRPr>
          </a:p>
        </p:txBody>
      </p:sp>
      <p:sp>
        <p:nvSpPr>
          <p:cNvPr id="26" name="TextBox 25"/>
          <p:cNvSpPr txBox="1"/>
          <p:nvPr/>
        </p:nvSpPr>
        <p:spPr>
          <a:xfrm>
            <a:off x="7543800" y="609600"/>
            <a:ext cx="1066800" cy="523220"/>
          </a:xfrm>
          <a:prstGeom prst="rect">
            <a:avLst/>
          </a:prstGeom>
          <a:noFill/>
        </p:spPr>
        <p:txBody>
          <a:bodyPr wrap="square" rtlCol="0">
            <a:spAutoFit/>
          </a:bodyPr>
          <a:lstStyle/>
          <a:p>
            <a:r>
              <a:rPr lang="en-US" sz="2800" dirty="0" smtClean="0">
                <a:solidFill>
                  <a:srgbClr val="FFFFFF"/>
                </a:solidFill>
                <a:latin typeface="Arial"/>
                <a:cs typeface="Arial"/>
              </a:rPr>
              <a:t>goals </a:t>
            </a:r>
            <a:endParaRPr lang="en-US" sz="2800" kern="1200" dirty="0">
              <a:solidFill>
                <a:srgbClr val="FFFFFF"/>
              </a:solidFill>
              <a:latin typeface="Arial"/>
              <a:cs typeface="Arial"/>
            </a:endParaRPr>
          </a:p>
        </p:txBody>
      </p:sp>
    </p:spTree>
    <p:extLst>
      <p:ext uri="{BB962C8B-B14F-4D97-AF65-F5344CB8AC3E}">
        <p14:creationId xmlns:p14="http://schemas.microsoft.com/office/powerpoint/2010/main" val="3359572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childTnLst>
                          </p:cTn>
                        </p:par>
                        <p:par>
                          <p:cTn id="22" fill="hold">
                            <p:stCondLst>
                              <p:cond delay="25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50"/>
                                        <p:tgtEl>
                                          <p:spTgt spid="15"/>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par>
                          <p:cTn id="30" fill="hold">
                            <p:stCondLst>
                              <p:cond delay="750"/>
                            </p:stCondLst>
                            <p:childTnLst>
                              <p:par>
                                <p:cTn id="31" presetID="10"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250"/>
                                        <p:tgtEl>
                                          <p:spTgt spid="17"/>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50"/>
                                        <p:tgtEl>
                                          <p:spTgt spid="18"/>
                                        </p:tgtEl>
                                      </p:cBhvr>
                                    </p:animEffect>
                                  </p:childTnLst>
                                </p:cTn>
                              </p:par>
                            </p:childTnLst>
                          </p:cTn>
                        </p:par>
                        <p:par>
                          <p:cTn id="38" fill="hold">
                            <p:stCondLst>
                              <p:cond delay="1250"/>
                            </p:stCondLst>
                            <p:childTnLst>
                              <p:par>
                                <p:cTn id="39" presetID="10"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anim calcmode="lin" valueType="num">
                                      <p:cBhvr>
                                        <p:cTn id="48" dur="500" fill="hold"/>
                                        <p:tgtEl>
                                          <p:spTgt spid="10"/>
                                        </p:tgtEl>
                                        <p:attrNameLst>
                                          <p:attrName>ppt_x</p:attrName>
                                        </p:attrNameLst>
                                      </p:cBhvr>
                                      <p:tavLst>
                                        <p:tav tm="0">
                                          <p:val>
                                            <p:strVal val="#ppt_x"/>
                                          </p:val>
                                        </p:tav>
                                        <p:tav tm="100000">
                                          <p:val>
                                            <p:strVal val="#ppt_x"/>
                                          </p:val>
                                        </p:tav>
                                      </p:tavLst>
                                    </p:anim>
                                    <p:anim calcmode="lin" valueType="num">
                                      <p:cBhvr>
                                        <p:cTn id="4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250"/>
                                        <p:tgtEl>
                                          <p:spTgt spid="19"/>
                                        </p:tgtEl>
                                      </p:cBhvr>
                                    </p:animEffect>
                                  </p:childTnLst>
                                </p:cTn>
                              </p:par>
                            </p:childTnLst>
                          </p:cTn>
                        </p:par>
                        <p:par>
                          <p:cTn id="55" fill="hold">
                            <p:stCondLst>
                              <p:cond delay="250"/>
                            </p:stCondLst>
                            <p:childTnLst>
                              <p:par>
                                <p:cTn id="56" presetID="10" presetClass="entr" presetSubtype="0" fill="hold"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250"/>
                                        <p:tgtEl>
                                          <p:spTgt spid="20"/>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250"/>
                                        <p:tgtEl>
                                          <p:spTgt spid="21"/>
                                        </p:tgtEl>
                                      </p:cBhvr>
                                    </p:animEffect>
                                  </p:childTnLst>
                                </p:cTn>
                              </p:par>
                            </p:childTnLst>
                          </p:cTn>
                        </p:par>
                        <p:par>
                          <p:cTn id="63" fill="hold">
                            <p:stCondLst>
                              <p:cond delay="750"/>
                            </p:stCondLst>
                            <p:childTnLst>
                              <p:par>
                                <p:cTn id="64" presetID="10" presetClass="entr" presetSubtype="0" fill="hold" nodeType="after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250"/>
                                        <p:tgtEl>
                                          <p:spTgt spid="22"/>
                                        </p:tgtEl>
                                      </p:cBhvr>
                                    </p:animEffect>
                                  </p:childTnLst>
                                </p:cTn>
                              </p:par>
                            </p:childTnLst>
                          </p:cTn>
                        </p:par>
                        <p:par>
                          <p:cTn id="67" fill="hold">
                            <p:stCondLst>
                              <p:cond delay="1000"/>
                            </p:stCondLst>
                            <p:childTnLst>
                              <p:par>
                                <p:cTn id="68" presetID="10" presetClass="entr" presetSubtype="0" fill="hold"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250"/>
                                        <p:tgtEl>
                                          <p:spTgt spid="23"/>
                                        </p:tgtEl>
                                      </p:cBhvr>
                                    </p:animEffect>
                                  </p:childTnLst>
                                </p:cTn>
                              </p:par>
                            </p:childTnLst>
                          </p:cTn>
                        </p:par>
                        <p:par>
                          <p:cTn id="71" fill="hold">
                            <p:stCondLst>
                              <p:cond delay="1250"/>
                            </p:stCondLst>
                            <p:childTnLst>
                              <p:par>
                                <p:cTn id="72" presetID="10" presetClass="entr" presetSubtype="0" fill="hold" grpId="0" nodeType="after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par>
                                <p:cTn id="75" presetID="10" presetClass="entr" presetSubtype="0" fill="hold"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par>
                                <p:cTn id="78" presetID="42" presetClass="entr" presetSubtype="0" fill="hold" grpId="0" nodeType="with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500"/>
                                        <p:tgtEl>
                                          <p:spTgt spid="11"/>
                                        </p:tgtEl>
                                      </p:cBhvr>
                                    </p:animEffect>
                                    <p:anim calcmode="lin" valueType="num">
                                      <p:cBhvr>
                                        <p:cTn id="81" dur="500" fill="hold"/>
                                        <p:tgtEl>
                                          <p:spTgt spid="11"/>
                                        </p:tgtEl>
                                        <p:attrNameLst>
                                          <p:attrName>ppt_x</p:attrName>
                                        </p:attrNameLst>
                                      </p:cBhvr>
                                      <p:tavLst>
                                        <p:tav tm="0">
                                          <p:val>
                                            <p:strVal val="#ppt_x"/>
                                          </p:val>
                                        </p:tav>
                                        <p:tav tm="100000">
                                          <p:val>
                                            <p:strVal val="#ppt_x"/>
                                          </p:val>
                                        </p:tav>
                                      </p:tavLst>
                                    </p:anim>
                                    <p:anim calcmode="lin" valueType="num">
                                      <p:cBhvr>
                                        <p:cTn id="8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29738" cy="6219825"/>
          </a:xfrm>
          <a:prstGeom prst="rect">
            <a:avLst/>
          </a:prstGeom>
        </p:spPr>
      </p:pic>
      <p:sp>
        <p:nvSpPr>
          <p:cNvPr id="6" name="TextBox 5"/>
          <p:cNvSpPr txBox="1"/>
          <p:nvPr/>
        </p:nvSpPr>
        <p:spPr>
          <a:xfrm>
            <a:off x="2133600" y="360056"/>
            <a:ext cx="9753600" cy="1446550"/>
          </a:xfrm>
          <a:prstGeom prst="rect">
            <a:avLst/>
          </a:prstGeom>
          <a:noFill/>
          <a:effectLst>
            <a:outerShdw blurRad="101600" dist="63500" dir="2700000">
              <a:srgbClr val="000000">
                <a:alpha val="43000"/>
              </a:srgbClr>
            </a:outerShdw>
          </a:effectLst>
        </p:spPr>
        <p:txBody>
          <a:bodyPr wrap="square" rtlCol="0">
            <a:spAutoFit/>
          </a:bodyPr>
          <a:lstStyle/>
          <a:p>
            <a:r>
              <a:rPr lang="en-US" sz="8800" kern="1200" dirty="0" smtClean="0">
                <a:solidFill>
                  <a:srgbClr val="FFFFFF"/>
                </a:solidFill>
                <a:latin typeface="Arial Black"/>
                <a:cs typeface="Arial Black"/>
              </a:rPr>
              <a:t>catch-up</a:t>
            </a:r>
          </a:p>
        </p:txBody>
      </p:sp>
      <p:sp>
        <p:nvSpPr>
          <p:cNvPr id="7" name="TextBox 6"/>
          <p:cNvSpPr txBox="1"/>
          <p:nvPr/>
        </p:nvSpPr>
        <p:spPr>
          <a:xfrm>
            <a:off x="341313" y="285690"/>
            <a:ext cx="3773487" cy="523220"/>
          </a:xfrm>
          <a:prstGeom prst="rect">
            <a:avLst/>
          </a:prstGeom>
          <a:noFill/>
        </p:spPr>
        <p:txBody>
          <a:bodyPr wrap="square" rtlCol="0">
            <a:spAutoFit/>
          </a:bodyPr>
          <a:lstStyle/>
          <a:p>
            <a:r>
              <a:rPr lang="en-US" sz="2800" dirty="0">
                <a:solidFill>
                  <a:srgbClr val="FFFFFF"/>
                </a:solidFill>
                <a:latin typeface="Arial"/>
                <a:cs typeface="Arial"/>
              </a:rPr>
              <a:t>Save even more with</a:t>
            </a:r>
          </a:p>
        </p:txBody>
      </p:sp>
      <p:sp>
        <p:nvSpPr>
          <p:cNvPr id="8" name="TextBox 7"/>
          <p:cNvSpPr txBox="1"/>
          <p:nvPr/>
        </p:nvSpPr>
        <p:spPr>
          <a:xfrm>
            <a:off x="4419600" y="1469066"/>
            <a:ext cx="2362200" cy="523220"/>
          </a:xfrm>
          <a:prstGeom prst="rect">
            <a:avLst/>
          </a:prstGeom>
          <a:noFill/>
        </p:spPr>
        <p:txBody>
          <a:bodyPr wrap="square" rtlCol="0">
            <a:spAutoFit/>
          </a:bodyPr>
          <a:lstStyle/>
          <a:p>
            <a:r>
              <a:rPr lang="en-US" sz="2800" dirty="0">
                <a:solidFill>
                  <a:srgbClr val="FFFFFF"/>
                </a:solidFill>
                <a:latin typeface="Arial"/>
                <a:cs typeface="Arial"/>
              </a:rPr>
              <a:t>contributions</a:t>
            </a:r>
          </a:p>
        </p:txBody>
      </p:sp>
    </p:spTree>
    <p:extLst>
      <p:ext uri="{BB962C8B-B14F-4D97-AF65-F5344CB8AC3E}">
        <p14:creationId xmlns:p14="http://schemas.microsoft.com/office/powerpoint/2010/main" val="3747681911"/>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oudy.jpg"/>
          <p:cNvPicPr>
            <a:picLocks noChangeAspect="1"/>
          </p:cNvPicPr>
          <p:nvPr/>
        </p:nvPicPr>
        <p:blipFill rotWithShape="1">
          <a:blip r:embed="rId3">
            <a:extLst>
              <a:ext uri="{28A0092B-C50C-407E-A947-70E740481C1C}">
                <a14:useLocalDpi xmlns:a14="http://schemas.microsoft.com/office/drawing/2010/main" val="0"/>
              </a:ext>
            </a:extLst>
          </a:blip>
          <a:srcRect l="17247" t="-955" r="-1" b="-2071"/>
          <a:stretch/>
        </p:blipFill>
        <p:spPr>
          <a:xfrm>
            <a:off x="0" y="-135852"/>
            <a:ext cx="9144000" cy="6502854"/>
          </a:xfrm>
          <a:prstGeom prst="rect">
            <a:avLst/>
          </a:prstGeom>
        </p:spPr>
      </p:pic>
      <p:pic>
        <p:nvPicPr>
          <p:cNvPr id="8" name="Picture 7" descr="sunny.jpg"/>
          <p:cNvPicPr>
            <a:picLocks noChangeAspect="1"/>
          </p:cNvPicPr>
          <p:nvPr/>
        </p:nvPicPr>
        <p:blipFill rotWithShape="1">
          <a:blip r:embed="rId4">
            <a:extLst>
              <a:ext uri="{28A0092B-C50C-407E-A947-70E740481C1C}">
                <a14:useLocalDpi xmlns:a14="http://schemas.microsoft.com/office/drawing/2010/main" val="0"/>
              </a:ext>
            </a:extLst>
          </a:blip>
          <a:srcRect l="16197" t="832"/>
          <a:stretch/>
        </p:blipFill>
        <p:spPr>
          <a:xfrm>
            <a:off x="0" y="-10886"/>
            <a:ext cx="9144000" cy="6248400"/>
          </a:xfrm>
          <a:prstGeom prst="rect">
            <a:avLst/>
          </a:prstGeom>
        </p:spPr>
      </p:pic>
      <p:sp>
        <p:nvSpPr>
          <p:cNvPr id="18" name="TextBox 17"/>
          <p:cNvSpPr txBox="1"/>
          <p:nvPr/>
        </p:nvSpPr>
        <p:spPr>
          <a:xfrm>
            <a:off x="533400" y="304800"/>
            <a:ext cx="7162800" cy="1569660"/>
          </a:xfrm>
          <a:prstGeom prst="rect">
            <a:avLst/>
          </a:prstGeom>
          <a:noFill/>
          <a:effectLst>
            <a:outerShdw blurRad="101600" dist="63500" dir="2700000">
              <a:srgbClr val="000000">
                <a:alpha val="43000"/>
              </a:srgbClr>
            </a:outerShdw>
          </a:effectLst>
        </p:spPr>
        <p:txBody>
          <a:bodyPr wrap="square" rtlCol="0">
            <a:spAutoFit/>
          </a:bodyPr>
          <a:lstStyle/>
          <a:p>
            <a:r>
              <a:rPr lang="en-US" sz="9600" kern="1200" dirty="0" smtClean="0">
                <a:solidFill>
                  <a:srgbClr val="FFFFFF"/>
                </a:solidFill>
                <a:latin typeface="Arial Black"/>
                <a:cs typeface="Arial Black"/>
              </a:rPr>
              <a:t>anything</a:t>
            </a:r>
          </a:p>
        </p:txBody>
      </p:sp>
      <p:sp>
        <p:nvSpPr>
          <p:cNvPr id="17" name="TextBox 16"/>
          <p:cNvSpPr txBox="1"/>
          <p:nvPr/>
        </p:nvSpPr>
        <p:spPr>
          <a:xfrm>
            <a:off x="1600200" y="381000"/>
            <a:ext cx="1600200" cy="461665"/>
          </a:xfrm>
          <a:prstGeom prst="rect">
            <a:avLst/>
          </a:prstGeom>
          <a:noFill/>
        </p:spPr>
        <p:txBody>
          <a:bodyPr wrap="square" rtlCol="0">
            <a:spAutoFit/>
          </a:bodyPr>
          <a:lstStyle/>
          <a:p>
            <a:r>
              <a:rPr lang="en-US" sz="2400" dirty="0" smtClean="0">
                <a:solidFill>
                  <a:srgbClr val="FFFFFF"/>
                </a:solidFill>
                <a:latin typeface="Arial"/>
                <a:cs typeface="Arial"/>
              </a:rPr>
              <a:t>don’t let </a:t>
            </a:r>
            <a:endParaRPr lang="en-US" sz="2400" kern="1200" dirty="0">
              <a:solidFill>
                <a:srgbClr val="FFFFFF"/>
              </a:solidFill>
              <a:latin typeface="Arial"/>
              <a:cs typeface="Arial"/>
            </a:endParaRPr>
          </a:p>
        </p:txBody>
      </p:sp>
      <p:sp>
        <p:nvSpPr>
          <p:cNvPr id="19" name="TextBox 18"/>
          <p:cNvSpPr txBox="1"/>
          <p:nvPr/>
        </p:nvSpPr>
        <p:spPr>
          <a:xfrm>
            <a:off x="3276600" y="1676400"/>
            <a:ext cx="2743200" cy="461665"/>
          </a:xfrm>
          <a:prstGeom prst="rect">
            <a:avLst/>
          </a:prstGeom>
          <a:noFill/>
        </p:spPr>
        <p:txBody>
          <a:bodyPr wrap="square" rtlCol="0">
            <a:spAutoFit/>
          </a:bodyPr>
          <a:lstStyle/>
          <a:p>
            <a:r>
              <a:rPr lang="en-US" sz="2400" dirty="0" smtClean="0">
                <a:solidFill>
                  <a:srgbClr val="FFFFFF"/>
                </a:solidFill>
                <a:latin typeface="Arial"/>
                <a:cs typeface="Arial"/>
              </a:rPr>
              <a:t>block your view</a:t>
            </a:r>
            <a:endParaRPr lang="en-US" sz="2400" kern="1200" dirty="0">
              <a:solidFill>
                <a:srgbClr val="FFFFFF"/>
              </a:solidFill>
              <a:latin typeface="Arial"/>
              <a:cs typeface="Arial"/>
            </a:endParaRPr>
          </a:p>
        </p:txBody>
      </p:sp>
      <p:sp>
        <p:nvSpPr>
          <p:cNvPr id="7" name="Rectangle 6"/>
          <p:cNvSpPr/>
          <p:nvPr/>
        </p:nvSpPr>
        <p:spPr>
          <a:xfrm>
            <a:off x="0" y="2570403"/>
            <a:ext cx="4953000" cy="817803"/>
          </a:xfrm>
          <a:prstGeom prst="rect">
            <a:avLst/>
          </a:prstGeom>
          <a:solidFill>
            <a:srgbClr val="FF0000"/>
          </a:solidFill>
          <a:ln>
            <a:noFill/>
          </a:ln>
          <a:effectLst>
            <a:outerShdw blurRad="90805" dist="483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   </a:t>
            </a:r>
            <a:r>
              <a:rPr lang="en-US" sz="2400" dirty="0" smtClean="0">
                <a:latin typeface="Arial"/>
                <a:cs typeface="Arial"/>
              </a:rPr>
              <a:t>I can’t afford to save any </a:t>
            </a:r>
          </a:p>
          <a:p>
            <a:r>
              <a:rPr lang="en-US" sz="2400" dirty="0">
                <a:latin typeface="Arial"/>
                <a:cs typeface="Arial"/>
              </a:rPr>
              <a:t>  </a:t>
            </a:r>
            <a:r>
              <a:rPr lang="en-US" sz="2400" dirty="0" smtClean="0">
                <a:latin typeface="Arial"/>
                <a:cs typeface="Arial"/>
              </a:rPr>
              <a:t>more than I’m saving already.</a:t>
            </a:r>
            <a:endParaRPr lang="en-US" sz="2400" dirty="0">
              <a:latin typeface="Arial"/>
              <a:cs typeface="Arial"/>
            </a:endParaRPr>
          </a:p>
        </p:txBody>
      </p:sp>
      <p:sp>
        <p:nvSpPr>
          <p:cNvPr id="10" name="Rectangle 9"/>
          <p:cNvSpPr/>
          <p:nvPr/>
        </p:nvSpPr>
        <p:spPr>
          <a:xfrm>
            <a:off x="0" y="3647402"/>
            <a:ext cx="4953000" cy="467398"/>
          </a:xfrm>
          <a:prstGeom prst="rect">
            <a:avLst/>
          </a:prstGeom>
          <a:solidFill>
            <a:srgbClr val="FF0000"/>
          </a:solidFill>
          <a:ln>
            <a:noFill/>
          </a:ln>
          <a:effectLst>
            <a:outerShdw blurRad="90805" dist="483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   </a:t>
            </a:r>
            <a:r>
              <a:rPr lang="en-US" sz="2400" dirty="0" smtClean="0">
                <a:latin typeface="Arial"/>
                <a:cs typeface="Arial"/>
              </a:rPr>
              <a:t>I’ll increase my savings next year.</a:t>
            </a:r>
            <a:endParaRPr lang="en-US" sz="2400" dirty="0">
              <a:latin typeface="Arial"/>
              <a:cs typeface="Arial"/>
            </a:endParaRPr>
          </a:p>
        </p:txBody>
      </p:sp>
      <p:sp>
        <p:nvSpPr>
          <p:cNvPr id="11" name="Rectangle 10"/>
          <p:cNvSpPr/>
          <p:nvPr/>
        </p:nvSpPr>
        <p:spPr>
          <a:xfrm>
            <a:off x="0" y="4419600"/>
            <a:ext cx="4953000" cy="457200"/>
          </a:xfrm>
          <a:prstGeom prst="rect">
            <a:avLst/>
          </a:prstGeom>
          <a:solidFill>
            <a:srgbClr val="FF0000"/>
          </a:solidFill>
          <a:ln>
            <a:noFill/>
          </a:ln>
          <a:effectLst>
            <a:outerShdw blurRad="90805" dist="483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   </a:t>
            </a:r>
            <a:r>
              <a:rPr lang="en-US" sz="2400" dirty="0" smtClean="0">
                <a:latin typeface="Arial"/>
                <a:cs typeface="Arial"/>
              </a:rPr>
              <a:t>It seems so complicated.</a:t>
            </a:r>
            <a:endParaRPr lang="en-US" sz="2400" dirty="0">
              <a:latin typeface="Arial"/>
              <a:cs typeface="Arial"/>
            </a:endParaRPr>
          </a:p>
        </p:txBody>
      </p:sp>
    </p:spTree>
    <p:extLst>
      <p:ext uri="{BB962C8B-B14F-4D97-AF65-F5344CB8AC3E}">
        <p14:creationId xmlns:p14="http://schemas.microsoft.com/office/powerpoint/2010/main" val="237372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9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0-#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0"/>
            <a:ext cx="9144000" cy="6227763"/>
          </a:xfrm>
          <a:prstGeom prst="rect">
            <a:avLst/>
          </a:prstGeom>
          <a:solidFill>
            <a:srgbClr val="6794CA"/>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dirty="0">
              <a:solidFill>
                <a:srgbClr val="FFFFFF"/>
              </a:solidFill>
              <a:ea typeface="ＭＳ Ｐゴシック" charset="-128"/>
              <a:cs typeface="ＭＳ Ｐゴシック" charset="-128"/>
            </a:endParaRPr>
          </a:p>
        </p:txBody>
      </p:sp>
      <p:sp>
        <p:nvSpPr>
          <p:cNvPr id="5" name="Content Placeholder 4"/>
          <p:cNvSpPr>
            <a:spLocks noGrp="1"/>
          </p:cNvSpPr>
          <p:nvPr>
            <p:ph sz="half" idx="2"/>
          </p:nvPr>
        </p:nvSpPr>
        <p:spPr/>
        <p:txBody>
          <a:bodyPr/>
          <a:lstStyle/>
          <a:p>
            <a:r>
              <a:rPr lang="en-US" dirty="0" smtClean="0"/>
              <a:t>Even a Little Can Add Up</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07242" y="1688395"/>
            <a:ext cx="8129516" cy="2847811"/>
          </a:xfrm>
          <a:prstGeom prst="roundRect">
            <a:avLst>
              <a:gd name="adj" fmla="val 0"/>
            </a:avLst>
          </a:prstGeom>
          <a:solidFill>
            <a:srgbClr val="FFFFFF">
              <a:shade val="85000"/>
            </a:srgbClr>
          </a:solidFill>
          <a:ln>
            <a:noFill/>
          </a:ln>
          <a:effectLst>
            <a:outerShdw blurRad="127000" dist="101600" dir="2700000">
              <a:srgbClr val="000000">
                <a:alpha val="43000"/>
              </a:srgbClr>
            </a:outerShdw>
            <a:reflection blurRad="12700" stA="38000" endPos="28000" dist="5000" dir="5400000" sy="-100000" algn="bl" rotWithShape="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8164" y="3203253"/>
            <a:ext cx="1855787" cy="1019175"/>
          </a:xfrm>
          <a:prstGeom prst="rect">
            <a:avLst/>
          </a:prstGeom>
          <a:noFill/>
          <a:ln w="9525">
            <a:noFill/>
            <a:miter lim="800000"/>
            <a:headEnd/>
            <a:tailEnd/>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3950" y="3203253"/>
            <a:ext cx="1676400" cy="1019175"/>
          </a:xfrm>
          <a:prstGeom prst="rect">
            <a:avLst/>
          </a:prstGeom>
          <a:noFill/>
          <a:ln w="9525">
            <a:noFill/>
            <a:miter lim="800000"/>
            <a:headEnd/>
            <a:tailEnd/>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26063" y="3203253"/>
            <a:ext cx="1682750" cy="1019175"/>
          </a:xfrm>
          <a:prstGeom prst="rect">
            <a:avLst/>
          </a:prstGeom>
          <a:noFill/>
          <a:ln w="9525">
            <a:noFill/>
            <a:miter lim="800000"/>
            <a:headEnd/>
            <a:tailEnd/>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05638" y="3203252"/>
            <a:ext cx="2081212" cy="1333500"/>
          </a:xfrm>
          <a:prstGeom prst="rect">
            <a:avLst/>
          </a:prstGeom>
          <a:noFill/>
          <a:ln w="9525">
            <a:noFill/>
            <a:miter lim="800000"/>
            <a:headEnd/>
            <a:tailEnd/>
          </a:ln>
        </p:spPr>
      </p:pic>
      <p:grpSp>
        <p:nvGrpSpPr>
          <p:cNvPr id="2" name="Group 11"/>
          <p:cNvGrpSpPr>
            <a:grpSpLocks/>
          </p:cNvGrpSpPr>
          <p:nvPr/>
        </p:nvGrpSpPr>
        <p:grpSpPr bwMode="auto">
          <a:xfrm>
            <a:off x="904399" y="4536765"/>
            <a:ext cx="1000601" cy="642614"/>
            <a:chOff x="979974" y="5083660"/>
            <a:chExt cx="1144609" cy="736144"/>
          </a:xfrm>
        </p:grpSpPr>
        <p:cxnSp>
          <p:nvCxnSpPr>
            <p:cNvPr id="13" name="Straight Connector 27"/>
            <p:cNvCxnSpPr>
              <a:cxnSpLocks noChangeShapeType="1"/>
            </p:cNvCxnSpPr>
            <p:nvPr/>
          </p:nvCxnSpPr>
          <p:spPr bwMode="auto">
            <a:xfrm flipV="1">
              <a:off x="1126848" y="5083660"/>
              <a:ext cx="0" cy="129786"/>
            </a:xfrm>
            <a:prstGeom prst="line">
              <a:avLst/>
            </a:prstGeom>
            <a:noFill/>
            <a:ln w="28575">
              <a:solidFill>
                <a:schemeClr val="accent2"/>
              </a:solidFill>
              <a:round/>
              <a:headEnd/>
              <a:tailEnd/>
            </a:ln>
          </p:spPr>
        </p:cxnSp>
        <p:sp>
          <p:nvSpPr>
            <p:cNvPr id="14" name="TextBox 5"/>
            <p:cNvSpPr txBox="1">
              <a:spLocks noChangeArrowheads="1"/>
            </p:cNvSpPr>
            <p:nvPr/>
          </p:nvSpPr>
          <p:spPr bwMode="auto">
            <a:xfrm>
              <a:off x="979974" y="5182235"/>
              <a:ext cx="1144609" cy="637569"/>
            </a:xfrm>
            <a:prstGeom prst="rect">
              <a:avLst/>
            </a:prstGeom>
            <a:noFill/>
            <a:ln w="9525">
              <a:noFill/>
              <a:miter lim="800000"/>
              <a:headEnd/>
              <a:tailEnd/>
            </a:ln>
          </p:spPr>
          <p:txBody>
            <a:bodyPr wrap="square">
              <a:prstTxWarp prst="textNoShape">
                <a:avLst/>
              </a:prstTxWarp>
              <a:spAutoFit/>
            </a:bodyPr>
            <a:lstStyle/>
            <a:p>
              <a:pPr>
                <a:lnSpc>
                  <a:spcPts val="1820"/>
                </a:lnSpc>
              </a:pPr>
              <a:r>
                <a:rPr lang="en-US" sz="1600" b="1" dirty="0">
                  <a:solidFill>
                    <a:srgbClr val="FFFFFF"/>
                  </a:solidFill>
                  <a:latin typeface="Arial" panose="020B0604020202020204" pitchFamily="34" charset="0"/>
                  <a:ea typeface="Calibri" pitchFamily="-60" charset="0"/>
                  <a:cs typeface="Arial" panose="020B0604020202020204" pitchFamily="34" charset="0"/>
                </a:rPr>
                <a:t>$25 </a:t>
              </a:r>
              <a:r>
                <a:rPr lang="en-US" sz="1600" dirty="0">
                  <a:solidFill>
                    <a:srgbClr val="FFFFFF"/>
                  </a:solidFill>
                  <a:latin typeface="Arial" panose="020B0604020202020204" pitchFamily="34" charset="0"/>
                  <a:ea typeface="Calibri" pitchFamily="-60" charset="0"/>
                  <a:cs typeface="Arial" panose="020B0604020202020204" pitchFamily="34" charset="0"/>
                </a:rPr>
                <a:t>a week</a:t>
              </a:r>
            </a:p>
          </p:txBody>
        </p:sp>
      </p:grpSp>
      <p:grpSp>
        <p:nvGrpSpPr>
          <p:cNvPr id="3" name="Group 14"/>
          <p:cNvGrpSpPr>
            <a:grpSpLocks/>
          </p:cNvGrpSpPr>
          <p:nvPr/>
        </p:nvGrpSpPr>
        <p:grpSpPr bwMode="auto">
          <a:xfrm>
            <a:off x="2146300" y="4536758"/>
            <a:ext cx="1663700" cy="873442"/>
            <a:chOff x="2409152" y="5083661"/>
            <a:chExt cx="2163706" cy="999476"/>
          </a:xfrm>
        </p:grpSpPr>
        <p:cxnSp>
          <p:nvCxnSpPr>
            <p:cNvPr id="16" name="Straight Connector 26"/>
            <p:cNvCxnSpPr>
              <a:cxnSpLocks noChangeShapeType="1"/>
            </p:cNvCxnSpPr>
            <p:nvPr/>
          </p:nvCxnSpPr>
          <p:spPr bwMode="auto">
            <a:xfrm flipV="1">
              <a:off x="2591468" y="5083661"/>
              <a:ext cx="0" cy="129786"/>
            </a:xfrm>
            <a:prstGeom prst="line">
              <a:avLst/>
            </a:prstGeom>
            <a:noFill/>
            <a:ln w="28575">
              <a:solidFill>
                <a:schemeClr val="accent2"/>
              </a:solidFill>
              <a:round/>
              <a:headEnd/>
              <a:tailEnd/>
            </a:ln>
          </p:spPr>
        </p:cxnSp>
        <p:sp>
          <p:nvSpPr>
            <p:cNvPr id="17" name="TextBox 6"/>
            <p:cNvSpPr txBox="1">
              <a:spLocks noChangeArrowheads="1"/>
            </p:cNvSpPr>
            <p:nvPr/>
          </p:nvSpPr>
          <p:spPr bwMode="auto">
            <a:xfrm>
              <a:off x="2409152" y="5182124"/>
              <a:ext cx="2163706" cy="901013"/>
            </a:xfrm>
            <a:prstGeom prst="rect">
              <a:avLst/>
            </a:prstGeom>
            <a:noFill/>
            <a:ln w="9525">
              <a:noFill/>
              <a:miter lim="800000"/>
              <a:headEnd/>
              <a:tailEnd/>
            </a:ln>
          </p:spPr>
          <p:txBody>
            <a:bodyPr wrap="square">
              <a:prstTxWarp prst="textNoShape">
                <a:avLst/>
              </a:prstTxWarp>
              <a:spAutoFit/>
            </a:bodyPr>
            <a:lstStyle/>
            <a:p>
              <a:pPr>
                <a:lnSpc>
                  <a:spcPts val="1820"/>
                </a:lnSpc>
              </a:pPr>
              <a:r>
                <a:rPr lang="en-US" sz="1600" dirty="0">
                  <a:solidFill>
                    <a:srgbClr val="FFFFFF"/>
                  </a:solidFill>
                  <a:latin typeface="Arial" panose="020B0604020202020204" pitchFamily="34" charset="0"/>
                  <a:ea typeface="Calibri" pitchFamily="-60" charset="0"/>
                  <a:cs typeface="Arial" panose="020B0604020202020204" pitchFamily="34" charset="0"/>
                </a:rPr>
                <a:t>Grows </a:t>
              </a:r>
              <a:r>
                <a:rPr lang="en-US" sz="1600" b="1" dirty="0">
                  <a:solidFill>
                    <a:srgbClr val="FFFFFF"/>
                  </a:solidFill>
                  <a:latin typeface="Arial" panose="020B0604020202020204" pitchFamily="34" charset="0"/>
                  <a:ea typeface="Calibri" pitchFamily="-60" charset="0"/>
                  <a:cs typeface="Arial" panose="020B0604020202020204" pitchFamily="34" charset="0"/>
                </a:rPr>
                <a:t>free</a:t>
              </a:r>
              <a:r>
                <a:rPr lang="en-US" sz="1600" b="1" dirty="0" smtClean="0">
                  <a:solidFill>
                    <a:srgbClr val="FFFFFF"/>
                  </a:solidFill>
                  <a:latin typeface="Arial" panose="020B0604020202020204" pitchFamily="34" charset="0"/>
                  <a:ea typeface="Calibri" pitchFamily="-60" charset="0"/>
                  <a:cs typeface="Arial" panose="020B0604020202020204" pitchFamily="34" charset="0"/>
                </a:rPr>
                <a:t> </a:t>
              </a:r>
              <a:br>
                <a:rPr lang="en-US" sz="1600" b="1" dirty="0" smtClean="0">
                  <a:solidFill>
                    <a:srgbClr val="FFFFFF"/>
                  </a:solidFill>
                  <a:latin typeface="Arial" panose="020B0604020202020204" pitchFamily="34" charset="0"/>
                  <a:ea typeface="Calibri" pitchFamily="-60" charset="0"/>
                  <a:cs typeface="Arial" panose="020B0604020202020204" pitchFamily="34" charset="0"/>
                </a:rPr>
              </a:br>
              <a:r>
                <a:rPr lang="en-US" sz="1600" b="1" dirty="0" smtClean="0">
                  <a:solidFill>
                    <a:srgbClr val="FFFFFF"/>
                  </a:solidFill>
                  <a:latin typeface="Arial" panose="020B0604020202020204" pitchFamily="34" charset="0"/>
                  <a:ea typeface="Calibri" pitchFamily="-60" charset="0"/>
                  <a:cs typeface="Arial" panose="020B0604020202020204" pitchFamily="34" charset="0"/>
                </a:rPr>
                <a:t>from </a:t>
              </a:r>
              <a:r>
                <a:rPr lang="en-US" sz="1600" b="1" dirty="0">
                  <a:solidFill>
                    <a:srgbClr val="FFFFFF"/>
                  </a:solidFill>
                  <a:latin typeface="Arial" panose="020B0604020202020204" pitchFamily="34" charset="0"/>
                  <a:ea typeface="Calibri" pitchFamily="-60" charset="0"/>
                  <a:cs typeface="Arial" panose="020B0604020202020204" pitchFamily="34" charset="0"/>
                </a:rPr>
                <a:t>taxes</a:t>
              </a:r>
              <a:r>
                <a:rPr lang="en-US" sz="1600" b="1" dirty="0" smtClean="0">
                  <a:solidFill>
                    <a:srgbClr val="FFFFFF"/>
                  </a:solidFill>
                  <a:latin typeface="Arial" panose="020B0604020202020204" pitchFamily="34" charset="0"/>
                  <a:ea typeface="Calibri" pitchFamily="-60" charset="0"/>
                  <a:cs typeface="Arial" panose="020B0604020202020204" pitchFamily="34" charset="0"/>
                </a:rPr>
                <a:t> </a:t>
              </a:r>
              <a:br>
                <a:rPr lang="en-US" sz="1600" b="1" dirty="0" smtClean="0">
                  <a:solidFill>
                    <a:srgbClr val="FFFFFF"/>
                  </a:solidFill>
                  <a:latin typeface="Arial" panose="020B0604020202020204" pitchFamily="34" charset="0"/>
                  <a:ea typeface="Calibri" pitchFamily="-60" charset="0"/>
                  <a:cs typeface="Arial" panose="020B0604020202020204" pitchFamily="34" charset="0"/>
                </a:rPr>
              </a:br>
              <a:r>
                <a:rPr lang="en-US" sz="1600" dirty="0" smtClean="0">
                  <a:solidFill>
                    <a:srgbClr val="FFFFFF"/>
                  </a:solidFill>
                  <a:latin typeface="Arial" panose="020B0604020202020204" pitchFamily="34" charset="0"/>
                  <a:ea typeface="Calibri" pitchFamily="-60" charset="0"/>
                  <a:cs typeface="Arial" panose="020B0604020202020204" pitchFamily="34" charset="0"/>
                </a:rPr>
                <a:t>until </a:t>
              </a:r>
              <a:r>
                <a:rPr lang="en-US" sz="1600" dirty="0">
                  <a:solidFill>
                    <a:srgbClr val="FFFFFF"/>
                  </a:solidFill>
                  <a:latin typeface="Arial" panose="020B0604020202020204" pitchFamily="34" charset="0"/>
                  <a:ea typeface="Calibri" pitchFamily="-60" charset="0"/>
                  <a:cs typeface="Arial" panose="020B0604020202020204" pitchFamily="34" charset="0"/>
                </a:rPr>
                <a:t>withdrawn</a:t>
              </a:r>
            </a:p>
          </p:txBody>
        </p:sp>
      </p:grpSp>
      <p:grpSp>
        <p:nvGrpSpPr>
          <p:cNvPr id="4" name="Group 17"/>
          <p:cNvGrpSpPr>
            <a:grpSpLocks/>
          </p:cNvGrpSpPr>
          <p:nvPr/>
        </p:nvGrpSpPr>
        <p:grpSpPr bwMode="auto">
          <a:xfrm>
            <a:off x="3810000" y="4536747"/>
            <a:ext cx="1199768" cy="642618"/>
            <a:chOff x="4033428" y="5083660"/>
            <a:chExt cx="1371206" cy="735848"/>
          </a:xfrm>
        </p:grpSpPr>
        <p:cxnSp>
          <p:nvCxnSpPr>
            <p:cNvPr id="19" name="Straight Connector 25"/>
            <p:cNvCxnSpPr>
              <a:cxnSpLocks noChangeShapeType="1"/>
            </p:cNvCxnSpPr>
            <p:nvPr/>
          </p:nvCxnSpPr>
          <p:spPr bwMode="auto">
            <a:xfrm flipV="1">
              <a:off x="4182189" y="5083660"/>
              <a:ext cx="0" cy="129786"/>
            </a:xfrm>
            <a:prstGeom prst="line">
              <a:avLst/>
            </a:prstGeom>
            <a:noFill/>
            <a:ln w="28575">
              <a:solidFill>
                <a:schemeClr val="accent2"/>
              </a:solidFill>
              <a:round/>
              <a:headEnd/>
              <a:tailEnd/>
            </a:ln>
          </p:spPr>
        </p:cxnSp>
        <p:sp>
          <p:nvSpPr>
            <p:cNvPr id="20" name="TextBox 7"/>
            <p:cNvSpPr txBox="1">
              <a:spLocks noChangeArrowheads="1"/>
            </p:cNvSpPr>
            <p:nvPr/>
          </p:nvSpPr>
          <p:spPr bwMode="auto">
            <a:xfrm>
              <a:off x="4033428" y="5182200"/>
              <a:ext cx="1371206" cy="637308"/>
            </a:xfrm>
            <a:prstGeom prst="rect">
              <a:avLst/>
            </a:prstGeom>
            <a:noFill/>
            <a:ln w="9525">
              <a:noFill/>
              <a:miter lim="800000"/>
              <a:headEnd/>
              <a:tailEnd/>
            </a:ln>
          </p:spPr>
          <p:txBody>
            <a:bodyPr wrap="none">
              <a:prstTxWarp prst="textNoShape">
                <a:avLst/>
              </a:prstTxWarp>
              <a:spAutoFit/>
            </a:bodyPr>
            <a:lstStyle/>
            <a:p>
              <a:pPr>
                <a:lnSpc>
                  <a:spcPts val="1820"/>
                </a:lnSpc>
              </a:pPr>
              <a:r>
                <a:rPr lang="en-US" sz="1600" dirty="0">
                  <a:solidFill>
                    <a:srgbClr val="FFFFFF"/>
                  </a:solidFill>
                  <a:latin typeface="Arial" panose="020B0604020202020204" pitchFamily="34" charset="0"/>
                  <a:ea typeface="Calibri" pitchFamily="-60" charset="0"/>
                  <a:cs typeface="Arial" panose="020B0604020202020204" pitchFamily="34" charset="0"/>
                </a:rPr>
                <a:t>In 10 years</a:t>
              </a:r>
            </a:p>
            <a:p>
              <a:pPr>
                <a:lnSpc>
                  <a:spcPts val="1820"/>
                </a:lnSpc>
              </a:pPr>
              <a:r>
                <a:rPr lang="en-US" sz="1600" b="1" dirty="0">
                  <a:solidFill>
                    <a:srgbClr val="FFFFFF"/>
                  </a:solidFill>
                  <a:latin typeface="Arial" panose="020B0604020202020204" pitchFamily="34" charset="0"/>
                  <a:ea typeface="Calibri" pitchFamily="-60" charset="0"/>
                  <a:cs typeface="Arial" panose="020B0604020202020204" pitchFamily="34" charset="0"/>
                </a:rPr>
                <a:t>$</a:t>
              </a:r>
              <a:r>
                <a:rPr lang="en-US" sz="1600" b="1" dirty="0" smtClean="0">
                  <a:solidFill>
                    <a:srgbClr val="FFFFFF"/>
                  </a:solidFill>
                  <a:latin typeface="Arial" panose="020B0604020202020204" pitchFamily="34" charset="0"/>
                  <a:ea typeface="Calibri" pitchFamily="-60" charset="0"/>
                  <a:cs typeface="Arial" panose="020B0604020202020204" pitchFamily="34" charset="0"/>
                </a:rPr>
                <a:t>17,686</a:t>
              </a:r>
              <a:r>
                <a:rPr lang="en-US" sz="1600" dirty="0" smtClean="0">
                  <a:solidFill>
                    <a:srgbClr val="FFFFFF"/>
                  </a:solidFill>
                  <a:latin typeface="Arial" panose="020B0604020202020204" pitchFamily="34" charset="0"/>
                  <a:ea typeface="Calibri" pitchFamily="-60" charset="0"/>
                  <a:cs typeface="Arial" panose="020B0604020202020204" pitchFamily="34" charset="0"/>
                </a:rPr>
                <a:t> </a:t>
              </a:r>
              <a:endParaRPr lang="en-US" sz="1600" dirty="0">
                <a:solidFill>
                  <a:srgbClr val="FFFFFF"/>
                </a:solidFill>
                <a:latin typeface="Arial" panose="020B0604020202020204" pitchFamily="34" charset="0"/>
                <a:ea typeface="Calibri" pitchFamily="-60" charset="0"/>
                <a:cs typeface="Arial" panose="020B0604020202020204" pitchFamily="34" charset="0"/>
              </a:endParaRPr>
            </a:p>
          </p:txBody>
        </p:sp>
      </p:grpSp>
      <p:grpSp>
        <p:nvGrpSpPr>
          <p:cNvPr id="12" name="Group 20"/>
          <p:cNvGrpSpPr>
            <a:grpSpLocks/>
          </p:cNvGrpSpPr>
          <p:nvPr/>
        </p:nvGrpSpPr>
        <p:grpSpPr bwMode="auto">
          <a:xfrm>
            <a:off x="5410200" y="4536735"/>
            <a:ext cx="1517650" cy="642622"/>
            <a:chOff x="5543529" y="5083660"/>
            <a:chExt cx="1736051" cy="735856"/>
          </a:xfrm>
        </p:grpSpPr>
        <p:cxnSp>
          <p:nvCxnSpPr>
            <p:cNvPr id="22" name="Straight Connector 24"/>
            <p:cNvCxnSpPr>
              <a:cxnSpLocks noChangeShapeType="1"/>
            </p:cNvCxnSpPr>
            <p:nvPr/>
          </p:nvCxnSpPr>
          <p:spPr bwMode="auto">
            <a:xfrm flipV="1">
              <a:off x="5694080" y="5083660"/>
              <a:ext cx="0" cy="129786"/>
            </a:xfrm>
            <a:prstGeom prst="line">
              <a:avLst/>
            </a:prstGeom>
            <a:noFill/>
            <a:ln w="28575">
              <a:solidFill>
                <a:schemeClr val="accent2"/>
              </a:solidFill>
              <a:round/>
              <a:headEnd/>
              <a:tailEnd/>
            </a:ln>
          </p:spPr>
        </p:cxnSp>
        <p:sp>
          <p:nvSpPr>
            <p:cNvPr id="23" name="TextBox 8"/>
            <p:cNvSpPr txBox="1">
              <a:spLocks noChangeArrowheads="1"/>
            </p:cNvSpPr>
            <p:nvPr/>
          </p:nvSpPr>
          <p:spPr bwMode="auto">
            <a:xfrm>
              <a:off x="5543529" y="5182205"/>
              <a:ext cx="1736051" cy="637311"/>
            </a:xfrm>
            <a:prstGeom prst="rect">
              <a:avLst/>
            </a:prstGeom>
            <a:noFill/>
            <a:ln w="9525">
              <a:noFill/>
              <a:miter lim="800000"/>
              <a:headEnd/>
              <a:tailEnd/>
            </a:ln>
          </p:spPr>
          <p:txBody>
            <a:bodyPr>
              <a:prstTxWarp prst="textNoShape">
                <a:avLst/>
              </a:prstTxWarp>
              <a:spAutoFit/>
            </a:bodyPr>
            <a:lstStyle/>
            <a:p>
              <a:pPr>
                <a:lnSpc>
                  <a:spcPts val="1820"/>
                </a:lnSpc>
              </a:pPr>
              <a:r>
                <a:rPr lang="en-US" sz="1600" dirty="0">
                  <a:solidFill>
                    <a:srgbClr val="FFFFFF"/>
                  </a:solidFill>
                  <a:latin typeface="Arial" panose="020B0604020202020204" pitchFamily="34" charset="0"/>
                  <a:ea typeface="Calibri" pitchFamily="-60" charset="0"/>
                  <a:cs typeface="Arial" panose="020B0604020202020204" pitchFamily="34" charset="0"/>
                </a:rPr>
                <a:t>In 25 years</a:t>
              </a:r>
            </a:p>
            <a:p>
              <a:pPr>
                <a:lnSpc>
                  <a:spcPts val="1820"/>
                </a:lnSpc>
              </a:pPr>
              <a:r>
                <a:rPr lang="en-US" sz="1600" b="1" dirty="0" smtClean="0">
                  <a:solidFill>
                    <a:srgbClr val="FFFFFF"/>
                  </a:solidFill>
                  <a:latin typeface="Arial" panose="020B0604020202020204" pitchFamily="34" charset="0"/>
                  <a:ea typeface="Calibri" pitchFamily="-60" charset="0"/>
                  <a:cs typeface="Arial" panose="020B0604020202020204" pitchFamily="34" charset="0"/>
                </a:rPr>
                <a:t>$73,619</a:t>
              </a:r>
              <a:endParaRPr lang="en-US" sz="1600" dirty="0">
                <a:solidFill>
                  <a:srgbClr val="FFFFFF"/>
                </a:solidFill>
                <a:latin typeface="Arial" panose="020B0604020202020204" pitchFamily="34" charset="0"/>
                <a:ea typeface="Calibri" pitchFamily="-60" charset="0"/>
                <a:cs typeface="Arial" panose="020B0604020202020204" pitchFamily="34" charset="0"/>
              </a:endParaRPr>
            </a:p>
          </p:txBody>
        </p:sp>
      </p:grpSp>
      <p:grpSp>
        <p:nvGrpSpPr>
          <p:cNvPr id="15" name="Group 23"/>
          <p:cNvGrpSpPr>
            <a:grpSpLocks/>
          </p:cNvGrpSpPr>
          <p:nvPr/>
        </p:nvGrpSpPr>
        <p:grpSpPr bwMode="auto">
          <a:xfrm>
            <a:off x="7004050" y="4536743"/>
            <a:ext cx="1754188" cy="642615"/>
            <a:chOff x="7509077" y="5083660"/>
            <a:chExt cx="1533731" cy="735848"/>
          </a:xfrm>
        </p:grpSpPr>
        <p:cxnSp>
          <p:nvCxnSpPr>
            <p:cNvPr id="25" name="Straight Connector 9"/>
            <p:cNvCxnSpPr>
              <a:cxnSpLocks noChangeShapeType="1"/>
            </p:cNvCxnSpPr>
            <p:nvPr/>
          </p:nvCxnSpPr>
          <p:spPr bwMode="auto">
            <a:xfrm flipV="1">
              <a:off x="7613977" y="5083660"/>
              <a:ext cx="0" cy="129786"/>
            </a:xfrm>
            <a:prstGeom prst="line">
              <a:avLst/>
            </a:prstGeom>
            <a:noFill/>
            <a:ln w="28575">
              <a:solidFill>
                <a:schemeClr val="accent2"/>
              </a:solidFill>
              <a:round/>
              <a:headEnd/>
              <a:tailEnd/>
            </a:ln>
          </p:spPr>
        </p:cxnSp>
        <p:sp>
          <p:nvSpPr>
            <p:cNvPr id="26" name="TextBox 9"/>
            <p:cNvSpPr txBox="1">
              <a:spLocks noChangeArrowheads="1"/>
            </p:cNvSpPr>
            <p:nvPr/>
          </p:nvSpPr>
          <p:spPr bwMode="auto">
            <a:xfrm>
              <a:off x="7509077" y="5182197"/>
              <a:ext cx="1533731" cy="637311"/>
            </a:xfrm>
            <a:prstGeom prst="rect">
              <a:avLst/>
            </a:prstGeom>
            <a:noFill/>
            <a:ln w="9525">
              <a:noFill/>
              <a:miter lim="800000"/>
              <a:headEnd/>
              <a:tailEnd/>
            </a:ln>
          </p:spPr>
          <p:txBody>
            <a:bodyPr>
              <a:prstTxWarp prst="textNoShape">
                <a:avLst/>
              </a:prstTxWarp>
              <a:spAutoFit/>
            </a:bodyPr>
            <a:lstStyle/>
            <a:p>
              <a:pPr>
                <a:lnSpc>
                  <a:spcPts val="1820"/>
                </a:lnSpc>
              </a:pPr>
              <a:r>
                <a:rPr lang="en-US" sz="1600" dirty="0">
                  <a:solidFill>
                    <a:srgbClr val="FFFFFF"/>
                  </a:solidFill>
                  <a:latin typeface="Arial" panose="020B0604020202020204" pitchFamily="34" charset="0"/>
                  <a:ea typeface="Calibri" pitchFamily="-60" charset="0"/>
                  <a:cs typeface="Arial" panose="020B0604020202020204" pitchFamily="34" charset="0"/>
                </a:rPr>
                <a:t>In 35 years</a:t>
              </a:r>
            </a:p>
            <a:p>
              <a:pPr>
                <a:lnSpc>
                  <a:spcPts val="1820"/>
                </a:lnSpc>
              </a:pPr>
              <a:r>
                <a:rPr lang="en-US" sz="1600" b="1" dirty="0" smtClean="0">
                  <a:solidFill>
                    <a:srgbClr val="FFFFFF"/>
                  </a:solidFill>
                  <a:latin typeface="Arial" panose="020B0604020202020204" pitchFamily="34" charset="0"/>
                  <a:ea typeface="Calibri" pitchFamily="-60" charset="0"/>
                  <a:cs typeface="Arial" panose="020B0604020202020204" pitchFamily="34" charset="0"/>
                </a:rPr>
                <a:t>$149,527</a:t>
              </a:r>
              <a:endParaRPr lang="en-US" sz="1600" dirty="0">
                <a:solidFill>
                  <a:srgbClr val="FFFFFF"/>
                </a:solidFill>
                <a:latin typeface="Arial" panose="020B0604020202020204" pitchFamily="34" charset="0"/>
                <a:ea typeface="Calibri" pitchFamily="-60" charset="0"/>
                <a:cs typeface="Arial" panose="020B0604020202020204" pitchFamily="34" charset="0"/>
              </a:endParaRPr>
            </a:p>
          </p:txBody>
        </p:sp>
      </p:grpSp>
      <p:pic>
        <p:nvPicPr>
          <p:cNvPr id="27" name="Picture 26"/>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08059" y="3315126"/>
            <a:ext cx="448192" cy="486026"/>
          </a:xfrm>
          <a:prstGeom prst="rect">
            <a:avLst/>
          </a:prstGeom>
          <a:effectLst>
            <a:softEdge rad="0"/>
          </a:effectLst>
        </p:spPr>
      </p:pic>
      <p:pic>
        <p:nvPicPr>
          <p:cNvPr id="28" name="Picture 27"/>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355581" y="3185746"/>
            <a:ext cx="626112" cy="678965"/>
          </a:xfrm>
          <a:prstGeom prst="rect">
            <a:avLst/>
          </a:prstGeom>
          <a:effectLst>
            <a:softEdge rad="0"/>
          </a:effectLst>
        </p:spPr>
      </p:pic>
      <p:pic>
        <p:nvPicPr>
          <p:cNvPr id="29" name="Picture 28"/>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3939282" y="2998617"/>
            <a:ext cx="842692" cy="913830"/>
          </a:xfrm>
          <a:prstGeom prst="rect">
            <a:avLst/>
          </a:prstGeom>
          <a:effectLst>
            <a:softEdge rad="0"/>
          </a:effectLst>
        </p:spPr>
      </p:pic>
      <p:pic>
        <p:nvPicPr>
          <p:cNvPr id="30" name="Picture 29"/>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409792" y="2737817"/>
            <a:ext cx="1198620" cy="1299801"/>
          </a:xfrm>
          <a:prstGeom prst="rect">
            <a:avLst/>
          </a:prstGeom>
          <a:effectLst>
            <a:softEdge rad="0"/>
          </a:effectLst>
        </p:spPr>
      </p:pic>
      <p:pic>
        <p:nvPicPr>
          <p:cNvPr id="31" name="Picture 30"/>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08059" y="3315126"/>
            <a:ext cx="448192" cy="486026"/>
          </a:xfrm>
          <a:prstGeom prst="rect">
            <a:avLst/>
          </a:prstGeom>
          <a:effectLst>
            <a:outerShdw blurRad="50800" dist="38100" dir="5400000" algn="t" rotWithShape="0">
              <a:srgbClr val="0549D1">
                <a:alpha val="29804"/>
              </a:srgbClr>
            </a:outerShdw>
            <a:softEdge rad="0"/>
          </a:effectLst>
        </p:spPr>
      </p:pic>
      <p:sp>
        <p:nvSpPr>
          <p:cNvPr id="32" name="Rectangle 31"/>
          <p:cNvSpPr/>
          <p:nvPr/>
        </p:nvSpPr>
        <p:spPr>
          <a:xfrm>
            <a:off x="145781" y="5545996"/>
            <a:ext cx="8998219" cy="707886"/>
          </a:xfrm>
          <a:prstGeom prst="rect">
            <a:avLst/>
          </a:prstGeom>
        </p:spPr>
        <p:txBody>
          <a:bodyPr wrap="square">
            <a:spAutoFit/>
          </a:bodyPr>
          <a:lstStyle/>
          <a:p>
            <a:pPr>
              <a:lnSpc>
                <a:spcPts val="1200"/>
              </a:lnSpc>
              <a:defRPr/>
            </a:pPr>
            <a:r>
              <a:rPr lang="en-US" sz="1200" i="1" dirty="0">
                <a:solidFill>
                  <a:schemeClr val="bg1"/>
                </a:solidFill>
                <a:latin typeface="Arial "/>
                <a:ea typeface="ＭＳ Ｐゴシック" charset="-128"/>
                <a:cs typeface="Arial Narrow"/>
              </a:rPr>
              <a:t>Assumptions: $25 weekly contributions, 6% annualized return.  </a:t>
            </a:r>
            <a:r>
              <a:rPr lang="en-US" sz="1200" i="1" dirty="0">
                <a:solidFill>
                  <a:schemeClr val="bg1"/>
                </a:solidFill>
                <a:latin typeface="Arial "/>
                <a:cs typeface="Arial Narrow"/>
              </a:rPr>
              <a:t>Assumed rate of return does not reflect the return of any </a:t>
            </a:r>
            <a:r>
              <a:rPr lang="en-US" sz="1200" i="1" dirty="0" smtClean="0">
                <a:solidFill>
                  <a:schemeClr val="bg1"/>
                </a:solidFill>
                <a:latin typeface="Arial "/>
                <a:cs typeface="Arial Narrow"/>
              </a:rPr>
              <a:t>specific investment </a:t>
            </a:r>
            <a:r>
              <a:rPr lang="en-US" sz="1200" i="1" dirty="0">
                <a:solidFill>
                  <a:schemeClr val="bg1"/>
                </a:solidFill>
                <a:latin typeface="Arial "/>
                <a:cs typeface="Arial Narrow"/>
              </a:rPr>
              <a:t>and is not </a:t>
            </a:r>
            <a:r>
              <a:rPr lang="en-US" sz="1200" i="1" dirty="0" smtClean="0">
                <a:solidFill>
                  <a:schemeClr val="bg1"/>
                </a:solidFill>
                <a:latin typeface="Arial "/>
                <a:cs typeface="Arial Narrow"/>
              </a:rPr>
              <a:t>meant </a:t>
            </a:r>
            <a:r>
              <a:rPr lang="en-US" sz="1200" i="1" dirty="0">
                <a:solidFill>
                  <a:schemeClr val="bg1"/>
                </a:solidFill>
                <a:latin typeface="Arial "/>
                <a:cs typeface="Arial Narrow"/>
              </a:rPr>
              <a:t>to imply or guarantee future results. Investing in any fund involves risk. An investment’s return and </a:t>
            </a:r>
            <a:r>
              <a:rPr lang="en-US" sz="1200" i="1" dirty="0" smtClean="0">
                <a:solidFill>
                  <a:schemeClr val="bg1"/>
                </a:solidFill>
                <a:latin typeface="Arial "/>
                <a:cs typeface="Arial Narrow"/>
              </a:rPr>
              <a:t> principal </a:t>
            </a:r>
            <a:r>
              <a:rPr lang="en-US" sz="1200" i="1" dirty="0">
                <a:solidFill>
                  <a:schemeClr val="bg1"/>
                </a:solidFill>
                <a:latin typeface="Arial "/>
                <a:cs typeface="Arial Narrow"/>
              </a:rPr>
              <a:t>value will fluctuate, so your </a:t>
            </a:r>
            <a:r>
              <a:rPr lang="en-US" sz="1200" i="1" dirty="0" smtClean="0">
                <a:solidFill>
                  <a:schemeClr val="bg1"/>
                </a:solidFill>
                <a:latin typeface="Arial "/>
                <a:cs typeface="Arial Narrow"/>
              </a:rPr>
              <a:t>interest may </a:t>
            </a:r>
            <a:r>
              <a:rPr lang="en-US" sz="1200" i="1" dirty="0">
                <a:solidFill>
                  <a:schemeClr val="bg1"/>
                </a:solidFill>
                <a:latin typeface="Arial "/>
                <a:cs typeface="Arial Narrow"/>
              </a:rPr>
              <a:t>be worth more or less than the original cost. There is no assurance that any </a:t>
            </a:r>
            <a:r>
              <a:rPr lang="en-US" sz="1200" i="1" dirty="0" smtClean="0">
                <a:solidFill>
                  <a:schemeClr val="bg1"/>
                </a:solidFill>
                <a:latin typeface="Arial "/>
                <a:cs typeface="Arial Narrow"/>
              </a:rPr>
              <a:t>fund </a:t>
            </a:r>
            <a:r>
              <a:rPr lang="en-US" sz="1200" i="1" dirty="0">
                <a:solidFill>
                  <a:schemeClr val="bg1"/>
                </a:solidFill>
                <a:latin typeface="Arial "/>
                <a:cs typeface="Arial Narrow"/>
              </a:rPr>
              <a:t>will meet its stated objective.</a:t>
            </a:r>
            <a:endParaRPr lang="en-US" sz="1200" i="1" dirty="0">
              <a:solidFill>
                <a:schemeClr val="bg1"/>
              </a:solidFill>
              <a:latin typeface="Arial "/>
              <a:ea typeface="ＭＳ Ｐゴシック" charset="-128"/>
              <a:cs typeface="Arial Narrow"/>
            </a:endParaRPr>
          </a:p>
        </p:txBody>
      </p:sp>
      <p:sp>
        <p:nvSpPr>
          <p:cNvPr id="38" name="Content Placeholder 1"/>
          <p:cNvSpPr txBox="1">
            <a:spLocks/>
          </p:cNvSpPr>
          <p:nvPr/>
        </p:nvSpPr>
        <p:spPr>
          <a:xfrm>
            <a:off x="762000" y="2231671"/>
            <a:ext cx="4343400" cy="685800"/>
          </a:xfrm>
          <a:prstGeom prst="rect">
            <a:avLst/>
          </a:prstGeom>
          <a:effectLst>
            <a:outerShdw blurRad="76200" dist="63500" dir="2700000">
              <a:srgbClr val="000000">
                <a:alpha val="43000"/>
              </a:srgbClr>
            </a:outerShdw>
          </a:effectLst>
        </p:spPr>
        <p:txBody>
          <a:bodyPr/>
          <a:lstStyle/>
          <a:p>
            <a:pPr marL="0" marR="0" lvl="0" indent="0" defTabSz="457200" rtl="0" eaLnBrk="1" fontAlgn="auto" latinLnBrk="0" hangingPunct="1">
              <a:lnSpc>
                <a:spcPts val="324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Even a little</a:t>
            </a:r>
            <a:r>
              <a:rPr kumimoji="0" lang="en-US" sz="2800" b="0" i="0" u="none" strike="noStrike" kern="1200" cap="none" spc="0" normalizeH="0" noProof="0" dirty="0" smtClean="0">
                <a:ln>
                  <a:noFill/>
                </a:ln>
                <a:solidFill>
                  <a:srgbClr val="FFFFFF"/>
                </a:solidFill>
                <a:effectLst/>
                <a:uLnTx/>
                <a:uFillTx/>
                <a:latin typeface="Arial" panose="020B0604020202020204" pitchFamily="34" charset="0"/>
                <a:ea typeface="+mn-ea"/>
                <a:cs typeface="Arial" panose="020B0604020202020204" pitchFamily="34" charset="0"/>
              </a:rPr>
              <a:t> can add up</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TextBox 39"/>
          <p:cNvSpPr txBox="1"/>
          <p:nvPr/>
        </p:nvSpPr>
        <p:spPr>
          <a:xfrm>
            <a:off x="4419600" y="609600"/>
            <a:ext cx="4648200" cy="584776"/>
          </a:xfrm>
          <a:prstGeom prst="rect">
            <a:avLst/>
          </a:prstGeom>
          <a:noFill/>
          <a:effectLst>
            <a:outerShdw blurRad="101600" dist="63500" dir="2700000">
              <a:srgbClr val="000000">
                <a:alpha val="43000"/>
              </a:srgbClr>
            </a:outerShdw>
          </a:effectLst>
        </p:spPr>
        <p:txBody>
          <a:bodyPr wrap="square" rtlCol="0">
            <a:spAutoFit/>
          </a:bodyPr>
          <a:lstStyle/>
          <a:p>
            <a:r>
              <a:rPr lang="en-US" sz="3200" dirty="0" smtClean="0">
                <a:solidFill>
                  <a:srgbClr val="FFFFFF"/>
                </a:solidFill>
                <a:latin typeface="Arial"/>
                <a:cs typeface="Arial"/>
              </a:rPr>
              <a:t>...the </a:t>
            </a:r>
            <a:r>
              <a:rPr lang="en-US" sz="3200" kern="1200" dirty="0" smtClean="0">
                <a:solidFill>
                  <a:srgbClr val="FFFFFF"/>
                </a:solidFill>
                <a:latin typeface="Arial Black"/>
                <a:cs typeface="Arial Black"/>
              </a:rPr>
              <a:t>snowball </a:t>
            </a:r>
            <a:r>
              <a:rPr lang="en-US" sz="3200" dirty="0" smtClean="0">
                <a:solidFill>
                  <a:srgbClr val="FFFFFF"/>
                </a:solidFill>
                <a:latin typeface="Arial"/>
                <a:cs typeface="Arial"/>
              </a:rPr>
              <a:t>effect.</a:t>
            </a:r>
            <a:endParaRPr lang="en-US" sz="3200" kern="1200" dirty="0" smtClean="0">
              <a:solidFill>
                <a:srgbClr val="FFFFFF"/>
              </a:solidFill>
              <a:latin typeface="Arial Black"/>
              <a:cs typeface="Arial Black"/>
            </a:endParaRPr>
          </a:p>
        </p:txBody>
      </p:sp>
      <p:sp>
        <p:nvSpPr>
          <p:cNvPr id="34" name="Rectangle 33"/>
          <p:cNvSpPr/>
          <p:nvPr/>
        </p:nvSpPr>
        <p:spPr>
          <a:xfrm>
            <a:off x="0" y="685800"/>
            <a:ext cx="4114800" cy="457200"/>
          </a:xfrm>
          <a:prstGeom prst="rect">
            <a:avLst/>
          </a:prstGeom>
          <a:solidFill>
            <a:srgbClr val="FF0000"/>
          </a:solidFill>
          <a:ln>
            <a:noFill/>
          </a:ln>
          <a:effectLst>
            <a:outerShdw blurRad="90805" dist="48387" dir="27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a:cs typeface="Arial"/>
              </a:rPr>
              <a:t>  </a:t>
            </a:r>
            <a:r>
              <a:rPr lang="en-US" sz="2400" dirty="0" smtClean="0">
                <a:latin typeface="Arial"/>
                <a:cs typeface="Arial"/>
              </a:rPr>
              <a:t>I can’t afford to save more.</a:t>
            </a:r>
            <a:endParaRPr lang="en-US" sz="2400" dirty="0">
              <a:latin typeface="Arial"/>
              <a:cs typeface="Arial"/>
            </a:endParaRPr>
          </a:p>
        </p:txBody>
      </p:sp>
      <p:sp>
        <p:nvSpPr>
          <p:cNvPr id="35" name="TextBox 34"/>
          <p:cNvSpPr txBox="1"/>
          <p:nvPr/>
        </p:nvSpPr>
        <p:spPr>
          <a:xfrm>
            <a:off x="131709" y="257175"/>
            <a:ext cx="2335266" cy="461665"/>
          </a:xfrm>
          <a:prstGeom prst="rect">
            <a:avLst/>
          </a:prstGeom>
          <a:noFill/>
        </p:spPr>
        <p:txBody>
          <a:bodyPr wrap="square" rtlCol="0">
            <a:spAutoFit/>
          </a:bodyPr>
          <a:lstStyle/>
          <a:p>
            <a:r>
              <a:rPr lang="en-US" sz="2400" b="1" dirty="0" smtClean="0">
                <a:solidFill>
                  <a:srgbClr val="FFFFFF"/>
                </a:solidFill>
                <a:latin typeface="Arial"/>
                <a:cs typeface="Arial"/>
              </a:rPr>
              <a:t>EXCUSE 1</a:t>
            </a:r>
            <a:endParaRPr lang="en-US" sz="2400" b="1" i="1" dirty="0"/>
          </a:p>
        </p:txBody>
      </p:sp>
    </p:spTree>
    <p:extLst>
      <p:ext uri="{BB962C8B-B14F-4D97-AF65-F5344CB8AC3E}">
        <p14:creationId xmlns:p14="http://schemas.microsoft.com/office/powerpoint/2010/main" val="28704007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rctx="PPT">
                                        <p:cTn id="17" dur="indefinite"/>
                                        <p:tgtEl>
                                          <p:spTgt spid="31"/>
                                        </p:tgtEl>
                                        <p:attrNameLst>
                                          <p:attrName>style.opacity</p:attrName>
                                        </p:attrNameLst>
                                      </p:cBhvr>
                                      <p:to>
                                        <p:strVal val="0.5"/>
                                      </p:to>
                                    </p:set>
                                    <p:animEffect filter="image" prLst="opacity: 0.5">
                                      <p:cBhvr rctx="IE">
                                        <p:cTn id="18" dur="indefinite"/>
                                        <p:tgtEl>
                                          <p:spTgt spid="31"/>
                                        </p:tgtEl>
                                      </p:cBhvr>
                                    </p:animEffect>
                                  </p:childTnLst>
                                </p:cTn>
                              </p:par>
                              <p:par>
                                <p:cTn id="19" presetID="6" presetClass="emph" presetSubtype="0" fill="hold" nodeType="withEffect">
                                  <p:stCondLst>
                                    <p:cond delay="0"/>
                                  </p:stCondLst>
                                  <p:childTnLst>
                                    <p:animScale>
                                      <p:cBhvr>
                                        <p:cTn id="20" dur="2000" fill="hold"/>
                                        <p:tgtEl>
                                          <p:spTgt spid="27"/>
                                        </p:tgtEl>
                                      </p:cBhvr>
                                      <p:by x="150000" y="150000"/>
                                    </p:animScale>
                                  </p:childTnLst>
                                </p:cTn>
                              </p:par>
                              <p:par>
                                <p:cTn id="21" presetID="8" presetClass="emph" presetSubtype="0" fill="hold" nodeType="withEffect">
                                  <p:stCondLst>
                                    <p:cond delay="0"/>
                                  </p:stCondLst>
                                  <p:childTnLst>
                                    <p:animRot by="21600000">
                                      <p:cBhvr>
                                        <p:cTn id="22" dur="2000" fill="hold"/>
                                        <p:tgtEl>
                                          <p:spTgt spid="27"/>
                                        </p:tgtEl>
                                        <p:attrNameLst>
                                          <p:attrName>r</p:attrName>
                                        </p:attrNameLst>
                                      </p:cBhvr>
                                    </p:animRot>
                                  </p:childTnLst>
                                </p:cTn>
                              </p:par>
                              <p:par>
                                <p:cTn id="23" presetID="0" presetClass="path" presetSubtype="0" accel="50000" decel="50000" fill="hold" nodeType="withEffect">
                                  <p:stCondLst>
                                    <p:cond delay="0"/>
                                  </p:stCondLst>
                                  <p:childTnLst>
                                    <p:animMotion origin="layout" path="M -0.00034 0.00069 L 0.18021 -0.0044 " pathEditMode="relative" ptsTypes="AA">
                                      <p:cBhvr>
                                        <p:cTn id="24" dur="2000" fill="hold"/>
                                        <p:tgtEl>
                                          <p:spTgt spid="27"/>
                                        </p:tgtEl>
                                        <p:attrNameLst>
                                          <p:attrName>ppt_x</p:attrName>
                                          <p:attrName>ppt_y</p:attrName>
                                        </p:attrNameLst>
                                      </p:cBhvr>
                                    </p:animMotion>
                                  </p:childTnLst>
                                </p:cTn>
                              </p:par>
                              <p:par>
                                <p:cTn id="25" presetID="2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2000"/>
                                        <p:tgtEl>
                                          <p:spTgt spid="7"/>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rctx="PPT">
                                        <p:cTn id="35" dur="indefinite"/>
                                        <p:tgtEl>
                                          <p:spTgt spid="27"/>
                                        </p:tgtEl>
                                        <p:attrNameLst>
                                          <p:attrName>style.opacity</p:attrName>
                                        </p:attrNameLst>
                                      </p:cBhvr>
                                      <p:to>
                                        <p:strVal val="0.5"/>
                                      </p:to>
                                    </p:set>
                                    <p:animEffect filter="image" prLst="opacity: 0.5">
                                      <p:cBhvr rctx="IE">
                                        <p:cTn id="36" dur="indefinite"/>
                                        <p:tgtEl>
                                          <p:spTgt spid="27"/>
                                        </p:tgtEl>
                                      </p:cBhvr>
                                    </p:animEffec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6" presetClass="emph" presetSubtype="0" fill="hold" nodeType="withEffect">
                                  <p:stCondLst>
                                    <p:cond delay="0"/>
                                  </p:stCondLst>
                                  <p:childTnLst>
                                    <p:animScale>
                                      <p:cBhvr>
                                        <p:cTn id="41" dur="2000" fill="hold"/>
                                        <p:tgtEl>
                                          <p:spTgt spid="28"/>
                                        </p:tgtEl>
                                      </p:cBhvr>
                                      <p:by x="150000" y="150000"/>
                                    </p:animScale>
                                  </p:childTnLst>
                                </p:cTn>
                              </p:par>
                              <p:par>
                                <p:cTn id="42" presetID="8" presetClass="emph" presetSubtype="0" fill="hold" nodeType="withEffect">
                                  <p:stCondLst>
                                    <p:cond delay="0"/>
                                  </p:stCondLst>
                                  <p:childTnLst>
                                    <p:animRot by="21600000">
                                      <p:cBhvr>
                                        <p:cTn id="43" dur="2000" fill="hold"/>
                                        <p:tgtEl>
                                          <p:spTgt spid="28"/>
                                        </p:tgtEl>
                                        <p:attrNameLst>
                                          <p:attrName>r</p:attrName>
                                        </p:attrNameLst>
                                      </p:cBhvr>
                                    </p:animRot>
                                  </p:childTnLst>
                                </p:cTn>
                              </p:par>
                              <p:par>
                                <p:cTn id="44" presetID="0" presetClass="path" presetSubtype="0" accel="50000" decel="50000" fill="hold" nodeType="withEffect">
                                  <p:stCondLst>
                                    <p:cond delay="0"/>
                                  </p:stCondLst>
                                  <p:childTnLst>
                                    <p:animMotion origin="layout" path="M -1.11111E-6 -2.53469E-6 L 0.18437 -0.0104 " pathEditMode="relative" ptsTypes="AA">
                                      <p:cBhvr>
                                        <p:cTn id="45" dur="2000" fill="hold"/>
                                        <p:tgtEl>
                                          <p:spTgt spid="28"/>
                                        </p:tgtEl>
                                        <p:attrNameLst>
                                          <p:attrName>ppt_x</p:attrName>
                                          <p:attrName>ppt_y</p:attrName>
                                        </p:attrNameLst>
                                      </p:cBhvr>
                                    </p:animMotion>
                                  </p:childTnLst>
                                </p:cTn>
                              </p:par>
                              <p:par>
                                <p:cTn id="46" presetID="22" presetClass="entr" presetSubtype="8"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2000"/>
                                        <p:tgtEl>
                                          <p:spTgt spid="8"/>
                                        </p:tgtEl>
                                      </p:cBhvr>
                                    </p:animEffect>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nodeType="clickEffect">
                                  <p:stCondLst>
                                    <p:cond delay="0"/>
                                  </p:stCondLst>
                                  <p:childTnLst>
                                    <p:set>
                                      <p:cBhvr rctx="PPT">
                                        <p:cTn id="56" dur="indefinite"/>
                                        <p:tgtEl>
                                          <p:spTgt spid="28"/>
                                        </p:tgtEl>
                                        <p:attrNameLst>
                                          <p:attrName>style.opacity</p:attrName>
                                        </p:attrNameLst>
                                      </p:cBhvr>
                                      <p:to>
                                        <p:strVal val="0.5"/>
                                      </p:to>
                                    </p:set>
                                    <p:animEffect filter="image" prLst="opacity: 0.5">
                                      <p:cBhvr rctx="IE">
                                        <p:cTn id="57" dur="indefinite"/>
                                        <p:tgtEl>
                                          <p:spTgt spid="28"/>
                                        </p:tgtEl>
                                      </p:cBhvr>
                                    </p:animEffect>
                                  </p:childTnLst>
                                </p:cTn>
                              </p:par>
                              <p:par>
                                <p:cTn id="58" presetID="10"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6" presetClass="emph" presetSubtype="0" fill="hold" nodeType="withEffect">
                                  <p:stCondLst>
                                    <p:cond delay="0"/>
                                  </p:stCondLst>
                                  <p:childTnLst>
                                    <p:animScale>
                                      <p:cBhvr>
                                        <p:cTn id="62" dur="2000" fill="hold"/>
                                        <p:tgtEl>
                                          <p:spTgt spid="29"/>
                                        </p:tgtEl>
                                      </p:cBhvr>
                                      <p:by x="150000" y="150000"/>
                                    </p:animScale>
                                  </p:childTnLst>
                                </p:cTn>
                              </p:par>
                              <p:par>
                                <p:cTn id="63" presetID="8" presetClass="emph" presetSubtype="0" fill="hold" nodeType="withEffect">
                                  <p:stCondLst>
                                    <p:cond delay="0"/>
                                  </p:stCondLst>
                                  <p:childTnLst>
                                    <p:animRot by="21600000">
                                      <p:cBhvr>
                                        <p:cTn id="64" dur="2000" fill="hold"/>
                                        <p:tgtEl>
                                          <p:spTgt spid="29"/>
                                        </p:tgtEl>
                                        <p:attrNameLst>
                                          <p:attrName>r</p:attrName>
                                        </p:attrNameLst>
                                      </p:cBhvr>
                                    </p:animRot>
                                  </p:childTnLst>
                                </p:cTn>
                              </p:par>
                              <p:par>
                                <p:cTn id="65" presetID="0" presetClass="path" presetSubtype="0" accel="50000" decel="50000" fill="hold" nodeType="withEffect">
                                  <p:stCondLst>
                                    <p:cond delay="0"/>
                                  </p:stCondLst>
                                  <p:childTnLst>
                                    <p:animMotion origin="layout" path="M -0.00052 -0.00023 L 0.18039 -0.00903 " pathEditMode="relative" rAng="0" ptsTypes="AA">
                                      <p:cBhvr>
                                        <p:cTn id="66" dur="2000" fill="hold"/>
                                        <p:tgtEl>
                                          <p:spTgt spid="29"/>
                                        </p:tgtEl>
                                        <p:attrNameLst>
                                          <p:attrName>ppt_x</p:attrName>
                                          <p:attrName>ppt_y</p:attrName>
                                        </p:attrNameLst>
                                      </p:cBhvr>
                                      <p:rCtr x="9045" y="-440"/>
                                    </p:animMotion>
                                  </p:childTnLst>
                                </p:cTn>
                              </p:par>
                              <p:par>
                                <p:cTn id="67" presetID="22" presetClass="entr" presetSubtype="8" fill="hold"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2000"/>
                                        <p:tgtEl>
                                          <p:spTgt spid="9"/>
                                        </p:tgtEl>
                                      </p:cBhvr>
                                    </p:animEffect>
                                  </p:childTnLst>
                                </p:cTn>
                              </p:par>
                            </p:childTnLst>
                          </p:cTn>
                        </p:par>
                        <p:par>
                          <p:cTn id="70" fill="hold">
                            <p:stCondLst>
                              <p:cond delay="2000"/>
                            </p:stCondLst>
                            <p:childTnLst>
                              <p:par>
                                <p:cTn id="71" presetID="10" presetClass="entr" presetSubtype="0" fill="hold"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mph" presetSubtype="0" nodeType="clickEffect">
                                  <p:stCondLst>
                                    <p:cond delay="0"/>
                                  </p:stCondLst>
                                  <p:childTnLst>
                                    <p:set>
                                      <p:cBhvr rctx="PPT">
                                        <p:cTn id="77" dur="indefinite"/>
                                        <p:tgtEl>
                                          <p:spTgt spid="29"/>
                                        </p:tgtEl>
                                        <p:attrNameLst>
                                          <p:attrName>style.opacity</p:attrName>
                                        </p:attrNameLst>
                                      </p:cBhvr>
                                      <p:to>
                                        <p:strVal val="0.5"/>
                                      </p:to>
                                    </p:set>
                                    <p:animEffect filter="image" prLst="opacity: 0.5">
                                      <p:cBhvr rctx="IE">
                                        <p:cTn id="78" dur="indefinite"/>
                                        <p:tgtEl>
                                          <p:spTgt spid="29"/>
                                        </p:tgtEl>
                                      </p:cBhvr>
                                    </p:animEffect>
                                  </p:childTnLst>
                                </p:cTn>
                              </p:par>
                              <p:par>
                                <p:cTn id="79" presetID="10" presetClass="entr" presetSubtype="0"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par>
                                <p:cTn id="82" presetID="6" presetClass="emph" presetSubtype="0" fill="hold" nodeType="withEffect">
                                  <p:stCondLst>
                                    <p:cond delay="0"/>
                                  </p:stCondLst>
                                  <p:childTnLst>
                                    <p:animScale>
                                      <p:cBhvr>
                                        <p:cTn id="83" dur="2000" fill="hold"/>
                                        <p:tgtEl>
                                          <p:spTgt spid="30"/>
                                        </p:tgtEl>
                                      </p:cBhvr>
                                      <p:by x="150000" y="150000"/>
                                    </p:animScale>
                                  </p:childTnLst>
                                </p:cTn>
                              </p:par>
                              <p:par>
                                <p:cTn id="84" presetID="8" presetClass="emph" presetSubtype="0" fill="hold" nodeType="withEffect">
                                  <p:stCondLst>
                                    <p:cond delay="0"/>
                                  </p:stCondLst>
                                  <p:childTnLst>
                                    <p:animRot by="10800000">
                                      <p:cBhvr>
                                        <p:cTn id="85" dur="2000" fill="hold"/>
                                        <p:tgtEl>
                                          <p:spTgt spid="30"/>
                                        </p:tgtEl>
                                        <p:attrNameLst>
                                          <p:attrName>r</p:attrName>
                                        </p:attrNameLst>
                                      </p:cBhvr>
                                    </p:animRot>
                                  </p:childTnLst>
                                </p:cTn>
                              </p:par>
                              <p:par>
                                <p:cTn id="86" presetID="0" presetClass="path" presetSubtype="0" accel="50000" decel="50000" fill="hold" nodeType="withEffect">
                                  <p:stCondLst>
                                    <p:cond delay="0"/>
                                  </p:stCondLst>
                                  <p:childTnLst>
                                    <p:animMotion origin="layout" path="M -4.16667E-6 0.00092 L 0.17882 -0.03241 " pathEditMode="relative" rAng="0" ptsTypes="AA">
                                      <p:cBhvr>
                                        <p:cTn id="87" dur="2000" fill="hold"/>
                                        <p:tgtEl>
                                          <p:spTgt spid="30"/>
                                        </p:tgtEl>
                                        <p:attrNameLst>
                                          <p:attrName>ppt_x</p:attrName>
                                          <p:attrName>ppt_y</p:attrName>
                                        </p:attrNameLst>
                                      </p:cBhvr>
                                      <p:rCtr x="8941" y="-1667"/>
                                    </p:animMotion>
                                  </p:childTnLst>
                                </p:cTn>
                              </p:par>
                              <p:par>
                                <p:cTn id="88" presetID="22" presetClass="entr" presetSubtype="8" fill="hold"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wipe(left)">
                                      <p:cBhvr>
                                        <p:cTn id="90" dur="2000"/>
                                        <p:tgtEl>
                                          <p:spTgt spid="10"/>
                                        </p:tgtEl>
                                      </p:cBhvr>
                                    </p:animEffect>
                                  </p:childTnLst>
                                </p:cTn>
                              </p:par>
                            </p:childTnLst>
                          </p:cTn>
                        </p:par>
                        <p:par>
                          <p:cTn id="91" fill="hold">
                            <p:stCondLst>
                              <p:cond delay="2000"/>
                            </p:stCondLst>
                            <p:childTnLst>
                              <p:par>
                                <p:cTn id="92" presetID="10" presetClass="entr" presetSubtype="0" fill="hold" nodeType="after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fade">
                                      <p:cBhvr>
                                        <p:cTn id="9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GUID" val="e1eb11bb-b840-407c-8f0f-64485c310cc5"/>
</p:tagLst>
</file>

<file path=ppt/theme/theme1.xml><?xml version="1.0" encoding="utf-8"?>
<a:theme xmlns:a="http://schemas.openxmlformats.org/drawingml/2006/main" name="12079-Join the Plan_Writing and Creative Review_V2">
  <a:themeElements>
    <a:clrScheme name="Custom 3">
      <a:dk1>
        <a:srgbClr val="C72127"/>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EC2F3D0EDAC404385738F601BBE1F05" ma:contentTypeVersion="7" ma:contentTypeDescription="Create a new document." ma:contentTypeScope="" ma:versionID="edf174bc12301aff761bd5e1b182d2ec">
  <xsd:schema xmlns:xsd="http://www.w3.org/2001/XMLSchema" xmlns:xs="http://www.w3.org/2001/XMLSchema" xmlns:p="http://schemas.microsoft.com/office/2006/metadata/properties" xmlns:ns1="http://schemas.microsoft.com/sharepoint/v3" xmlns:ns3="67cf7b5d-e86e-4e60-a5bb-b8cbdefc9c08" targetNamespace="http://schemas.microsoft.com/office/2006/metadata/properties" ma:root="true" ma:fieldsID="3b3b80d2bf7c30e41a38c72b3aef4044" ns1:_="" ns3:_="">
    <xsd:import namespace="http://schemas.microsoft.com/sharepoint/v3"/>
    <xsd:import namespace="67cf7b5d-e86e-4e60-a5bb-b8cbdefc9c08"/>
    <xsd:element name="properties">
      <xsd:complexType>
        <xsd:sequence>
          <xsd:element name="documentManagement">
            <xsd:complexType>
              <xsd:all>
                <xsd:element ref="ns1:PublishingStartDate" minOccurs="0"/>
                <xsd:element ref="ns1:PublishingExpirationDate" minOccurs="0"/>
                <xsd:element ref="ns3: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7cf7b5d-e86e-4e60-a5bb-b8cbdefc9c08" elementFormDefault="qualified">
    <xsd:import namespace="http://schemas.microsoft.com/office/2006/documentManagement/types"/>
    <xsd:import namespace="http://schemas.microsoft.com/office/infopath/2007/PartnerControls"/>
    <xsd:element name="Thumbnail" ma:index="12"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1" ma:displayName="Title"/>
        <xsd:element ref="dc:subject" minOccurs="0" maxOccurs="1"/>
        <xsd:element ref="dc:description" minOccurs="0" maxOccurs="1" ma:index="3" ma:displayName="Description"/>
        <xsd:element name="keywords" minOccurs="0" maxOccurs="1" type="xsd:string" ma:index="2" ma:displayName="Ta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Thumbnail xmlns="67cf7b5d-e86e-4e60-a5bb-b8cbdefc9c08">
      <Url xsi:nil="true"/>
      <Description xsi:nil="true"/>
    </Thumbnail>
  </documentManagement>
</p:properties>
</file>

<file path=customXml/itemProps1.xml><?xml version="1.0" encoding="utf-8"?>
<ds:datastoreItem xmlns:ds="http://schemas.openxmlformats.org/officeDocument/2006/customXml" ds:itemID="{BC15BBBE-6409-4F00-9CE5-6075BA313BBD}">
  <ds:schemaRefs>
    <ds:schemaRef ds:uri="http://schemas.microsoft.com/sharepoint/v3/contenttype/forms"/>
  </ds:schemaRefs>
</ds:datastoreItem>
</file>

<file path=customXml/itemProps2.xml><?xml version="1.0" encoding="utf-8"?>
<ds:datastoreItem xmlns:ds="http://schemas.openxmlformats.org/officeDocument/2006/customXml" ds:itemID="{4D5ADC49-E795-46C2-BC37-F08D325D75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7cf7b5d-e86e-4e60-a5bb-b8cbdefc9c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7ABA99-F269-4346-8BE7-C03B58BB8A17}">
  <ds:schemaRefs>
    <ds:schemaRef ds:uri="http://purl.org/dc/dcmitype/"/>
    <ds:schemaRef ds:uri="http://schemas.microsoft.com/office/2006/documentManagement/types"/>
    <ds:schemaRef ds:uri="http://purl.org/dc/elements/1.1/"/>
    <ds:schemaRef ds:uri="http://schemas.microsoft.com/sharepoint/v3"/>
    <ds:schemaRef ds:uri="http://schemas.microsoft.com/office/2006/metadata/properties"/>
    <ds:schemaRef ds:uri="http://purl.org/dc/terms/"/>
    <ds:schemaRef ds:uri="http://schemas.microsoft.com/office/infopath/2007/PartnerControls"/>
    <ds:schemaRef ds:uri="http://schemas.openxmlformats.org/package/2006/metadata/core-properties"/>
    <ds:schemaRef ds:uri="67cf7b5d-e86e-4e60-a5bb-b8cbdefc9c0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12079-Join the Plan_Writing and Creative Review_V2</Template>
  <TotalTime>37023</TotalTime>
  <Words>5911</Words>
  <Application>Microsoft Office PowerPoint</Application>
  <PresentationFormat>On-screen Show (4:3)</PresentationFormat>
  <Paragraphs>505</Paragraphs>
  <Slides>29</Slides>
  <Notes>29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ＭＳ Ｐゴシック</vt:lpstr>
      <vt:lpstr>55 Helvetica Roman</vt:lpstr>
      <vt:lpstr>Arial</vt:lpstr>
      <vt:lpstr>Arial </vt:lpstr>
      <vt:lpstr>Arial Black</vt:lpstr>
      <vt:lpstr>Arial Narrow</vt:lpstr>
      <vt:lpstr>Calibri</vt:lpstr>
      <vt:lpstr>Cambria</vt:lpstr>
      <vt:lpstr>HelveticaNeueLT Std Lt Cn</vt:lpstr>
      <vt:lpstr>HelveticaNeueLTStd-Cn</vt:lpstr>
      <vt:lpstr>Times</vt:lpstr>
      <vt:lpstr>Times New Roman</vt:lpstr>
      <vt:lpstr>12079-Join the Plan_Writing and Creative Review_V2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Member Company of the AEGON Group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ushdivfree01</dc:creator>
  <cp:keywords/>
  <dc:description/>
  <cp:lastModifiedBy>Garcia, John</cp:lastModifiedBy>
  <cp:revision>885</cp:revision>
  <cp:lastPrinted>2015-02-24T21:27:21Z</cp:lastPrinted>
  <dcterms:created xsi:type="dcterms:W3CDTF">2014-08-25T17:20:10Z</dcterms:created>
  <dcterms:modified xsi:type="dcterms:W3CDTF">2017-03-13T14:44:20Z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0x010100FEC2F3D0EDAC404385738F601BBE1F05</vt:lpwstr>
  </property>
  <property fmtid="{D5CDD505-2E9C-101B-9397-08002B2CF9AE}" pid="3" name="Order">
    <vt:r8>109300</vt:r8>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TemplateUrl">
    <vt:lpwstr/>
  </property>
</Properties>
</file>